
<file path=[Content_Types].xml><?xml version="1.0" encoding="utf-8"?>
<Types xmlns="http://schemas.openxmlformats.org/package/2006/content-types">
  <Default Extension="jpg" ContentType="image/jp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1" d="100"/>
          <a:sy n="61" d="100"/>
        </p:scale>
        <p:origin x="58" y="39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9977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14:07:44</a:t>
            </a:r>
          </a:p>
          <a:p>
            <a:r>
              <a:t>--------------------------------------------</a:t>
            </a:r>
          </a:p>
          <a:p>
            <a:r>
              <a:t>Over the next three modules, we  will discuss circulation assessment  and management in the Tactical  Field Care (TFC) setting. This  first module will focus on  hemorrhage control while the  subsequent modules will address  shock and fluid resuscitation.  The didactic presentation will  review several hemorrhage  control principles and introduce a  few new ones, and skills stations  will provide an opportunity to get  hands-on practice for the  procedures you will need to  master.</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14:07:45</a:t>
            </a:r>
          </a:p>
          <a:p>
            <a:r>
              <a:t>--------------------------------------------</a:t>
            </a:r>
          </a:p>
          <a:p>
            <a:r>
              <a:t>All Service Members and Combat  Lifesaver training teaches basic  hemorrhage control principles  and interventions, with additional  skills covered in the Combat  Medic/Corpsman (CMC) training.  As Combat Paramedic/Provider  (CPP) professionals, it is  important to understand what  their training and anticipated skill  set is, in order to assume care  for the casualty and potentially  initiate more advanced  treatments.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14:07:45</a:t>
            </a:r>
          </a:p>
          <a:p>
            <a:r>
              <a:t>--------------------------------------------</a:t>
            </a:r>
          </a:p>
          <a:p>
            <a:r>
              <a:t>There are eight cognitive and five  performance learning objectives  for the circulation – hemorrhage  control module. </a:t>
            </a:r>
          </a:p>
          <a:p>
            <a:r>
              <a:t>The cognitive learning objectives  include describing the progressive  strategies and limitations of  controlling external hemorrhage,  identifying the signs and  symptoms of pelvic fractures,  and the indications,  contraindications, and application  methods of pelvic compression  devices (PCDs), identifying the  principles of wound packing and  pressure bandages, identifying  the indications and techniques  for both tourniquet (TQ)  replacement and tourniquet  conversion, describing advanced  hemorrhage control procedures  for non-compressible torso  hemorrhage, and understanding  the level of evidence supporting  all of these principles. The  performance learning objectives  are applying both a commercially  available PCD and an improvised  PCD, wound packing and  pressure bandage application,  tourniquet replacement, and  tourniquet conversion.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14:07:45</a:t>
            </a:r>
          </a:p>
          <a:p>
            <a:r>
              <a:t>--------------------------------------------</a:t>
            </a:r>
          </a:p>
          <a:p>
            <a:r>
              <a:t>There are eight cognitive and five  performance learning objectives  for the circulation – hemorrhage  control module. </a:t>
            </a:r>
          </a:p>
          <a:p>
            <a:r>
              <a:t>The cognitive learning objectives  include describing the progressive  strategies and limitations of  controlling external hemorrhage,  identifying the signs and  symptoms of pelvic fractures,  and the indications,  contraindications, and application  methods of pelvic compression  devices (PCDs), identifying the  principles of wound packing and  pressure bandages, identifying  the indications and techniques  for both tourniquet (TQ)  replacement and tourniquet  conversion, describing advanced  hemorrhage control procedures  for non-compressible torso  hemorrhage, and understanding  the level of evidence supporting  all of these principles. The  performance learning objectives  are applying both a commercially  available PCD and an improvised  PCD, wound packing and  pressure bandage application,  tourniquet replacement, and  tourniquet conversion.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14:07:45</a:t>
            </a:r>
          </a:p>
          <a:p>
            <a:r>
              <a:t>--------------------------------------------</a:t>
            </a:r>
          </a:p>
          <a:p>
            <a:r>
              <a:t>Circulation assessment and  management is the “C” in the MARCH  PAWS sequence.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14:07:45</a:t>
            </a:r>
          </a:p>
          <a:p>
            <a:r>
              <a:t>--------------------------------------------</a:t>
            </a:r>
          </a:p>
          <a:p>
            <a:r>
              <a:t>At this point in the assessment and  management of a casualty,  attention can be directed toward  a more comprehensive  evaluation of all hemorrhage.  This includes both potential  life-threatening internal  hemorrhage, as well as a  reassessment of prior  interventions in external  hemorrhage. Before talking  about the specifics, it is useful to  look at a progressive strategy for  external hemorrhage control. 1  Although massive external  hemorrhage should have already  been addressed, the initial action  in this phase should be to ensure  that there are no untreated  sources of massive bleeding. If  there are, they should be  addressed with the methods  previously described. </a:t>
            </a:r>
          </a:p>
          <a:p>
            <a:r>
              <a:t>If no evidence of persistent massive  external hemorrhage is found,  the potential for massive internal  hemorrhage should be  evaluated. In recent conflicts, a  common cause of this has been  bleeding from pelvic fractures.  So, a review of the risk factors  for pelvic fracture should be  performed, and a PCD placed, if  indicated. </a:t>
            </a:r>
          </a:p>
          <a:p>
            <a:r>
              <a:t>The next step is to expose any  wounds, and reassess all previously  applied tourniquets and  dressings with pressure  bandages to ensure bleeding is  still being controlled. If there is  still bleeding, this may be  controlled by tightening a  previously placed tourniquet or  may require a 2nd tourniquet be  applied side-by-side. At this  point, you can also determine if  the bleeding from the wound  requires continued use of a  tourniquet to maintain control. If  the wound appears to require a  tourniquet to control bleeding,  and the current tourniquet was  placed above the uniform (for  example, a high and tight  tourniquet), apply a 2nd  tourniquet directly on the skin 2-3  inches above the wound to  replace the original tourniquet,  ensuring bleeding is still  controlled.</a:t>
            </a:r>
          </a:p>
          <a:p>
            <a:r>
              <a:t>Occasionally, a tourniquet is placed  principally because of the tactical  situation and the need to ensure  bleeding was rapidly addressed,  but the bleeding might be  controlled without a tourniquet. In  those cases, consider converting  bleeding control from a  tourniquet to wound packing and  pressure bandages, if the  tourniquet has been on for less  than 2 hours. Continue to  reassess tourniquets for potential  conversion to hemostatic  dressings and pressure  bandages at least every two  hours, unless there has been an  amputation; however, do not  attempt tourniquet conversion if  the tourniquet has been on for  six or more hours. After these  measures, continue the casualty  assessment by addressing the  rest of the circulation phase  objectives: assessing and  managing shock, to include  establishment of intravenous  access and fluid resuscitation.</a:t>
            </a:r>
          </a:p>
          <a:p>
            <a:r>
              <a:t>1 Montgomery, HR, et al. Tactical Combat Casualty Care Quick Reference Guideline, 1st Ed. 2017. Page 13. Available at https://deployedmedicine.com/market/11/content/87, accessed 15 Dec 21.</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14:07:45</a:t>
            </a:r>
          </a:p>
          <a:p>
            <a:r>
              <a:t>--------------------------------------------</a:t>
            </a:r>
          </a:p>
          <a:p>
            <a:r>
              <a:t>If the casualty is not experiencing  persistent massive external hemorrhage,  the potential for massive internal  hemorrhage from a pelvic injury  should be assessed. Most pelvic  fractures are associated with  dismounted improvised explosive  device (IED) attacks  accompanied by amputations,  but they also occur in severe  blunt trauma (such as motor  vehicle crashes, aircraft mishaps,  hard parachute landings, and  falls). 26% of service members  who died in OEF/OIF had a  pelvic fracture,5 and bleeding  pelvic fractures with  hemodynamic instability have up  to a 40% mortality.6,7 Several  major vessels run alongside the  pelvic bones and can be  disrupted by the sharp edges of  a fracture, and are in anatomic  locations that do not allow for  effective direct or indirect  pressure to be applied.</a:t>
            </a:r>
          </a:p>
          <a:p>
            <a:r>
              <a:t>Pelvic fracture should be suspected  in any casualty who suffers  severe blunt force or blast injury  and has one or more of the  following indications:8 Pelvic  pain</a:t>
            </a:r>
          </a:p>
          <a:p>
            <a:r>
              <a:t>Any major lower limb amputation  or near amputation</a:t>
            </a:r>
          </a:p>
          <a:p>
            <a:r>
              <a:t>Physical exam findings suggestive  of a pelvic fracture (for example,  laceration or bruising at bony  prominences of the pelvic ring,  crepitus, a deformed or unstable  pelvis or unequal leg lengths)  Unconsciousness</a:t>
            </a:r>
          </a:p>
          <a:p>
            <a:r>
              <a:t>Shock</a:t>
            </a:r>
          </a:p>
          <a:p>
            <a:r>
              <a:t>Additional signs include scrotal,  perineal, or perianal bruising, blood at  the urethral meatus or massive  hematuria, blood in the rectum or  vagina, or neurologic deficits in  lower extremities.9</a:t>
            </a:r>
          </a:p>
          <a:p>
            <a:r>
              <a:t>Many prior courses have taught  combat medics (and others) to check  for pelvic instability by applying  downward pressure on the  anterior ilia  (also  called  “opening the book”), but this  causes further damage if a  pelvic fracture is present and  should NOT be done.10,11 5  Davis JM, Stinner DJ, Bailey JR,  et al. Factors associated with  mortality in combat-related  pelvic fractures. J Am Acad  Orthop Surg. 2012;20(suppl 1):  S7–S12.</a:t>
            </a:r>
          </a:p>
          <a:p>
            <a:r>
              <a:t>6 White CE, Hsu JR, Holcomb JB.  Hemodynamically unstable  pelvic fractures. Injury. 2009;40:  1023–1030.</a:t>
            </a:r>
          </a:p>
          <a:p>
            <a:r>
              <a:t>7 Bailey JR, Stinner DJ, Blackbourne  LH, et al. Combat-related pelvis  fractures in nonsurvivors. J  Trauma 2011;71: S58–S61.</a:t>
            </a:r>
          </a:p>
          <a:p>
            <a:r>
              <a:t>8 Tactical Combat Casualty Care Guidelines, 15 December 2021, para 6.a. https://deployedmedicine.com/market/31/content/40, accessed 15 Dec 21.</a:t>
            </a:r>
          </a:p>
          <a:p>
            <a:r>
              <a:t>9 Davis DD, Foris LA, Kane SM, et al. Pelvic Fracture. [Updated 2021 Aug 8]. In: StatPearls [Internet]. Treasure Island (FL): StatPearls Publishing; 2021 Jan-. Available from: https://www.ncbi.nlm.nih.gov/books/NBK430734/, accessed 15 Dec 21. 10 Shlamovitz G.Z., Mower W.R., Bergman J. How (un)useful is the pelvic ring stability examination in diagnosing mechanically unstable pelvic fractures in blunt trauma patients? J Trauma. 2009;66(3): 815–820.</a:t>
            </a:r>
          </a:p>
          <a:p>
            <a:r>
              <a:t>11 Halawi MJ. Pelvic ring injuries:  Emergency assessment and  management. J Clin Orthop  Trauma. 2015;6(4): 252-258.</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14:07:46</a:t>
            </a:r>
          </a:p>
          <a:p>
            <a:r>
              <a:t>--------------------------------------------</a:t>
            </a:r>
          </a:p>
          <a:p>
            <a:r>
              <a:t>If you must move the PCD to access  the groin or pelvic area for other  critical casualty management  purposes, temporarily move it to  the upper thighs, and replace it  as soon as possible. Every effort  should be made to control  bleeding coming from an open  pelvic fracture or associated  injuries Contraindication for  Pelvic Compression Device:</a:t>
            </a:r>
          </a:p>
          <a:p>
            <a:r>
              <a:t>Open Pelvic Fractures  Perineal Lacerations</a:t>
            </a:r>
          </a:p>
          <a:p>
            <a:r>
              <a:t>Intra-abdominal injuries requiring  surgery</a:t>
            </a:r>
          </a:p>
          <a:p>
            <a:r>
              <a:t>Burns and sever associated pelvic  soft tissue injuries may  necessitate external fixation of  the pelvis instead of pelvic binder</a:t>
            </a:r>
          </a:p>
          <a:p>
            <a:r>
              <a:t>Open fracture to the pelvis may  lacerate the rectum, perineum, or  vagina, and an obvious source of  external blood loss may not be  readily apparent. </a:t>
            </a:r>
          </a:p>
          <a:p>
            <a:r>
              <a:t>If the mechanism of injury raises  the suspicion of a pelvic injury  (IEDs, blasts, motor vehicle  accidents (MVAs), etc.) and/or  the five major signs and  symptoms we just reviewed are  present, then a PCD should be  applied.12</a:t>
            </a:r>
          </a:p>
          <a:p>
            <a:r>
              <a:t>There are several commercially  available PCDs that could be  considered, and although the  Committee on Tactical Combat  Casualty Care (CoTCCC)  previously evaluated and  recommended some of them,  others have since become  available and there is no longer a  COTCCC-recommended pelvic  compression device list.  Commercial PCD examples  include the PelvicBinder®, the  T-POD™ Pelvic Stabilization  Device, and the SAM® Pelvic  Sling II. Of note, two of the  junctional hemorrhage control  devices also provide pelvic  stability and could be  considered: the SAM Junctional  Tourniquet (SJT) and the  Junctional Emergency  Treatment Tool (JETT™). </a:t>
            </a:r>
          </a:p>
          <a:p>
            <a:r>
              <a:t>There is no evidence that any one  commercial compression device  is better than another.13,14,15</a:t>
            </a:r>
          </a:p>
          <a:p>
            <a:r>
              <a:t>Whichever PCD is used, it should  be placed at the level of greater  trochanters, NOT the iliac crests.  In one study 40% of the pelvic  binders were placed too high,  resulting in inadequate reduction  of the pelvic fracture and  possibly increased  bleeding.16,17 </a:t>
            </a:r>
          </a:p>
          <a:p>
            <a:r>
              <a:t>Also, external rotation of the lower  extremities is commonly seen in  casualties with displaced pelvic  fractures, which may increase  the dislocation of pelvic  fragments. Secure the knees  and/or feet together to prevent  external rotation and improve the  effect of the PCD.18 If you must  move the PCD to access the  groin or pelvic area for other  critical casualty management  purposes, temporarily move it to  the upper thighs, and replace it  as soon as possible.</a:t>
            </a:r>
          </a:p>
          <a:p>
            <a:r>
              <a:t>The evidence supporting the stabilization of pelvic fractures and reduced need for blood transfusions, when PCDs are properly applied, comes from nonrandomized studies, but the evidence supporting improved survival is lacking. 12 Tactical Combat Casualty Care Guidelines, 15 December 2021, para 6.a. https://deployedmedicine.com/market/31/content/40, accessed 15 Dec 21.</a:t>
            </a:r>
          </a:p>
          <a:p>
            <a:r>
              <a:t>13 Knops SP, Schep NWL, Spoor  CW, et al. Comparison of three  different pelvic circumferential  compression devices: a  biomechanical cadaver study. J  Bone Joint Surg Am. 2011;93:  230–240.</a:t>
            </a:r>
          </a:p>
          <a:p>
            <a:r>
              <a:t>14 DeAngelis NA, Wixted JJ, Drew  J, et al. Use of the trauma pelvic  orthotic device (T-POD) for  provisional stabilization of  anterior-posterior compression  type pelvic  fractures:  a  cadaveric study. Injury. 2008;39:  903–906. 15 Bryson DJ,  Davidson R, Mackenzie R.  Pelvic circumferential  compression devices (PCCDs):  a best evidence equipment  review. Eur J Trauma Emerg  Surg. 2012;38: 439–442.</a:t>
            </a:r>
          </a:p>
          <a:p>
            <a:r>
              <a:t>16 Bonner TJ, Eardley WG, Newell  N, Masouros S, Matthews JJ,  Gibb I, Clasper JC. Accurate  placement of a pelvic binder  improves reduction of unstable  fractures of the pelvic ring. J  Bone Joint Surg Br. 2011  Nov;93(11): 1524-8.</a:t>
            </a:r>
          </a:p>
          <a:p>
            <a:r>
              <a:t>17 Kuner V, van Veelen N, Studer  S, Van de Wall B, Fornaro J,  Stickel M, Knobe M, Babst R,  Beeres FJP, Link BC. Application  of Pelvic Circumferential  Compression Devices in Pelvic  Ring Fractures-Are Guidelines  Followed in Daily Practice? J Clin  Med. 2021 Mar 21;10(6): 1297.  18 Gardner MJ, Parada S, Chip  Routt ML Jr. Internal rotation and  taping of the lower extremities for  closed pelvic reduction. J Orthop  Trauma. 2009 May-Jun;23(5):  361-4.</a:t>
            </a:r>
          </a:p>
          <a:p>
            <a:r>
              <a:t>19 Shackelford S, Hammesfahr R,  Morissette D, Montgomery HR,  Kerr W, Broussard M, Bennett  BL, Dorlac WC, Bree S, Butler  FK. The Use of Pelvic Binders in  Tactical Combat Casualty Care:  TCCC Guidelines Change 1602  7 November 2016. J Spec Oper  Med. 2017 Spring;17(1):  135-147.</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14:07:47</a:t>
            </a:r>
          </a:p>
          <a:p>
            <a:r>
              <a:t>--------------------------------------------</a:t>
            </a:r>
          </a:p>
          <a:p>
            <a:r>
              <a:t>Ideally, every suspected pelvic  fracture will be managed with a  commercial PCD. But there are  often only a handful of them  available locally, and sometimes  an improvised PCD must be  considered.</a:t>
            </a:r>
          </a:p>
          <a:p>
            <a:r>
              <a:t>In several studies evaluating the  sheeting technique, where a sheet is  wrapped circumferentially around  the pelvis and tightened,20 the  ability to stabilize pelvic fractures  was nearly equivalent to  commercial PCDs when properly  applied.21,22,23</a:t>
            </a:r>
          </a:p>
          <a:p>
            <a:r>
              <a:t>A common approach to improvisation  is to use the casualty’s uniform  pants as the binding materials by  cutting them open from the  ankles to the level of the greater  trochanters, spreading them out  to the sides like wings, and then  drawing them tightly across the  pelvis and tying them in a square  knot to secure them and  maintain pressure.24 But if the  pants are torn or cannot be used,  compression can be exerted by  using any materials that can go  around the circumference of the  pelvis (for example, sheets,  blankets, tourniquets linked  together, elastic wraps, etc.)  They would be placed, encircling  the pelvis at the level of the  trochanters, and then tightened  and secured in place. </a:t>
            </a:r>
          </a:p>
          <a:p>
            <a:r>
              <a:t>As with a commercial PCD, you  would still want to prevent external  rotation of the lower extremities  by tying the casualty’s knees  and/or feet together. </a:t>
            </a:r>
          </a:p>
          <a:p>
            <a:r>
              <a:t>20 Routt MLC, Falicov A, Woodhouse  E, et al. Circumferential pelvic  antishock sheeting: a temporary  resuscitation aid. J Orthop  Trauma. 2002;16: 45–48.</a:t>
            </a:r>
          </a:p>
          <a:p>
            <a:r>
              <a:t>21 Prasarn ML, Conrad B, Small  J, et al. Comparison of  circumferential pelvic sheeting  versus the T-POD on unstable  pelvic injuries: a cadaveric study  of stability. Injury. 2013;44:  1756–1759.</a:t>
            </a:r>
          </a:p>
          <a:p>
            <a:r>
              <a:t>22 Nunn T, Cosker TDA, Bose D,  et al. Immediate application of  improvised pelvic binder as first  step in extended resuscitation  from  life-threatening  hypovolemic shock in conscious  patients with unstable pelvic  injuries. Injury. 2007;38:  125–128. 23 Bailey RA, Simon  EM, Kreiner A, Powers D, Baker  L, Giles C, Sweet R, Rush SC.  Commercial and Improvised  Pelvic Compression Devices:  Applied Force and Implications  for Hemorrhage Control. J Spec  Oper Med. 2021 Spring;21(1):  44-48.</a:t>
            </a:r>
          </a:p>
          <a:p>
            <a:r>
              <a:t>24 Improvised Pelvic Compression  Device Instruction. Combat  Medic/Corpsman Tactical  Combat Casualty Care Skill  Instructions. Module 9. 23 Jan  2021.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14:07:47</a:t>
            </a:r>
          </a:p>
          <a:p>
            <a:r>
              <a:t>--------------------------------------------</a:t>
            </a:r>
          </a:p>
          <a:p>
            <a:r>
              <a:t>This video will go over the proper  techniques for applying a Commercial  PCD. Play video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14:07:47</a:t>
            </a:r>
          </a:p>
          <a:p>
            <a:r>
              <a:t>--------------------------------------------</a:t>
            </a:r>
          </a:p>
          <a:p>
            <a:r>
              <a:t>This video will go over the proper  techniques for applying an improvised  PCD. Play video</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14:07:47</a:t>
            </a:r>
          </a:p>
          <a:p>
            <a:r>
              <a:t>--------------------------------------------</a:t>
            </a:r>
          </a:p>
          <a:p>
            <a:r>
              <a:t>During this skill station, we will go  over applying both Commercial  and improvised PCDs.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14:07:47</a:t>
            </a:r>
          </a:p>
          <a:p>
            <a:r>
              <a:t>--------------------------------------------</a:t>
            </a:r>
          </a:p>
          <a:p>
            <a:r>
              <a:t>After reassessing massive hemorrhage  control and applying a PCD, if  appropriate, the next step is to  expose any wounds, if that has  not already been accomplished.  Wound exposure should be  accomplished using trauma  shears rather than an unguarded  blade to prevent further injury to  the extremity.25 A principal  objective of exposing wounds is  to determine if the bleeding might  be controlled without a tourniquet  and/or to assess whether a  tourniquet might be applied  closer to the wound to preserve  as much viable tissue as  possible. There is no precise set  of parameters that will  universally help make the  determination of whether a  tourniquet is necessary, but  typical injuries that will continue  to require a tourniquet include  some obvious injuries like  amputations and deep wounds  that resulted in severed arteries,  whereas more superficial injuries  not involving the arteries may be  more easily controlled.26,27  However, sometimes the extent  of the wound isn’t clearly known  just based on the external view  of the wound.28,29</a:t>
            </a:r>
          </a:p>
          <a:p>
            <a:r>
              <a:t>The tactical considerations during  Care Under Fire or the  uncertainty of the extent of  bleeding during the massive  hemorrhage phase in Tactical  Field Care will sometimes lead to  a bleeding control decision that  can be managed differently once  the situation is more controlled  and more information can be  gathered from the exposed  wound. If the reassessment  determines that the prior  tourniquet was not needed, then  remove the tourniquet, dress the  wound, and note the time of  tourniquet removal on the TCCC  Casualty Card.30 We’ll spend  the next couple of minutes  talking about the indications and  processes for replacing  tourniquets and for converting  tourniquets. </a:t>
            </a:r>
          </a:p>
          <a:p>
            <a:r>
              <a:t>25 Prehospital Trauma Life Support,  9th Edition, Military Edition.  Chapter 25, p 798.</a:t>
            </a:r>
          </a:p>
          <a:p>
            <a:r>
              <a:t>26 Lee C, Porter KM, Hodgetts TJ.  Tourniquet use in the civilian  prehospital setting. Emerg Med  J. 2007;24(8): 584-587.</a:t>
            </a:r>
          </a:p>
          <a:p>
            <a:r>
              <a:t>27 Applying a Tourniquet. Stop the Bleed. Department of Homeland Security. Available at https://www.amr.net/about/medicine/stopthebleed/stb-wound-packing-applying-tourniquet.pdf, accessed 15 Dec 21.</a:t>
            </a:r>
          </a:p>
          <a:p>
            <a:r>
              <a:t>28 Phillips R, Friberg M, Lantz  Cronqvist M, Jonson C-O, Prytz E  (2020) Visual estimates of blood  loss by medical laypeople:  Effects of blood loss volume,  victim gender, and perspective.  PLoS ONE 15(11): e0242096.</a:t>
            </a:r>
          </a:p>
          <a:p>
            <a:r>
              <a:t>29 Phillips R, Friberg M, Lantz  Cronqvist M, Jonson C-O, Prytz E.  Visual Blood Loss Estimation  Accuracy: Directions for Future  Research Based on a Systematic  Literature Review. Proceedings  of the Human Factors and  Ergonomics Society Annual  Meeting. 2020;64(1): 1411-1415.  30 Prehospital Trauma Life  Support, 9th Edition, Military  Edition. Chapter 25, p 798.</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14:07:48</a:t>
            </a:r>
          </a:p>
          <a:p>
            <a:r>
              <a:t>--------------------------------------------</a:t>
            </a:r>
          </a:p>
          <a:p>
            <a:r>
              <a:t>In massive hemorrhage you learned  that tourniquets should be  applied more deliberately in the  TFC setting, to maximize  effectiveness and minimize the  amount of healthy tissue that  might be impacted by a  tourniquet placed too high on the  limb. So, if a tourniquet is, in fact,  necessary, replace high and tight  tourniquets or tourniquets  applied over the clothing with  more deliberate tourniquets.  Tourniquets applied over clothing  are not as effective as  tourniquets applied directly to the  skin. This is done by placing a  replacement tourniquet directly  on the skin, 2-3 inches above the  wound and tightening it. Then,  slowly release the original  tourniquet over one minute, while  monitoring the casualty for signs  of recurrent bleeding or  resumption of a distal pulse.  Slide originally placed  tourniquet(s) down, but leave in  place proximal to the newly  placed tourniquet. In cases of  recurrent bleeding or pulses, the  original tourniquet can be  retightened and the replacement  tourniquet can be tightened  further, or repositioned and  tightened further. Afterwards, the  original tourniquet is slowly  released again to confirm  bleeding control. It may require a  second tourniquet be placed  side-by-side with the  replacement tourniquet, as well.  Occasionally an attempt to  replace a tourniquet will not be  successful, and reverting back to  the prior tourniquet location may  be needed. If the initial tourniquet  remains tightened in its original  position, there is a risk of a  compartment syndrome  developing between the two  tourniquets. But rather than  removing the original tourniquet  completely, it can be slid down  the extremity and positioned just  proximal to the replacement  tourniquet, but only partially  tightened by having the slack of  the tourniquet removed and the  strap secured to prevent it from  catching or being in the way  during casualty assessments or  movements.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14:07:48</a:t>
            </a:r>
          </a:p>
          <a:p>
            <a:r>
              <a:t>--------------------------------------------</a:t>
            </a:r>
          </a:p>
          <a:p>
            <a:r>
              <a:t>This video will go over the process  of replacing a tourniquet in  Tactical Field Care. Play video</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14:07:48</a:t>
            </a:r>
          </a:p>
          <a:p>
            <a:r>
              <a:t>--------------------------------------------</a:t>
            </a:r>
          </a:p>
          <a:p>
            <a:r>
              <a:t>Every effort should be made to  convert tourniquets in less than 2  hours if bleeding can be  controlled by other means,  unless there has been an  amputation, the casualty is in  shock or you cannot closely  monitor the wound for  re-bleeding;44,45 however, do  not attempt tourniquet  conversion if the tourniquet has  been on for six or more hours.46  Also, consider leaving the  tourniquet in place if the tactical  or medical considerations make  transition to other hemorrhage  control methods inadvisable, or if  it is likely that the casualty will  have access to surgery within 2  hours.47</a:t>
            </a:r>
          </a:p>
          <a:p>
            <a:r>
              <a:t>While the original tourniquet is still  in place controlling the bleeding,  pack the wound with hemostatic  gauze, if available, and hold  pressure for three minutes. Then  apply a pressure bandage over  the dressing, maintaining  pressure. Afterwards, slowly  release the tourniquet (over at  least one minute) while closely  observing for bleeding. If the  wound packing and pressure  bandage do not control the  bleeding, retighten the tourniquet  or follow the steps to replace the  tourniquet if it is above the  clothing, like a high and tight  tourniquet.48,49 In cases where  the conversion has failed, it is  appropriate to try again within  the next two hours, as long as it  hasn’t been more than six hours  since the original tourniquet was  applied.50,51 If the conversion is  successful, loosen the tourniquet  and move it down to just above  the pressure dressing, loose but  with no slack in the strap, in case  it is needed later, and annotate  the time of tourniquet removal on  the DD Form 1380, TCCC  Casualty Card.52 Periodically  reassess the wound for recurrent  bleeding and reassess after any  casualty movements. </a:t>
            </a:r>
          </a:p>
          <a:p>
            <a:r>
              <a:t>The evidence to support the  conversion of tourniquets, when  amenable, relies largely on  retrospective reviews and subject  matter expert consensus. There  are a handful of animal model  prospective studies on  hemostatic agents that tend to  support its use, as well. In cases  requiring the use of a tourniquet,  the caregiver remove the  tourniquet every 2 hours and  assess the bleeding; if the  bleeding has stopped, then the  tourniquet should be replaced  with a pressure bandage to  minimize tissue damage. 44  Prehospital Trauma Life Support,  9th Edition, Military Edition.  Chapter 25, p 798.</a:t>
            </a:r>
          </a:p>
          <a:p>
            <a:r>
              <a:t>45 Shackelford SA, Butler FK, Kragh  JF, et al. Optimizing the use of  Limb Tourniquets in Tactical  Combat Casualty Care: TCCC  Guidelines Change 14-02. J  Spec Oper Med. 2015;15: 17-31.</a:t>
            </a:r>
          </a:p>
          <a:p>
            <a:r>
              <a:t>46 Dayan L, Zinmann C, Stahl S,  Norman D. Complications  Associated with Prolonged  Tourniquet Application on the  Battlefield. Military Medicine.  Volume 173, Issue 1, January  2008: Pages 63–66. 47 Drew B,  Bird D, Matteucci M, Keenan S.  Tourniquet Conversion: A  Recommended Approach in the  Prolonged Field Care Setting. J  Spec Oper Med. 2015 Fall;15(3):  81-5.</a:t>
            </a:r>
          </a:p>
          <a:p>
            <a:r>
              <a:t>48 Drew B, Bird D, Matteucci M, Keenan  S. Tourniquet Conversion: A  Recommended Approach in the  Prolonged Field Care Setting. J  Spec Oper Med. 2015 Fall;15(3):  82-3, Figures 1-7. 49 Tourniquet  Conversion Instruction. Combat  Medic/Corpsman Tactical  Combat Casualty Care Skill  Instructions. Module 9. 23 Jan  2021.</a:t>
            </a:r>
          </a:p>
          <a:p>
            <a:r>
              <a:t>50 Walters TJ, Mabry RL. Issues  related to the use of tourniquets  on the battlefield. Mil Med.  2005; 170: 770–775.</a:t>
            </a:r>
          </a:p>
          <a:p>
            <a:r>
              <a:t>51 Drew B, Bird D, Matteucci M, Keenan  S. Tourniquet Conversion: A  Recommended Approach in the  Prolonged Field Care Setting. J  Spec Oper Med. 2015 Fall;15(3):  82.</a:t>
            </a:r>
          </a:p>
          <a:p>
            <a:r>
              <a:t>52 Shackelford SA, Butler FK, Kragh  JF, et al. Optimizing the use of  Limb Tourniquets in Tactical  Combat Casualty Care: TCCC  Guidelines Change 14-02. J  Spec Oper Med. 2015;15: 17-31.</a:t>
            </a:r>
          </a:p>
          <a:p>
            <a:r>
              <a:t>Dayan L, Zinmann C, Stahl S,  Norman D. Complications Associated  with Prolonged Tourniquet  Application on the Battlefield.  Military Medicine. Volume 173,  Issue 1, January 2008: Pages  63–66</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14:07:49</a:t>
            </a:r>
          </a:p>
          <a:p>
            <a:r>
              <a:t>--------------------------------------------</a:t>
            </a:r>
          </a:p>
          <a:p>
            <a:r>
              <a:t>This video will go over the process  of converting a tourniquet using  wound packing and pressure  bandages in TFC. Play video</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14:07:49</a:t>
            </a:r>
          </a:p>
          <a:p>
            <a:r>
              <a:t>--------------------------------------------</a:t>
            </a:r>
          </a:p>
          <a:p>
            <a:r>
              <a:t>Before moving on to talk about  tourniquet conversion, let’s review some  of the points from the massive  hemorrhage discussion about  wound packing and pressure  bandages.</a:t>
            </a:r>
          </a:p>
          <a:p>
            <a:r>
              <a:t>Tourniquets are not required for all  extremity bleeding. Occasionally,  some lacerations that can be  controlled by hemostatic  dressings will have a tourniquet  applied during the massive  hemorrhage phase.39 If you  assess that a wound is amenable  to control without a tourniquet,  the skills taught in the massive  hemorrhage module can be  used. </a:t>
            </a:r>
          </a:p>
          <a:p>
            <a:r>
              <a:t>CoTCCC-recommended hemostatic  dressings, including Combat  Gauze®, ChitoGauze®, and  Celox™ Gauze,40 are safe and  contain active ingredients that  assist with blood-clotting at the  site of active bleeding.41 To  effectively form a clot and stop  bleeding, hemostatic dressing  must be packed into the wound  to maximize contact at the active  source of bleeding with direct  pressure applied over the wound  for at least 3 minutes.42  Afterwards, all dressings for  significant bleeding should be  secured with a pressure  bandage while maintaining  pressure on the wound  throughout the process of  applying the pressure  bandage.43 Also, wound  packing and pressure bandage  application can be used at this  stage for larger bleeding  wounds that were not previously  addressed, but that should be  controlled prior to the wound  phase (or the “W” of MARCH  PAWS). </a:t>
            </a:r>
          </a:p>
          <a:p>
            <a:r>
              <a:t>39 Prehospital Trauma Life Support,  9th Edition, Military Edition.  Chapter 25, p 798.</a:t>
            </a:r>
          </a:p>
          <a:p>
            <a:r>
              <a:t>40 Hemostatic Dressings and Devices. TCCC Recommended Devices and Adjuncts. Available at https://books.allogy.com/web/tenant/8/books/f94aad5b-78f3-42be-b3de-8e8d63343866/#id4e06a027-d62f-4928-9e3b-912491b17dab, accessed 16 Dec 21.</a:t>
            </a:r>
          </a:p>
          <a:p>
            <a:r>
              <a:t>41 Bennett BL, Littlejohn LF,  Kheirabadi BS, Butler FK, Kotwal RS,  Dubick MA, Bailey JA.  Management of External  Hemorrhage in Tactical Combat  Casualty Care: Chitosan-Based  Hemostatic Gauze  Dressings--TCCC  Guidelines-Change 13-05. J  Spec Oper Med. 2014 Fall;14(3):  40-57. 42 Tactical Combat  Casualty Care Guidelines, 15  December 2021, para 3.b.  (missing Link) </a:t>
            </a:r>
          </a:p>
          <a:p>
            <a:r>
              <a:t>43 Wound Packing and Pressure Bandage Instruction. Massive Hemorrhage Control in TFC Skill Instructions. Tactical Combat Casualty Care Course for Combat Lifesavers, Module 6. Available at https://learning-media.allogy.com/api/v1/pdf/5b775216-5bdd-48ae-b21d-4a55dd40b915/contents, accessed 16 Dec 21.</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14:07:49</a:t>
            </a:r>
          </a:p>
          <a:p>
            <a:r>
              <a:t>--------------------------------------------</a:t>
            </a:r>
          </a:p>
          <a:p>
            <a:r>
              <a:t>If bleeding has not been controlled:</a:t>
            </a:r>
          </a:p>
          <a:p>
            <a:r>
              <a:t>If packed with hemostatic dressing,  remove prior packing material  and repack starting at step 3. </a:t>
            </a:r>
          </a:p>
          <a:p>
            <a:r>
              <a:t>If packed with gauze or other  materials, apply additional  gauze/materials and pressure  (for another 3 minutes) until  bleeding has stopped.</a:t>
            </a:r>
          </a:p>
          <a:p>
            <a:r>
              <a:t>all dressings for significant bleeding  should be secured with a  pressure bandage while  maintaining pressure on the  wound throughout the process of  applying the pressure bandage.  </a:t>
            </a:r>
          </a:p>
          <a:p>
            <a:r>
              <a:t>Also, wound packing and pressure  bandage application can be  used at this stage for larger  bleeding wounds that were not  previously addressed, but that  should be controlled prior to the  wound phase (or the “W” of  MARCH-PAWS).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14:07:49</a:t>
            </a:r>
          </a:p>
          <a:p>
            <a:r>
              <a:t>--------------------------------------------</a:t>
            </a:r>
          </a:p>
          <a:p>
            <a:r>
              <a:t>This video will review the principles  of wound packing and pressure  bandage application. Play video</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14:07:49</a:t>
            </a:r>
          </a:p>
          <a:p>
            <a:r>
              <a:t>--------------------------------------------</a:t>
            </a:r>
          </a:p>
          <a:p>
            <a:r>
              <a:t>During this skill station, you will  practice replacing tourniquets and  converting tourniquets with  wound packing and pressure  bandages.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14:07:50</a:t>
            </a:r>
          </a:p>
          <a:p>
            <a:r>
              <a:t>--------------------------------------------</a:t>
            </a:r>
          </a:p>
          <a:p>
            <a:r>
              <a:t>Another situation not discussed in  the TCCC Guidelines that you  may encounter as CPP-level  providers is non-compressible  torso hemorrhage (NCTH). This  can be defined as high-grade  injury present in one or more of  the following anatomic domains:  pulmonary, solid abdominal  organ, major vascular or pelvic  trauma; plus, hemodynamic  instability or the need for  immediate hemorrhage  control.53 In these situations, the  standard interventions for  massive hemorrhage and  circulation control that have been  discussed do not have  appreciable impact.54 NCTH  may cause shock and death  despite relatively unimpressive  entrance wounds. Currently, the  mainstays of treatment include  administration of tranexamic acid  (discussed in the next module),  resuscitation with whole blood  (which replaces losses, but does  not affect ongoing continued  losses), and rapid transportation  to a facility where definitive  surgical control of the  hemorrhage can be achieved.  Transport of a casualty with  suspected NCTH should be  accomplished on an emergent  basis.55</a:t>
            </a:r>
          </a:p>
          <a:p>
            <a:r>
              <a:t>Two newer technologies that may  assist with NCTH control are  Resuscitative Endovascular  Balloon Occlusion of the Aorta  (REBOA) and ResQFoam™, an  intraperitoneally injected  polyurethane self-expanding  foam.56</a:t>
            </a:r>
          </a:p>
          <a:p>
            <a:r>
              <a:t>REBOA hemorrhage control is a  developing field with new information  being published continuously, so  the intent of this discussion is to  introduce the concept, and  understand its indications and  limitations. For a more complete  understanding of REBOA, refer  to the JTS clinical practice  guideline Resuscitative  Endovascular Balloon Occlusion  of the Aorta (REBOA) for  Hemorrhagic Shock (CPG  ID:38).57,58 REBOA can control  NCTH using a less invasive  option and with fewer physiologic  disturbances compared with an  invasive emergent thoracotomy  for aortic cross-clamping.59  REBOA devices are inserted via  the femoral artery, and consist of  a catheter with an inflatable  balloon. The catheter is passed  retrograde up to the desired site  of occlusion, and the balloon is  inflated, stopping distal flow  below the site of occlusion.60,61  Traditionally, the procedure has  been done mostly in medical  treatment facilities under  fluoroscopic guidance. But there  have been use cases in more  austere environments.62,63,64</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14:07:50</a:t>
            </a:r>
          </a:p>
          <a:p>
            <a:r>
              <a:t>--------------------------------------------</a:t>
            </a:r>
          </a:p>
          <a:p>
            <a:r>
              <a:t>Another situation not discussed in  the TCCC Guidelines that you  may encounter as CPP-level  providers is non-compressible  torso hemorrhage (NCTH). This  can be defined as high-grade  injury present in one or more of  the following anatomic domains:  pulmonary, solid abdominal  organ, major vascular or pelvic  trauma; plus, hemodynamic  instability or the need for  immediate hemorrhage  control.53 In these situations, the  standard interventions for  massive hemorrhage and  circulation control that have been  discussed do not have  appreciable impact.54 NCTH  may cause shock and death  despite relatively unimpressive  entrance wounds. Currently, the  mainstays of treatment include  administration of tranexamic acid  (discussed in the next module),  resuscitation with whole blood  (which replaces losses, but does  not affect ongoing continued  losses), and rapid transportation  to a facility where definitive  surgical control of the  hemorrhage can be achieved.  Transport of a casualty with  suspected NCTH should be  accomplished on an emergent  basis.55</a:t>
            </a:r>
          </a:p>
          <a:p>
            <a:r>
              <a:t>Two newer technologies that may  assist with NCTH control are  Resuscitative Endovascular  Balloon Occlusion of the Aorta  (REBOA) and ResQFoam™, an  intraperitoneally injected  polyurethane self-expanding  foam.56</a:t>
            </a:r>
          </a:p>
          <a:p>
            <a:r>
              <a:t>REBOA hemorrhage control is a  developing field with new information  being published continuously, so  the intent of this discussion is to  introduce the concept, and  understand its indications and  limitations. For a more complete  understanding of REBOA, refer  to the JTS clinical practice  guideline Resuscitative  Endovascular Balloon Occlusion  of the Aorta (REBOA) for  Hemorrhagic Shock (CPG  ID:38).57,58 REBOA can control  NCTH using a less invasive  option and with fewer physiologic  disturbances compared with an  invasive emergent thoracotomy  for aortic cross-clamping.59  REBOA devices are inserted via  the femoral artery, and consist of  a catheter with an inflatable  balloon. The catheter is passed  retrograde up to the desired site  of occlusion, and the balloon is  inflated, stopping distal flow  below the site of occlusion.60,61  Traditionally, the procedure has  been done mostly in medical  treatment facilities under  fluoroscopic guidance. But there  have been use cases in more  austere environments.62,63,64</a:t>
            </a:r>
          </a:p>
          <a:p>
            <a:r>
              <a:t>REBOA is indicated in casualties  exsanguinating from abdominal, pelvic, or  junctional lower extremity  bleeding who are not in  cardiopulmonary arrest, and do  not have exsanguinating  hemorrhage in the chest.65 This  determination may be suspected  based on the mechanism of  injury to the abdomen or pelvis, a  blast or blunt injury with a  positive focused assessment  with sonography in trauma or  suspected pelvic fracture, or  massive proximal lower extremity  trauma with signs of impending  cardiovascular collapse. But  REBOA has significant  limitations. These include</a:t>
            </a:r>
          </a:p>
          <a:p>
            <a:r>
              <a:t>A contraindication in the setting of  major thoracic hemorrhage or  pericardial tamponade66</a:t>
            </a:r>
          </a:p>
          <a:p>
            <a:r>
              <a:t>The need for expedient access to  definitive hemorrhage control  (depending on the anatomic  location of the device, there are  time limits before ischemic  damage is likely, ranging from  30-60 minutes)67,68 REBOA  availability and provider  training/experience69</a:t>
            </a:r>
          </a:p>
          <a:p>
            <a:r>
              <a:t>Lack of femoral vascular access70</a:t>
            </a:r>
          </a:p>
          <a:p>
            <a:r>
              <a:t>Tactical limitations (scene safety,  room to maneuver, mass casualty  considerations, etc.)</a:t>
            </a:r>
          </a:p>
          <a:p>
            <a:r>
              <a:t>The evidence supporting the use  of REBOA comes from  retrospective systematic reviews  of descriptive and qualitative  studies, as well as subject matter  expert consensus statements. </a:t>
            </a:r>
          </a:p>
          <a:p>
            <a:r>
              <a:t>ResQFoam is one of a handful of  agents being investigated that expand  in the abdomen and tamponade  sources of internal hemorrhage.  It involves mixing and  percutaneously injecting two  liquid precursors into the  peritoneal cavity. The resulting  compound rapidly expands  approximately 35-fold inside the  abdomen and becomes a solid  foam that conforms to the  anatomy of the abdominal  organs over a one-minute period.  It is designed not to adhere to  the abdominal organs and  tissues, allowing for easier  removal at surgery.71 Currently,  neither ResQFoam, nor any  similar product, is FDA approved;  but it has been FDA approved for  use in human clinical trials after  successful results in animal  models.72,73</a:t>
            </a:r>
          </a:p>
          <a:p>
            <a:r>
              <a:t>There are potential advantages of  an expanding agent that  controlled internal hemorrhage  by tamponade. A wider range of  medical personnel could be  trained to use this intervention  when compared to those who  could be trained to perform  REBOA. It would likely be more  accessible at forward locations.  The fact that it does not  completely occlude distal flow  would allow for longer times  between application and  definitive surgery, allowing for it  to be used even if surgery may  be delayed.74 53 Morrison JJ.  Noncompressible Torso  Hemorrhage. Crit Care Clin.  2017 Jan;33(1): 37-54.</a:t>
            </a:r>
          </a:p>
          <a:p>
            <a:r>
              <a:t>54 Morrison JJ, Rasmussen TE.  Noncompressible torso hemorrhage: a review  with contemporary definitions  and management strategies.  Surg Clin North Am. 2012  Aug;92(4): 843-58. 55  Prehospital Trauma Life Support,  9th Edition, Military Edition.  Chapter 25, p 801.</a:t>
            </a:r>
          </a:p>
          <a:p>
            <a:r>
              <a:t>56 Butler F, Blackbourne L, Gross  KL. The Combat Medic Aid Bag:  2025 - CoTCCC Top 10  recommended battlefield trauma  care research, development, and  evaluation priorities for 2015. J  Spec Oper Med. 2015;15: 7-19.</a:t>
            </a:r>
          </a:p>
          <a:p>
            <a:r>
              <a:t>57 Cannon J, Morrison J, Lauer C,  Grabo D, Polk T, Blackbourne L,  Dubose J, Rasmussen T.  Resuscitative Endovascular  Balloon Occlusion of the Aorta  (REBOA) for Hemorrhagic  Shock. Mil Med. 2018 Sep  1;183(suppl_2): 55-59.</a:t>
            </a:r>
          </a:p>
          <a:p>
            <a:r>
              <a:t>58 Glaser J, et al. Resuscitative Endovascular Balloon Occlusion of the Aorta (REBOA) for Hemorrhagic Shock (CPG ID:38). Joint Trauma System Clinical Practice Guideline. 31 Mar 2020. Available at https://jts.amedd.army.mil/assets/docs/cpgs/Resuscitative_Endovascular_Balloon_Occlusion_of_the_Aorta_(REBOA)_for_Hemorrhagic_Shock_31_Mar_2020_ID38.pdf, accessed 16 Dec 21. 59 Ribeiro J, Maurício AD, Costa CTK, Néder PR, Augusto SS, Di-Saverio S, Brenner M. Expanding indications and results for the use of resuscitative endovascular balloon occlusion of the aorta - REBOA. Rev Col Bras Cir. 2019 Dec 20;46(5): e20192334.</a:t>
            </a:r>
          </a:p>
          <a:p>
            <a:r>
              <a:t>60 Rasmussen T, Eliason J.  Military-civilian partnership in device  innovation: development,  commercial and application of  resuscitative endovascular  balloon occlusion of the aorta. J  Trauma Acute Care Surg. 2017  Oct;83(4): 732-735.</a:t>
            </a:r>
          </a:p>
          <a:p>
            <a:r>
              <a:t>61 DuBose J, Scalea T, Brenner  M, et al. The AAST prospective  aortic occlusion for resuscitation  in trauma and acute care surgery  (AORTA) registry: data on  contemporary utilization and  outcomes of aortic occlusion and  resuscitative balloon occlusion of  the aorta (REBOA). J Trauma  Acute Care Surg. 2016;81:  409-419. 62 Manley J, Mitchell B,  DuBose J, Rasmussen T. A  modern case series of  resuscitative endovascular  balloon occlusion of the aorta  (REBOA) in an out-of-hospital,  combat casualty care setting. J  Spec Oper Med. 2017;17: 1-8.</a:t>
            </a:r>
          </a:p>
          <a:p>
            <a:r>
              <a:t>63 Stokes SC, Theodorou CM,  Zakaluzny SA, DuBose JJ, Russo RM.  Resuscitative endovascular  balloon occlusion of the aorta in  combat casualties: The past,  present, and future. J Trauma  Acute Care Surg. 2021 Aug  1;91(2S Suppl 2): S56-S64. 64  Stannard A, Morrison JJ, Scott  DJ, et al. The epidemiology of  noncompressible torso  hemorrhage in the wars in Iraq  and Afghanistan. J Trauma  Acute Care Surg 2013;74(3):  830–4.</a:t>
            </a:r>
          </a:p>
          <a:p>
            <a:r>
              <a:t>65 Glaser J, et al. Resuscitative Endovascular Balloon Occlusion of the Aorta (REBOA) for Hemorrhagic Shock (CPG ID:38). Joint Trauma System Clinical Practice Guideline. 31 Mar 2020. Available at https://jts.amedd.army.mil/assets/docs/cpgs/Resuscitative_Endovascular_Balloon_Occlusion_of_the_Aorta_(REBOA)_for_Hemorrhagic_Shock_31_Mar_2020_ID38.pdf, accessed 16 Dec 21. 66 Inoue J, Shiraishi A, Yoshiyuki A, Haruta K, Matsui H, Otomo Y. Resuscitative endovascular balloon occlusion of the aorta might be dangerous in patients with severe torso trauma: A propensity score analysis. J Trauma Acute Care Surg 2016;80: 559-567.</a:t>
            </a:r>
          </a:p>
          <a:p>
            <a:r>
              <a:t>67 Reva VA, Matsumura Y, Hörer  T, et al. Resuscitative  endovascular balloon occlusion  of the aorta: what is the optimum  occlusion time in an ovine model  of hemorrhagic shock? Eur J  Trauma Emerg Surg. 2018  Aug;44(4): 511-518.</a:t>
            </a:r>
          </a:p>
          <a:p>
            <a:r>
              <a:t>68 Glaser J, et al. Resuscitative Endovascular Balloon Occlusion of the Aorta (REBOA) for Hemorrhagic Shock (CPG ID:38). Joint Trauma System Clinical Practice Guideline. 31 Mar 2020. Available at https://jts.amedd.army.mil/assets/docs/cpgs/Resuscitative_Endovascular_Balloon_Occlusion_of_the_Aorta_(REBOA)_for_Hemorrhagic_Shock_31_Mar_2020_ID38.pdf, accessed 16 Dec 21. 69 Northern DM, Manley JD, Lyon R, et al. Recent advances in austere combat surgery: Use of aortic balloon occlusion as well as blood challenges by special operations medical forces in recent combat operations. J Trauma Acute Care Surg. 2018 Jul;85(1S Suppl 2): S98-S103</a:t>
            </a:r>
          </a:p>
          <a:p>
            <a:r>
              <a:t>70 Marquis-Gravel G1, Tremblay-Gravel  M1, Lévesque J1, Généreux  P1,2,3, Schampaert E1,  Palisaitis D1, Doucet M1,  Charron T1, Terriault P1, Tessier  P1. Ultrasound guidance versus  anatomical landmark approach  for femoral artery access in  coronary angiography: A  randomized controlled trial and a  meta-analysis. J Interv Cardiol.  2018 Aug;31(4): 496-503. 71  Chang J, Holloway B, Zamisch  M, Hepburn MJ, Ling GS.  ResQFoam for the treatment on  non-compressible hemorrhage  on the front line. Mil Med.  2015;180(9):932-933.</a:t>
            </a:r>
          </a:p>
          <a:p>
            <a:r>
              <a:t>72 Rago A, Duggan M, Marini J, et  al. Self-expanding foam  improves survival following a  lethal, exsanguinating iliac artery  injury. J Trauma Acute Care  Surg. 2014;77: 73-77.</a:t>
            </a:r>
          </a:p>
          <a:p>
            <a:r>
              <a:t>73 Rago A, Marini J, Duggan M, et  al. Diagnosis and deployment of  a self-expanding foam for  abdominal exsanguination:  translation questions for human  use. J Trauma Acute Care Surg.  2015; 2015:78: 607-613 74  Prehospital Trauma Life Support,  9th Edition, Military Edition.  Chapter 25, p 802.</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14:07:51</a:t>
            </a:r>
          </a:p>
          <a:p>
            <a:r>
              <a:t>--------------------------------------------</a:t>
            </a:r>
          </a:p>
          <a:p>
            <a:r>
              <a:t>In general, the level of evidence for  the interventions and information  discussed in this module ranged  from low to moderate. There  were more studies about PCDs  that focused on their  functionality, but less focused on  the added survival benefit,  resulting in a low to moderate  rating. Tourniquet replacements  and conversions have more  available data, although they,  too, are less robust in defining  the impact; but they both have a  moderate level of supporting  evidence. REBOA, although the  level of data is increasing with  time, currently maintains a low to  moderate rating, while  expandable intraperitoneal  agents to tamponade  hemorrhage are just now being  explored with human clinical  trials and the overall level of  evidence remains low at this  time. Evidence Based  References:</a:t>
            </a:r>
          </a:p>
          <a:p>
            <a:r>
              <a:t>Bailey JR, Stinner DJ, Blackbourne  LH, et al. Combat-related pelvis  fractures in non-survivors. J  Trauma 2011;71: S58–S61	B-NR</a:t>
            </a:r>
          </a:p>
          <a:p>
            <a:r>
              <a:t>Bailey RA, Simon EM, Kreiner A,   Powers D, Baker L, Giles C, Sweet R,  Rush SC. Commercial and  Improvised Pelvic Compression  Devices: Applied Force and  Implications for Hemorrhage  Control. J Spec Oper Med. 2021  Spring;21(1): 44-48	C-LD</a:t>
            </a:r>
          </a:p>
          <a:p>
            <a:r>
              <a:t>Bennett BL, Littlejohn LF, Kheirabadi  BS, Butler FK, Kotwal RS,  Dubick MA, Bailey JA.  Management of External  Hemorrhage in Tactical Combat  Casualty Care: Chitosan-Based  Hemostatic Gauze  Dressings--TCCC  Guidelines-Change 13-05. J  Spec Oper Med. 2014 Fall;14(3):  40-57	C-LD Bonner TJ, Eardley  WG, Newell N, Masouros S,  Matthews JJ, Gibb I, Clasper JC.  Accurate placement of a pelvic  binder improves reduction of  unstable fractures of the pelvic  ring. J Bone Joint Surg Br. 2011  Nov;93(11): 1524-8	B-NR</a:t>
            </a:r>
          </a:p>
          <a:p>
            <a:r>
              <a:t>Bryson DJ, Davidson R, Mackenzie  R. Pelvic circumferential  compression devices (PCCDs):  a best evidence equipment  review. Eur J Trauma Emerg  Surg. 2012;38: 439–442	C-LD</a:t>
            </a:r>
          </a:p>
          <a:p>
            <a:r>
              <a:t>Butler F, Blackbourne L, Gross KL.  The Combat Medic Aid Bag:  2025 - CoTCCC Top 10  recommended battlefield trauma  care research, development, and  evaluation priorities for 2015. J  Spec Oper Med. 2015;15: 7-19	C-EO Cannon J, Morrison J,  Lauer C, Grabo D, Polk T,  Blackbourne L, Dubose J,  Rasmussen T. Resuscitative  Endovascular Balloon Occlusion  of the Aorta (REBOA) for  Hemorrhagic Shock. Mil Med.  2018 Sep 1;183(suppl_2): 55-59	C-EO Chang J, Holloway B,  Zamisch M, Hepburn MJ, Ling  GS. ResQFoam for the  treatment on non-compressible  hemorrhage on the front line. Mil  Med. 2015;180(9):932-933	C-EO</a:t>
            </a:r>
          </a:p>
          <a:p>
            <a:r>
              <a:t>Davis JM, Stinner DJ, Bailey JR,  et al. Factors associated with  mortality in combat-related  pelvic fractures. J Am Acad  Orthop Surg. 2012;20(suppl 1):  S7–S12	B-NR</a:t>
            </a:r>
          </a:p>
          <a:p>
            <a:r>
              <a:t>Dayan L, Zinmann C, Stahl S,  Norman D. Complications Associated  with Prolonged Tourniquet  Application on the Battlefield.  Military Medicine. Volume 173,  Issue 1, January 2008: Pages  63–66	C-EO</a:t>
            </a:r>
          </a:p>
          <a:p>
            <a:r>
              <a:t>DeAngelis NA, Wixted JJ, Drew  J, et al. Use of the trauma pelvic  orthotic device (T-POD) for  provisional stabilization of  anterior-posterior compression  type pelvic fractures: a  cadaveric study. Injury. 2008;39:  903–906	C-LD Drew B, Bird D,  Matteucci M, Keenan S.  Tourniquet Conversion: A  Recommended Approach in the  Prolonged Field Care Setting. J  Spec Oper Med. 2015 Fall;15(3):  81-5	C-EO</a:t>
            </a:r>
          </a:p>
          <a:p>
            <a:r>
              <a:t>DuBose J, Scalea T, Brenner M,  et al. The AAST prospective aortic  occlusion for resuscitation in  trauma and acute care surgery  (AORTA) registry: data on  contemporary utilization and  outcomes of aortic occlusion and  resuscitative balloon occlusion of  the aorta (REBOA). J Trauma  Acute Care Surg. 2016;81:  409-419	B-NR Gardner MJ,  Parada S, Chip Routt ML Jr.  Internal rotation and  taping of  the lower extremities for closed  pelvic reduction. J Orthop  Trauma. 2009 May-Jun;23(5):  361-4	C-EO</a:t>
            </a:r>
          </a:p>
          <a:p>
            <a:r>
              <a:t>Halawi MJ. Pelvic ring injuries:  Emergency assessment and  management. J Clin Orthop  Trauma. 2015;6(4): 252-258	C-EO</a:t>
            </a:r>
          </a:p>
          <a:p>
            <a:r>
              <a:t>Improvised Pelvic Compression  Device Instruction. Combat  Medic/Corpsman Tactical  Combat Casualty Care Skill  Instructions. Module 9. 23 Jan  2021	Tier 3</a:t>
            </a:r>
          </a:p>
          <a:p>
            <a:r>
              <a:t>Inoue J, Shiraishi A, Yoshiyuki A,  Haruta K, Matsui H, Otomo Y.  Resuscitative endovascular  balloon occlusion of the aorta  might be dangerous in patients  with severe torso trauma: A  propensity score analysis. J  Trauma Acute Care Surg  2016;80: 559-567	B-NR Kam PC,  Kavanagh R, Yoong FF. The  arterial tourniquet:  pathophysiological  consequences and anesthetic  implications. Anaesthesia.  2001;56: 534–545	C-EO</a:t>
            </a:r>
          </a:p>
          <a:p>
            <a:r>
              <a:t>Klenerman L. Tourniquet  time—how long? Hand. 1980;12:  231–234	C-EO</a:t>
            </a:r>
          </a:p>
          <a:p>
            <a:r>
              <a:t>Kragh JF Jr, Baer DG, Walters TJ.  Extended (16-hour) tourniquet  application after combat  wounds: a case report and  review of current literature. J  Orthop Trauma. 2007;21:  274–278	C-LD</a:t>
            </a:r>
          </a:p>
          <a:p>
            <a:r>
              <a:t>Kragh JF Jr, O'Neill ML, Walters  TJ, Jones JA, Baer DG, Gershman  LK, Wade CE, Holcomb JB.  Minor morbidity with emergency  tourniquet use to stop bleeding  in severe limb trauma: research,  history, and reconciling  advocates and abolitionists. Mil  Med. 2011;176(7): 817–23	B-NR  Kragh JF, Walters TJ, Baer DG,  et al. Practical use of emergency  tourniquets to stop bleeding in  major limb trauma. J Trauma.  2008;64(2) (suppl): S38-S49	B-NR</a:t>
            </a:r>
          </a:p>
          <a:p>
            <a:r>
              <a:t>Kuner V, van Veelen N, Studer S,  Van de Wall B, Fornaro J, Stickel  M, Knobe M, Babst R, Beeres  FJP, Link BC. Application of  Pelvic Circumferential  Compression Devices in Pelvic  Ring Fractures-Are Guidelines  Followed in Daily Practice? J  Clin Med. 2021 Mar 21;10(6):  1297	B-NR Lee C, Porter KM,  Hodgetts TJ. Tourniquet use in  the civilian prehospital setting.  Emerg Med J. 2007;24(8):  584-587	C-EO</a:t>
            </a:r>
          </a:p>
          <a:p>
            <a:r>
              <a:t>Manley J, Mitchell B, DuBose J,  Rasmussen T. A modern case series of  resuscitative endovascular  balloon occlusion of the aorta  (REBOA) in an out-of-hospital,  combat casualty care setting. J  Spec Oper Med. 2017;17: 1-8 	       B-NR</a:t>
            </a:r>
          </a:p>
          <a:p>
            <a:r>
              <a:t>Marquis-Gravel G1, Tremblay-Gravel  M1, Lévesque J1, Généreux  P1,2,3, Schampaert E1,  Palisaitis D1, Doucet M1,  Charron T1, Terriault P1, Tessier  P1. Ultrasound guidance versus  anatomical landmark approach  for femoral artery access in  coronary angiography: A  randomized controlled trial and a  meta-analysis. J Interv Cardiol.  2018 Aug;31(4): 496-503	B-R  Morrison JJ, Rasmussen TE.  Noncompressible torso  hemorrhage: a review with  contemporary definitions and  management strategies. Surg  Clin North Am. 2012 Aug;92(4):  843-58	C-EO</a:t>
            </a:r>
          </a:p>
          <a:p>
            <a:r>
              <a:t>Morrison JJ. Noncompressible Torso  Hemorrhage. Crit Care Clin.  2017 Jan;33(1): 37-54	C-EO</a:t>
            </a:r>
          </a:p>
          <a:p>
            <a:r>
              <a:t>Northern DM, Manley JD, Lyon R,  et al. Recent advances in  austere combat surgery: Use of  aortic balloon occlusion as well  as blood challenges by special  operations medical forces in  recent combat operations. J  Trauma Acute Care Surg. 2018  Jul;85(1S Suppl 2): S98-S103	C-EO Nunn T, Cosker TDA,  Bose D, et al. Immediate  application of improvised pelvic  binder as first step in extended  resuscitation from  life-threatening hypovolemic  shock in conscious patients with  unstable pelvic injuries. Injury.  2007;38: 125–128	C-EO</a:t>
            </a:r>
          </a:p>
          <a:p>
            <a:r>
              <a:t>Phillips R, Friberg M, Lantz Cronqvist  M, Jonson C-O, Prytz E (2020)  Visual estimates of blood loss by  medical laypeople: Effects of  blood loss volume, victim  gender, and perspective. PLoS  ONE 15(11): e0242096	C-LD</a:t>
            </a:r>
          </a:p>
          <a:p>
            <a:r>
              <a:t>Phillips R, Friberg M, Lantz Cronqvist  M, Jonson C-O, Prytz E. Visual  Blood Loss Estimation Accuracy:  Directions for Future Research  Based on a Systematic  Literature Review. Proceedings  of the Human Factors and  Ergonomics Society Annual  Meeting. 2020;64(1): 1411-1415	Prasarn ML, Conrad B, Small J,  et al. Comparison of  circumferential pelvic sheeting  versus the T-POD on unstable  pelvic injuries: a cadaveric study  of stability. Injury. 2013;44:  1756–1759	C-LD</a:t>
            </a:r>
          </a:p>
          <a:p>
            <a:r>
              <a:t>Rago A, Duggan M, Marini J, et al.  Self-expanding foam improves  survival following a lethal,  exsanguinating iliac artery injury.  J Trauma Acute Care Surg.  2014;77: 73-77	C-LD</a:t>
            </a:r>
          </a:p>
          <a:p>
            <a:r>
              <a:t>Rago A, Marini J, Duggan M, et al.  Diagnosis and deployment of a  self-expanding foam for  abdominal exsanguination:  translation questions for human  use. J Trauma Acute Care Surg.  2015; 2015:78: 607-613	C-LD</a:t>
            </a:r>
          </a:p>
          <a:p>
            <a:r>
              <a:t>Rasmussen T, Eliason J. Military-civilian  partnership in device innovation:  development, commercial and  application of resuscitative  endovascular balloon occlusion  of the aorta. J Trauma Acute  Care Surg. 2017 Oct;83(4):  732-735	C-EO Reva VA,  Matsumura Y, Hörer T, et al.  Resuscitative endovascular  balloon occlusion of the aorta:  what is the optimum occlusion  time in an ovine model of  hemorrhagic shock? Eur J  Trauma Emerg Surg. 2018  Aug;44(4): 511-518	C-LD</a:t>
            </a:r>
          </a:p>
          <a:p>
            <a:r>
              <a:t>Ribeiro J, Maurício AD, Costa CTK,  Néder PR, Augusto SS,  Di-Saverio S, Brenner M.  Expanding indications and  results for the use of  resuscitative endovascular  balloon occlusion of the aorta -  REBOA. Rev Col Bras Cir. 2019  Dec 20;46(5): e20192334	C-EO  Routt MLC, Falicov A,  Woodhouse E, et al.  Circumferential pelvic antishock  sheeting: a temporary  resuscitation aid. J Orthop  Trauma. 2002;16: 45–48	C-EO</a:t>
            </a:r>
          </a:p>
          <a:p>
            <a:r>
              <a:t>Shackelford S, Hammesfahr R,  Morissette D, Montgomery HR, Kerr W,  Broussard M, Bennett BL, Dorlac  WC, Bree S, Butler FK. The Use  of Pelvic Binders in Tactical  Combat Casualty Care: TCCC  Guidelines Change 1602 7  November 2016. J Spec Oper  Med. 2017 Spring;17(1):  135-147	C-EO Shlamovitz  G.Z., Mower W.R., Bergman J.  How (un)useful is the pelvic ring  stability examination in  diagnosing mechanically  unstable pelvic fractures in blunt  trauma patients? J Trauma.  2009;66(3): 815–820	B-NR</a:t>
            </a:r>
          </a:p>
          <a:p>
            <a:r>
              <a:t>Stannard A, Morrison JJ, Scott  DJ, et al. The epidemiology of  noncompressible torso  hemorrhage in the wars in Iraq  and Afghanistan. J Trauma  Acute Care Surg 2013;74(3):  830–4	B-NR</a:t>
            </a:r>
          </a:p>
          <a:p>
            <a:r>
              <a:t>Stokes SC, Theodorou CM, Zakaluzny  SA, DuBose JJ, Russo RM.  Resuscitative endovascular  balloon occlusion of the aorta in  combat casualties: The past,  present, and future. J Trauma  Acute Care Surg. 2021 Aug  1;91(2S Suppl 2): S56-S64 	        C-EO Walters TJ, Mabry RL.  Issues related to the use of  tourniquets on the battlefield. Mil  Med. 2005 Sep;170(9):770-5.  doi: 10.7205/milmed.170.9.770.  PMID: 16261982.	C-EO</a:t>
            </a:r>
          </a:p>
          <a:p>
            <a:r>
              <a:t>White CE, Hsu JR, Holcomb JB.  Hemodynamically unstable  pelvic fractures.  Injury.  2009;40: 1023–1030	C-EO</a:t>
            </a:r>
          </a:p>
          <a:p>
            <a:r>
              <a:t>	C-EO</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14:07:51</a:t>
            </a:r>
          </a:p>
          <a:p>
            <a:r>
              <a:t>--------------------------------------------</a:t>
            </a:r>
          </a:p>
          <a:p>
            <a:r>
              <a:t>Evidence-based recommendations  and guidance is the result of a  careful review of studies and  discussion by a panel of subject  matter experts. For TCCC, the  subject matter expert panels  include both Committee on  TCCC members and select  invited subject matter experts  from within both the military and  civilian community, based on the  specific interest area. Why the  AHA Classification System? </a:t>
            </a:r>
          </a:p>
          <a:p>
            <a:r>
              <a:t>The level of evidence classification  combines an objective  description of the existence and  the types of studies supporting  the recommendation and expert  consensus, according to 1 of the  following 3 categories1: Level of  evidence A: recommendation  based on evidence from multiple  randomized trials or  meta-analyses</a:t>
            </a:r>
          </a:p>
          <a:p>
            <a:r>
              <a:t>Level of evidence B: recommendation  based on evidence from a single  randomized trial or  nonrandomized studies Level of  evidence C: recommendation  based on expert opinion, case  studies, or standards of care.</a:t>
            </a:r>
          </a:p>
          <a:p>
            <a:r>
              <a:t>The level of evidence recommendations  allows readers to quickly glean  information on the strength,  certainty, and quality of evidence  supporting each  recommendation. The Level of  Evidence (LOE) denotes the  confidence in or certainty of the  evidence supporting the  recommendation, based on the  type, size, quality, and  consistency of pertinent research  findings.2 A recommendation  with level of evidence C does not  imply that the recommendation is  weak. Many important clinical  questions addressed in  guidelines do not lend  themselves to clinical trials.  Although, Randomized Clinical  Trials are unavailable, there may  be a very clear clinical  consensus that a particular test  or therapy is useful or effective. </a:t>
            </a:r>
          </a:p>
          <a:p>
            <a:r>
              <a:t> </a:t>
            </a:r>
          </a:p>
          <a:p>
            <a:r>
              <a:t>1Tricoci P, Allen JM, Kramer JM,  Califf RM, Smith Jr SC. Scientific  Evidence Underlying the  ACC/AHA Clinical Practice  Guidelines. American Medical  Association. 2009 Feb; Vol 301,  No. 8.</a:t>
            </a:r>
          </a:p>
          <a:p>
            <a:r>
              <a:t>2Halparin, JL. Further Evolution of  the ACC/AHA Clinical Practice  Guideline Recommendation  Classification System. American  College of Cardiology  Foundation and the American  Heart Association. 2016 Apr;  133:1426-1428.</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14:07:51</a:t>
            </a:r>
          </a:p>
          <a:p>
            <a:r>
              <a:t>--------------------------------------------</a:t>
            </a:r>
          </a:p>
          <a:p>
            <a:r>
              <a:t>This video will recap some of the  important concepts of hemorrhage  control during circulation  management in TFC. Play video</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14:07:51</a:t>
            </a:r>
          </a:p>
          <a:p>
            <a:r>
              <a:t>--------------------------------------------</a:t>
            </a:r>
          </a:p>
          <a:p>
            <a:r>
              <a:t>This first part of circulation management  in TFC focuses on hemorrhage  control.  </a:t>
            </a:r>
          </a:p>
          <a:p>
            <a:r>
              <a:t>This includes identifying the progressive  strategies for controlling external  hemorrhage; identifying the signs  and symptoms of a pelvic  fracture; understanding the  principles for PCD placement;  identifying the indications and  methods for wound packing and  pressure bandages, tourniquet  replacement and tourniquet  conversion; describing some of  the advanced hemorrhage  control procedures in  non-compressible torso  hemorrhage situations; and  understanding the level of  evidence to support each  intervention or principle. The  skills that were taught and  practiced included the application  of both commercial and  improvised PCDs, wound  packing and pressure bandage  application, tourniquet  replacement, and tourniquet  conversion. </a:t>
            </a:r>
          </a:p>
          <a:p>
            <a:r>
              <a:t>The next two modules will focus on  other aspects of the circulation  phase of the MARCH-PAWS  sequence in the Tactical Field  Care environment: recognition  and management of shock, and  hemorrhagic shock fluid  resuscitation. </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14:07:51</a:t>
            </a:r>
          </a:p>
          <a:p>
            <a:r>
              <a:t>--------------------------------------------</a:t>
            </a:r>
          </a:p>
          <a:p>
            <a:r>
              <a:t>Ask questions of the learners referring  to key concepts from the module.  What signs or symptoms are  suspicious for pelvic instability?</a:t>
            </a:r>
          </a:p>
          <a:p>
            <a:r>
              <a:t>Answer: Pelvic pain, any major  lower limb amputation or near  amputation, physical exam  findings suggestive of a pelvic  fracture (for example, laceration  or bruising at bony prominences  of the pelvic ring, a deformed or  unstable pelvis or unequal leg  lengths), unconsciousness or  shock with a mechanism of injury  involving significant force, like an  IED blast or MVA. How do you  prevent dislocation of pelvic  fragments from external rotation  of the lower extremities? </a:t>
            </a:r>
          </a:p>
          <a:p>
            <a:r>
              <a:t>Answer: Prevent external rotation  of the lower extremities by tying  the casualty’s knees and/or feet  together.</a:t>
            </a:r>
          </a:p>
          <a:p>
            <a:r>
              <a:t>Where should you apply a deliberate  tourniquet when replacing one  that was placed over the uniform,  like a high and tight tourniquet  from Care Under Fire? Answer:  Place a replacement tourniquet  directly on the skin, 2-3 inches  above the wound.</a:t>
            </a:r>
          </a:p>
          <a:p>
            <a:r>
              <a:t>What are contraindications to  converting a tourniquet to wound  packing and a pressure  bandage?</a:t>
            </a:r>
          </a:p>
          <a:p>
            <a:r>
              <a:t>Answer: Amputation, tourniquet has  been on for six or more hours,  shock, inability to closely monitor  the wound, if the casualty will  arrive at a medical treatment  facility within 2 hours or if tactical  or medical considerations make  conversion inadvisable. What is  the definition of  Non-Compressible Torso  Hemorrhage (NCTH)? </a:t>
            </a:r>
          </a:p>
          <a:p>
            <a:r>
              <a:t>Answer: Non-Compressible Torso  Hemorrhage (NCTH) is  high-grade injury in one or more  of the following anatomic  domains: pulmonary, solid  abdominal organ, major vascular  or pelvic trauma; plus,  hemodynamic instability or the  need for immediate hemorrhage  control.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r>
              <a:t>Presenter</a:t>
            </a:r>
          </a:p>
          <a:p>
            <a:r>
              <a:t>2023-11-22 14:07:52</a:t>
            </a:r>
          </a:p>
          <a:p>
            <a:r>
              <a:t>--------------------------------------------</a:t>
            </a:r>
          </a:p>
          <a:p>
            <a:r>
              <a:t>1 Montgomery, HR, et al. Tactical Combat Casualty Care Quick Reference Guideline, 1st Ed. 2017. Page 13. Available at https://deployedmedicine.com/market/11/content/87, accessed 15 Dec 21.</a:t>
            </a:r>
          </a:p>
          <a:p>
            <a:r>
              <a:t>2 Kragh JF Jr, O'Neill ML, Walters  TJ, Jones JA, Baer DG,  Gershman LK, Wade CE,  Holcomb JB. Minor morbidity  with emergency tourniquet use  to stop bleeding in severe limb  trauma: research, history, and  reconciling advocates and  abolitionists. Mil Med.  2011;176(7): 817–23. 3  Prehospital Trauma Life Support,  9th Edition, Military Edition.  Chapter 25, p 796.</a:t>
            </a:r>
          </a:p>
          <a:p>
            <a:r>
              <a:t>4 Tactical Combat Casualty Care Guidelines, 15 December 2021, para 6.a. https://deployedmedicine.com/market/31/content/40, accessed 15 Dec 21.</a:t>
            </a:r>
          </a:p>
          <a:p>
            <a:r>
              <a:t>5 Davis JM, Stinner DJ, Bailey JR,  et al. Factors associated with  mortality in combat-related  pelvic fractures. J Am Acad  Orthop Surg. 2012;20(suppl 1):  S7–S12. 6 White CE, Hsu JR,  Holcomb JB. Hemodynamically  unstable pelvic fractures. Injury.  2009;40: 1023–1030.</a:t>
            </a:r>
          </a:p>
          <a:p>
            <a:r>
              <a:t>7 Bailey JR, Stinner DJ, Blackbourne  LH, et al. Combat-related pelvis  fractures in nonsurvivors. J  Trauma 2011;71: S58–S61.</a:t>
            </a:r>
          </a:p>
          <a:p>
            <a:r>
              <a:t>8 Tactical Combat Casualty Care Guidelines, 15 December 2021, para 6.a. https://deployedmedicine.com/market/31/content/40, accessed 15 Dec 21.</a:t>
            </a:r>
          </a:p>
          <a:p>
            <a:r>
              <a:t>9 Davis DD, Foris LA, Kane SM, et al. Pelvic Fracture. [Updated 2021 Aug 8]. In: StatPearls [Internet]. Treasure Island (FL): StatPearls Publishing; 2021 Jan-. Available from: https://www.ncbi.nlm.nih.gov/books/NBK430734/, accessed 15 Dec 21. 10 Shlamovitz G.Z., Mower W.R., Bergman J. How (un)useful is the pelvic ring stability examination in diagnosing mechanically unstable pelvic fractures in blunt trauma patients? J Trauma. 2009;66(3): 815–820.</a:t>
            </a:r>
          </a:p>
          <a:p>
            <a:r>
              <a:t>11 Halawi MJ. Pelvic ring injuries:  Emergency assessment and  management. J Clin Orthop  Trauma. 2015;6(4): 252-258.</a:t>
            </a:r>
          </a:p>
          <a:p>
            <a:r>
              <a:t>12 Tactical Combat Casualty Care Guidelines, 15 December 2021, para 6.a. https://deployedmedicine.com/market/31/content/40, accessed 15 Dec 21.</a:t>
            </a:r>
          </a:p>
          <a:p>
            <a:r>
              <a:t>13 Knops SP, Schep NWL, Spoor  CW, et al. Comparison of three  different pelvic circumferential  compression devices: a  biomechanical cadaver study. J  Bone Joint Surg Am. 2011;93:  230–240.</a:t>
            </a:r>
          </a:p>
          <a:p>
            <a:r>
              <a:t>14 DeAngelis NA, Wixted JJ, Drew  J, et al. Use of the trauma pelvic  orthotic device (T-POD) for  provisional stabilization of  anterior-posterior compression  type pelvic  fractures:  a  cadaveric study. Injury. 2008;39:  903–906. 15 Bryson DJ,  Davidson R, Mackenzie R.  Pelvic circumferential  compression devices (PCCDs):  a best evidence equipment  review. Eur J Trauma Emerg  Surg. 2012;38: 439–442.</a:t>
            </a:r>
          </a:p>
          <a:p>
            <a:r>
              <a:t>16 Bonner TJ, Eardley WG, Newell  N, Masouros S, Matthews JJ,  Gibb I, Clasper JC. Accurate  placement of a pelvic binder  improves reduction of unstable  fractures of the pelvic ring. J  Bone Joint Surg Br. 2011  Nov;93(11): 1524-8.</a:t>
            </a:r>
          </a:p>
          <a:p>
            <a:r>
              <a:t>17 Kuner V, van Veelen N, Studer  S, Van de Wall B, Fornaro J,  Stickel M, Knobe M, Babst R,  Beeres FJP, Link BC. Application  of Pelvic Circumferential  Compression Devices in Pelvic  Ring Fractures-Are Guidelines  Followed in Daily Practice? J Clin  Med. 2021 Mar 21;10(6): 1297.  18 Gardner MJ, Parada S, Chip  Routt ML Jr. Internal rotation and  taping of the lower extremities for  closed pelvic reduction. J Orthop  Trauma. 2009 May-Jun;23(5):  361-4.</a:t>
            </a:r>
          </a:p>
          <a:p>
            <a:r>
              <a:t>19 Shackelford S, Hammesfahr R,  Morissette D, Montgomery HR,  Kerr W, Broussard M, Bennett  BL, Dorlac WC, Bree S, Butler  FK. The Use of Pelvic Binders in  Tactical Combat Casualty Care:  TCCC Guidelines Change 1602  7 November 2016. J Spec Oper  Med. 2017 Spring;17(1):  135-147. 20 Routt MLC, Falicov  A, Woodhouse E, et al.  Circumferential pelvic antishock  sheeting: a temporary  resuscitation aid. J Orthop  Trauma. 2002;16: 45–48.</a:t>
            </a:r>
          </a:p>
          <a:p>
            <a:r>
              <a:t>21 Prasarn ML, Conrad B, Small  J, et al. Comparison of  circumferential pelvic sheeting  versus the T-POD on unstable  pelvic injuries: a cadaveric study  of stability. Injury. 2013;44:  1756–1759.</a:t>
            </a:r>
          </a:p>
          <a:p>
            <a:r>
              <a:t>22 Nunn T, Cosker TDA, Bose D,  et al. Immediate application of  improvised pelvic binder as first  step in extended resuscitation  from  life-threatening  hypovolemic shock in conscious  patients with unstable pelvic  injuries. Injury. 2007;38:  125–128. 23 Bailey RA, Simon  EM, Kreiner A, Powers D, Baker  L, Giles C, Sweet R, Rush SC.  Commercial and Improvised  Pelvic Compression Devices:  Applied Force and Implications  for Hemorrhage Control. J Spec  Oper Med. 2021 Spring;21(1):  44-48.</a:t>
            </a:r>
          </a:p>
          <a:p>
            <a:r>
              <a:t>24 Improvised Pelvic Compression  Device Instruction. Combat  Medic/Corpsman Tactical  Combat Casualty Care Skill  Instructions. Module 9. 23 Jan  2021. 25 Prehospital Trauma Life  Support, 9th Edition, Military  Edition. Chapter 25, p 798.</a:t>
            </a:r>
          </a:p>
          <a:p>
            <a:r>
              <a:t>26 Lee C, Porter KM, Hodgetts TJ.  Tourniquet use in the civilian  prehospital setting. Emerg Med  J. 2007;24(8): 584-587.</a:t>
            </a:r>
          </a:p>
          <a:p>
            <a:r>
              <a:t>27 Applying a Tourniquet. Stop the Bleed. Department of Homeland Security. Available at https://www.amr.net/about/medicine/stopthebleed/stb-wound-packing-applying-tourniquet.pdf, accessed 15 Dec 21.</a:t>
            </a:r>
          </a:p>
          <a:p>
            <a:r>
              <a:t>28 Phillips R, Friberg M, Lantz  Cronqvist M, Jonson C-O, Prytz E  (2020) Visual estimates of blood  loss by medical laypeople:  Effects of blood loss volume,  victim gender, and perspective.  PLoS ONE 15(11): e0242096.</a:t>
            </a:r>
          </a:p>
          <a:p>
            <a:r>
              <a:t>29 Phillips R, Friberg M, Lantz  Cronqvist M, Jonson C-O, Prytz E.  Visual Blood Loss Estimation  Accuracy: Directions for Future  Research Based on a Systematic  Literature Review. Proceedings  of the Human Factors and  Ergonomics Society Annual  Meeting. 2020;64(1): 1411-1415.  30 Prehospital Trauma Life  Support, 9th Edition, Military  Edition. Chapter 25, p 798.</a:t>
            </a:r>
          </a:p>
          <a:p>
            <a:r>
              <a:t>31 Shackelford SA, Butler FK, Kragh  JF, et al. Optimizing the use of  Limb Tourniquets in Tactical  Combat Casualty Care: TCCC  Guidelines Change 14-02. J  Spec Oper Med. 2015; 15:17-31.  32 Kragh JF, Walters TJ, Baer  DG, et al. Practical use of  emergency tourniquets to stop  bleeding in major limb trauma. J  Trauma. 2008;64(2) (suppl):  S38-S49.</a:t>
            </a:r>
          </a:p>
          <a:p>
            <a:r>
              <a:t>33 Tactical Combat Casualty Care Guidelines, 15 December 2021, para 6.a. https://deployedmedicine.com/market/31/content/40, accessed 15 Dec 21. 34 Tourniquet Replacement Instruction. Combat Medic/Corpsman Tactical Combat Casualty Care Skill Instructions. Module 9. 23 Jan 2021.</a:t>
            </a:r>
          </a:p>
          <a:p>
            <a:r>
              <a:t>35 Klenerman L. Tourniquet  time—how long? Hand. 1980;12:  231–234.</a:t>
            </a:r>
          </a:p>
          <a:p>
            <a:r>
              <a:t>36 Kam PC, Kavanagh R, Yoong  FF. The arterial tourniquet:  pathophysiological  consequences and anesthetic  implications. Anaesthesia.  2001;56: 534–545.</a:t>
            </a:r>
          </a:p>
          <a:p>
            <a:r>
              <a:t>37 Kragh JF Jr, Baer DG, Walters  TJ. Extended (16-hour)  tourniquet application after  combat wounds: a case report  and review of current literature.  J Orthop Trauma. 2007;21:  274–278. 38 Kragh JF, Walters  TJ, Baer DG, et al. Practical use  of emergency tourniquets to stop  bleeding in major limb trauma. J  Trauma. 2008;64(2) (suppl):  S38-S49.</a:t>
            </a:r>
          </a:p>
          <a:p>
            <a:r>
              <a:t>39 Prehospital Trauma Life Support,  9th Edition, Military Edition.  Chapter 25, p 798.</a:t>
            </a:r>
          </a:p>
          <a:p>
            <a:r>
              <a:t>40 Hemostatic Dressings and Devices. TCCC Recommended Devices and Adjuncts. Available at https://books.allogy.com/web/tenant/8/books/f94aad5b-78f3-42be-b3de-8e8d63343866/#id4e06a027-d62f-4928-9e3b-912491b17dab, accessed 16 Dec 21.</a:t>
            </a:r>
          </a:p>
          <a:p>
            <a:r>
              <a:t>41 Bennett BL, Littlejohn LF,  Kheirabadi BS, Butler FK, Kotwal RS,  Dubick MA, Bailey JA.  Management of External  Hemorrhage in Tactical Combat  Casualty Care: Chitosan-Based  Hemostatic Gauze  Dressings--TCCC  Guidelines-Change 13-05. J  Spec Oper Med. 2014 Fall;14(3):  40-57. 42 Tactical Combat  Casualty Care Guidelines, 15  December 2021, para 3.b.  (missing Link) </a:t>
            </a:r>
          </a:p>
          <a:p>
            <a:r>
              <a:t>43 Wound Packing and Pressure Bandage Instruction. Massive Hemorrhage Control in TFC Skill Instructions. Tactical Combat Casualty Care Course for Combat Lifesavers, Module 6. Available at https://learning-media.allogy.com/api/v1/pdf/5b775216-5bdd-48ae-b21d-4a55dd40b915/contents, accessed 16 Dec 21. 44 Prehospital Trauma Life Support, 9th Edition, Military Edition. Chapter 25, p 798.</a:t>
            </a:r>
          </a:p>
          <a:p>
            <a:r>
              <a:t>45 Shackelford SA, Butler FK, Kragh  JF, et al. Optimizing the use of  Limb Tourniquets in Tactical  Combat Casualty Care: TCCC  Guidelines Change 14-02. J  Spec Oper Med. 2015;15: 17-31.</a:t>
            </a:r>
          </a:p>
          <a:p>
            <a:r>
              <a:t>46 Dayan L, Zinmann C, Stahl S,  Norman D. Complications  Associated with Prolonged  Tourniquet Application on the  Battlefield. Military Medicine.  Volume 173, Issue 1, January  2008: Pages 63–66. 47 Drew B,  Bird D, Matteucci M, Keenan S.  Tourniquet Conversion: A  Recommended Approach in the  Prolonged Field Care Setting. J  Spec Oper Med. 2015 Fall;15(3):  81-5.</a:t>
            </a:r>
          </a:p>
          <a:p>
            <a:r>
              <a:t>48 Drew B, Bird D, Matteucci M, Keenan  S. Tourniquet Conversion: A  Recommended Approach in the  Prolonged Field Care Setting. J  Spec Oper Med. 2015 Fall;15(3):  82-3, Figures 1-7. 49 Tourniquet  Conversion Instruction. Combat  Medic/Corpsman Tactical  Combat Casualty Care Skill  Instructions. Module 9. 23 Jan  2021.</a:t>
            </a:r>
          </a:p>
          <a:p>
            <a:r>
              <a:t>50 Walters TJ, Mabry RL. Issues  related to the use of tourniquets  on the battlefield. Mil Med.  2005; 170: 770–775.</a:t>
            </a:r>
          </a:p>
          <a:p>
            <a:r>
              <a:t>51 Drew B, Bird D, Matteucci M, Keenan  S. Tourniquet Conversion: A  Recommended Approach in the  Prolonged Field Care Setting. J  Spec Oper Med. 2015 Fall;15(3):  82.</a:t>
            </a:r>
          </a:p>
          <a:p>
            <a:r>
              <a:t>52 Shackelford SA, Butler FK, Kragh  JF, et al. Optimizing the use of  Limb Tourniquets in Tactical  Combat Casualty Care: TCCC  Guidelines Change 14-02. J  Spec Oper Med. 2015;15: 17-31.  53 Morrison JJ.  Noncompressible Torso  Hemorrhage. Crit Care Clin.  2017 Jan;33(1): 37-54.</a:t>
            </a:r>
          </a:p>
          <a:p>
            <a:r>
              <a:t>54 Morrison JJ, Rasmussen TE.  Noncompressible torso hemorrhage: a review  with contemporary definitions  and management strategies.  Surg Clin North Am. 2012  Aug;92(4): 843-58. 55  Prehospital Trauma Life Support,  9th Edition, Military Edition.  Chapter 25, p 801.</a:t>
            </a:r>
          </a:p>
          <a:p>
            <a:r>
              <a:t>56 Butler F, Blackbourne L, Gross  KL. The Combat Medic Aid Bag:  2025 - CoTCCC Top 10  recommended battlefield trauma  care research, development, and  evaluation priorities for 2015. J  Spec Oper Med. 2015;15: 7-19.</a:t>
            </a:r>
          </a:p>
          <a:p>
            <a:r>
              <a:t>57 Cannon J, Morrison J, Lauer C,  Grabo D, Polk T, Blackbourne L,  Dubose J, Rasmussen T.  Resuscitative Endovascular  Balloon Occlusion of the Aorta  (REBOA) for Hemorrhagic  Shock. Mil Med. 2018 Sep  1;183(suppl_2): 55-59.</a:t>
            </a:r>
          </a:p>
          <a:p>
            <a:r>
              <a:t>58 Glaser J, et al. Resuscitative Endovascular Balloon Occlusion of the Aorta (REBOA) for Hemorrhagic Shock (CPG ID:38). Joint Trauma System Clinical Practice Guideline. 31 Mar 2020. Available at https://jts.amedd.army.mil/assets/docs/cpgs/Resuscitative_Endovascular_Balloon_Occlusion_of_the_Aorta_(REBOA)_for_Hemorrhagic_Shock_31_Mar_2020_ID38.pdf, accessed 16 Dec 21. 59 Ribeiro J, Maurício AD, Costa CTK, Néder PR, Augusto SS, Di-Saverio S, Brenner M. Expanding indications and results for the use of resuscitative endovascular balloon occlusion of the aorta - REBOA. Rev Col Bras Cir. 2019 Dec 20;46(5): e20192334.</a:t>
            </a:r>
          </a:p>
          <a:p>
            <a:r>
              <a:t>60 Rasmussen T, Eliason J.  Military-civilian partnership in device  innovation: development,  commercial and application of  resuscitative endovascular  balloon occlusion of the aorta. J  Trauma Acute Care Surg. 2017  Oct;83(4): 732-735.</a:t>
            </a:r>
          </a:p>
          <a:p>
            <a:r>
              <a:t>61 DuBose J, Scalea T, Brenner  M, et al. The AAST prospective  aortic occlusion for resuscitation  in trauma and acute care surgery  (AORTA) registry: data on  contemporary utilization and  outcomes of aortic occlusion and  resuscitative balloon occlusion of  the aorta (REBOA). J Trauma  Acute Care Surg. 2016;81:  409-419. 62 Manley J, Mitchell B,  DuBose J, Rasmussen T. A  modern case series of  resuscitative endovascular  balloon occlusion of the aorta  (REBOA) in an out-of-hospital,  combat casualty care setting. J  Spec Oper Med. 2017;17: 1-8.</a:t>
            </a:r>
          </a:p>
          <a:p>
            <a:r>
              <a:t>63 Stokes SC, Theodorou CM,  Zakaluzny SA, DuBose JJ, Russo RM.  Resuscitative endovascular  balloon occlusion of the aorta in  combat casualties: The past,  present, and future. J Trauma  Acute Care Surg. 2021 Aug  1;91(2S Suppl 2): S56-S64. 64  Stannard A, Morrison JJ, Scott  DJ, et al. The epidemiology of  noncompressible torso  hemorrhage in the wars in Iraq  and Afghanistan. J Trauma  Acute Care Surg 2013;74(3):  830–4.</a:t>
            </a:r>
          </a:p>
          <a:p>
            <a:r>
              <a:t>65 Glaser J, et al. Resuscitative Endovascular Balloon Occlusion of the Aorta (REBOA) for Hemorrhagic Shock (CPG ID:38). Joint Trauma System Clinical Practice Guideline. 31 Mar 2020. Available at https://jts.amedd.army.mil/assets/docs/cpgs/Resuscitative_Endovascular_Balloon_Occlusion_of_the_Aorta_(REBOA)_for_Hemorrhagic_Shock_31_Mar_2020_ID38.pdf, accessed 16 Dec 21. 66 Inoue J, Shiraishi A, Yoshiyuki A, Haruta K, Matsui H, Otomo Y. Resuscitative endovascular balloon occlusion of the aorta might be dangerous in patients with severe torso trauma: A propensity score analysis. J Trauma Acute Care Surg 2016;80: 559-567.</a:t>
            </a:r>
          </a:p>
          <a:p>
            <a:r>
              <a:t>67 Reva VA, Matsumura Y, Hörer  T, et al. Resuscitative  endovascular balloon occlusion  of the aorta: what is the optimum  occlusion time in an ovine model  of hemorrhagic shock? Eur J  Trauma Emerg Surg. 2018  Aug;44(4): 511-518.</a:t>
            </a:r>
          </a:p>
          <a:p>
            <a:r>
              <a:t>68 Glaser J, et al. Resuscitative Endovascular Balloon Occlusion of the Aorta (REBOA) for Hemorrhagic Shock (CPG ID:38). Joint Trauma System Clinical Practice Guideline. 31 Mar 2020. Available at https://jts.amedd.army.mil/assets/docs/cpgs/Resuscitative_Endovascular_Balloon_Occlusion_of_the_Aorta_(REBOA)_for_Hemorrhagic_Shock_31_Mar_2020_ID38.pdf, accessed 16 Dec 21. 69 Northern DM, Manley JD, Lyon R, et al. Recent advances in austere combat surgery: Use of aortic balloon occlusion as well as blood challenges by special operations medical forces in recent combat operations. J Trauma Acute Care Surg. 2018 Jul;85(1S Suppl 2): S98-S103</a:t>
            </a:r>
          </a:p>
          <a:p>
            <a:r>
              <a:t>70 Marquis-Gravel G1, Tremblay-Gravel  M1, Lévesque J1, Généreux  P1,2,3, Schampaert E1,  Palisaitis D1, Doucet M1,  Charron T1, Terriault P1, Tessier  P1. Ultrasound guidance versus  anatomical landmark approach  for femoral artery access in  coronary angiography: A  randomized controlled trial and a  meta-analysis. J Interv Cardiol.  2018 Aug;31(4): 496-503. 71  Chang J, Holloway B, Zamisch  M, Hepburn MJ, Ling GS.  ResQFoam for the treatment on  non-compressible hemorrhage  on the front line. Mil Med.  2015;180(9):932-933.</a:t>
            </a:r>
          </a:p>
          <a:p>
            <a:r>
              <a:t>72 Rago A, Duggan M, Marini J, et  al. Self-expanding foam  improves survival following a  lethal, exsanguinating iliac artery  injury. J Trauma Acute Care  Surg. 2014;77: 73-77.</a:t>
            </a:r>
          </a:p>
          <a:p>
            <a:r>
              <a:t>73 Rago A, Marini J, Duggan M, et  al. Diagnosis and deployment of  a self-expanding foam for  abdominal exsanguination:  translation questions for human  use. J Trauma Acute Care Surg.  2015; 2015:78: 607-613 74  Prehospital Trauma Life Support,  9th Edition, Military Edition.  Chapter 25, p 802.</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D3334"/>
          </a:solidFill>
        </p:spPr>
        <p:txBody>
          <a:bodyPr wrap="square" lIns="0" tIns="0" rIns="0" bIns="0" rtlCol="0"/>
          <a:lstStyle/>
          <a:p>
            <a:endParaRPr/>
          </a:p>
        </p:txBody>
      </p:sp>
      <p:sp>
        <p:nvSpPr>
          <p:cNvPr id="2" name="Holder 2"/>
          <p:cNvSpPr>
            <a:spLocks noGrp="1"/>
          </p:cNvSpPr>
          <p:nvPr>
            <p:ph type="ctrTitle"/>
          </p:nvPr>
        </p:nvSpPr>
        <p:spPr>
          <a:xfrm>
            <a:off x="3092799" y="289778"/>
            <a:ext cx="6006401" cy="330200"/>
          </a:xfrm>
          <a:prstGeom prst="rect">
            <a:avLst/>
          </a:prstGeom>
        </p:spPr>
        <p:txBody>
          <a:bodyPr wrap="square" lIns="0" tIns="0" rIns="0" bIns="0">
            <a:spAutoFit/>
          </a:bodyPr>
          <a:lstStyle>
            <a:lvl1pPr>
              <a:defRPr sz="2000" b="1" i="0">
                <a:solidFill>
                  <a:srgbClr val="756F6F"/>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6" name="Holder 6"/>
          <p:cNvSpPr>
            <a:spLocks noGrp="1"/>
          </p:cNvSpPr>
          <p:nvPr>
            <p:ph type="sldNum" sz="quarter" idx="7"/>
          </p:nvPr>
        </p:nvSpPr>
        <p:spPr/>
        <p:txBody>
          <a:bodyPr lIns="0" tIns="0" rIns="0" bIns="0"/>
          <a:lstStyle>
            <a:lvl1pPr>
              <a:defRPr sz="1050" b="0" i="0">
                <a:solidFill>
                  <a:srgbClr val="A0A6AA"/>
                </a:solidFill>
                <a:latin typeface="Arial MT"/>
                <a:cs typeface="Arial MT"/>
              </a:defRPr>
            </a:lvl1pPr>
          </a:lstStyle>
          <a:p>
            <a:pPr marL="2328545">
              <a:lnSpc>
                <a:spcPts val="1425"/>
              </a:lnSpc>
            </a:pPr>
            <a:fld id="{81D60167-4931-47E6-BA6A-407CBD079E47}" type="slidenum">
              <a:rPr sz="1200" dirty="0">
                <a:solidFill>
                  <a:srgbClr val="000000"/>
                </a:solidFill>
              </a:rPr>
              <a:t>‹#›</a:t>
            </a:fld>
            <a:endParaRPr sz="120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56F6F"/>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6" name="Holder 6"/>
          <p:cNvSpPr>
            <a:spLocks noGrp="1"/>
          </p:cNvSpPr>
          <p:nvPr>
            <p:ph type="sldNum" sz="quarter" idx="7"/>
          </p:nvPr>
        </p:nvSpPr>
        <p:spPr/>
        <p:txBody>
          <a:bodyPr lIns="0" tIns="0" rIns="0" bIns="0"/>
          <a:lstStyle>
            <a:lvl1pPr>
              <a:defRPr sz="1050" b="0" i="0">
                <a:solidFill>
                  <a:srgbClr val="A0A6AA"/>
                </a:solidFill>
                <a:latin typeface="Arial MT"/>
                <a:cs typeface="Arial MT"/>
              </a:defRPr>
            </a:lvl1pPr>
          </a:lstStyle>
          <a:p>
            <a:pPr marL="2328545">
              <a:lnSpc>
                <a:spcPts val="1425"/>
              </a:lnSpc>
            </a:pPr>
            <a:fld id="{81D60167-4931-47E6-BA6A-407CBD079E47}" type="slidenum">
              <a:rPr sz="1200" dirty="0">
                <a:solidFill>
                  <a:srgbClr val="000000"/>
                </a:solidFill>
              </a:rPr>
              <a:t>‹#›</a:t>
            </a:fld>
            <a:endParaRPr sz="120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D3334"/>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2000" b="1" i="0">
                <a:solidFill>
                  <a:srgbClr val="756F6F"/>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712411" y="1524006"/>
            <a:ext cx="4087495" cy="3728720"/>
          </a:xfrm>
          <a:prstGeom prst="rect">
            <a:avLst/>
          </a:prstGeom>
        </p:spPr>
        <p:txBody>
          <a:bodyPr wrap="square" lIns="0" tIns="0" rIns="0" bIns="0">
            <a:spAutoFit/>
          </a:bodyPr>
          <a:lstStyle>
            <a:lvl1pPr>
              <a:defRPr sz="2400" b="1" i="0">
                <a:solidFill>
                  <a:schemeClr val="bg1"/>
                </a:solidFill>
                <a:latin typeface="Arial"/>
                <a:cs typeface="Arial"/>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7" name="Holder 7"/>
          <p:cNvSpPr>
            <a:spLocks noGrp="1"/>
          </p:cNvSpPr>
          <p:nvPr>
            <p:ph type="sldNum" sz="quarter" idx="7"/>
          </p:nvPr>
        </p:nvSpPr>
        <p:spPr/>
        <p:txBody>
          <a:bodyPr lIns="0" tIns="0" rIns="0" bIns="0"/>
          <a:lstStyle>
            <a:lvl1pPr>
              <a:defRPr sz="1050" b="0" i="0">
                <a:solidFill>
                  <a:srgbClr val="A0A6AA"/>
                </a:solidFill>
                <a:latin typeface="Arial MT"/>
                <a:cs typeface="Arial MT"/>
              </a:defRPr>
            </a:lvl1pPr>
          </a:lstStyle>
          <a:p>
            <a:pPr marL="2328545">
              <a:lnSpc>
                <a:spcPts val="1425"/>
              </a:lnSpc>
            </a:pPr>
            <a:fld id="{81D60167-4931-47E6-BA6A-407CBD079E47}" type="slidenum">
              <a:rPr sz="1200" dirty="0">
                <a:solidFill>
                  <a:srgbClr val="000000"/>
                </a:solidFill>
              </a:rPr>
              <a:t>‹#›</a:t>
            </a:fld>
            <a:endParaRPr sz="120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56F6F"/>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5" name="Holder 5"/>
          <p:cNvSpPr>
            <a:spLocks noGrp="1"/>
          </p:cNvSpPr>
          <p:nvPr>
            <p:ph type="sldNum" sz="quarter" idx="7"/>
          </p:nvPr>
        </p:nvSpPr>
        <p:spPr/>
        <p:txBody>
          <a:bodyPr lIns="0" tIns="0" rIns="0" bIns="0"/>
          <a:lstStyle>
            <a:lvl1pPr>
              <a:defRPr sz="1050" b="0" i="0">
                <a:solidFill>
                  <a:srgbClr val="A0A6AA"/>
                </a:solidFill>
                <a:latin typeface="Arial MT"/>
                <a:cs typeface="Arial MT"/>
              </a:defRPr>
            </a:lvl1pPr>
          </a:lstStyle>
          <a:p>
            <a:pPr marL="2328545">
              <a:lnSpc>
                <a:spcPts val="1425"/>
              </a:lnSpc>
            </a:pPr>
            <a:fld id="{81D60167-4931-47E6-BA6A-407CBD079E47}" type="slidenum">
              <a:rPr sz="1200" dirty="0">
                <a:solidFill>
                  <a:srgbClr val="000000"/>
                </a:solidFill>
              </a:rPr>
              <a:t>‹#›</a:t>
            </a:fld>
            <a:endParaRPr sz="120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4" name="Holder 4"/>
          <p:cNvSpPr>
            <a:spLocks noGrp="1"/>
          </p:cNvSpPr>
          <p:nvPr>
            <p:ph type="sldNum" sz="quarter" idx="7"/>
          </p:nvPr>
        </p:nvSpPr>
        <p:spPr/>
        <p:txBody>
          <a:bodyPr lIns="0" tIns="0" rIns="0" bIns="0"/>
          <a:lstStyle>
            <a:lvl1pPr>
              <a:defRPr sz="1050" b="0" i="0">
                <a:solidFill>
                  <a:srgbClr val="A0A6AA"/>
                </a:solidFill>
                <a:latin typeface="Arial MT"/>
                <a:cs typeface="Arial MT"/>
              </a:defRPr>
            </a:lvl1pPr>
          </a:lstStyle>
          <a:p>
            <a:pPr marL="2328545">
              <a:lnSpc>
                <a:spcPts val="1425"/>
              </a:lnSpc>
            </a:pPr>
            <a:fld id="{81D60167-4931-47E6-BA6A-407CBD079E47}" type="slidenum">
              <a:rPr sz="1200" dirty="0">
                <a:solidFill>
                  <a:srgbClr val="000000"/>
                </a:solidFill>
              </a:rPr>
              <a:t>‹#›</a:t>
            </a:fld>
            <a:endParaRPr sz="120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092799" y="289778"/>
            <a:ext cx="6006401" cy="330200"/>
          </a:xfrm>
          <a:prstGeom prst="rect">
            <a:avLst/>
          </a:prstGeom>
        </p:spPr>
        <p:txBody>
          <a:bodyPr wrap="square" lIns="0" tIns="0" rIns="0" bIns="0">
            <a:spAutoFit/>
          </a:bodyPr>
          <a:lstStyle>
            <a:lvl1pPr>
              <a:defRPr sz="2000" b="1" i="0">
                <a:solidFill>
                  <a:srgbClr val="756F6F"/>
                </a:solidFill>
                <a:latin typeface="Arial"/>
                <a:cs typeface="Arial"/>
              </a:defRPr>
            </a:lvl1pPr>
          </a:lstStyle>
          <a:p>
            <a:endParaRPr/>
          </a:p>
        </p:txBody>
      </p:sp>
      <p:sp>
        <p:nvSpPr>
          <p:cNvPr id="3" name="Holder 3"/>
          <p:cNvSpPr>
            <a:spLocks noGrp="1"/>
          </p:cNvSpPr>
          <p:nvPr>
            <p:ph type="body" idx="1"/>
          </p:nvPr>
        </p:nvSpPr>
        <p:spPr>
          <a:xfrm>
            <a:off x="704385" y="2004245"/>
            <a:ext cx="10795000" cy="4510405"/>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6" name="Holder 6"/>
          <p:cNvSpPr>
            <a:spLocks noGrp="1"/>
          </p:cNvSpPr>
          <p:nvPr>
            <p:ph type="sldNum" sz="quarter" idx="7"/>
          </p:nvPr>
        </p:nvSpPr>
        <p:spPr>
          <a:xfrm>
            <a:off x="9408458" y="6562942"/>
            <a:ext cx="2451734" cy="196215"/>
          </a:xfrm>
          <a:prstGeom prst="rect">
            <a:avLst/>
          </a:prstGeom>
        </p:spPr>
        <p:txBody>
          <a:bodyPr wrap="square" lIns="0" tIns="0" rIns="0" bIns="0">
            <a:spAutoFit/>
          </a:bodyPr>
          <a:lstStyle>
            <a:lvl1pPr>
              <a:defRPr sz="1050" b="0" i="0">
                <a:solidFill>
                  <a:srgbClr val="A0A6AA"/>
                </a:solidFill>
                <a:latin typeface="Arial MT"/>
                <a:cs typeface="Arial MT"/>
              </a:defRPr>
            </a:lvl1pPr>
          </a:lstStyle>
          <a:p>
            <a:pPr marL="2328545">
              <a:lnSpc>
                <a:spcPts val="1425"/>
              </a:lnSpc>
            </a:pPr>
            <a:fld id="{81D60167-4931-47E6-BA6A-407CBD079E47}" type="slidenum">
              <a:rPr sz="1200" dirty="0">
                <a:solidFill>
                  <a:srgbClr val="000000"/>
                </a:solidFill>
              </a:rPr>
              <a:t>‹#›</a:t>
            </a:fld>
            <a:endParaRPr sz="120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png"/><Relationship Id="rId3" Type="http://schemas.openxmlformats.org/officeDocument/2006/relationships/image" Target="../media/image1.png"/><Relationship Id="rId7" Type="http://schemas.openxmlformats.org/officeDocument/2006/relationships/image" Target="../media/image18.png"/><Relationship Id="rId12"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1.png"/><Relationship Id="rId9"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1.png"/><Relationship Id="rId7"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1.png"/><Relationship Id="rId7"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9.png"/><Relationship Id="rId5" Type="http://schemas.openxmlformats.org/officeDocument/2006/relationships/image" Target="../media/image2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8" Type="http://schemas.openxmlformats.org/officeDocument/2006/relationships/image" Target="../media/image46.png"/><Relationship Id="rId13" Type="http://schemas.openxmlformats.org/officeDocument/2006/relationships/image" Target="../media/image28.png"/><Relationship Id="rId3" Type="http://schemas.openxmlformats.org/officeDocument/2006/relationships/image" Target="../media/image1.png"/><Relationship Id="rId7" Type="http://schemas.openxmlformats.org/officeDocument/2006/relationships/image" Target="../media/image45.png"/><Relationship Id="rId12" Type="http://schemas.openxmlformats.org/officeDocument/2006/relationships/image" Target="../media/image5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4.pn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9.png"/><Relationship Id="rId5" Type="http://schemas.openxmlformats.org/officeDocument/2006/relationships/image" Target="../media/image25.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1.png"/><Relationship Id="rId7"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53.png"/><Relationship Id="rId11" Type="http://schemas.openxmlformats.org/officeDocument/2006/relationships/image" Target="../media/image58.png"/><Relationship Id="rId5" Type="http://schemas.openxmlformats.org/officeDocument/2006/relationships/image" Target="../media/image52.png"/><Relationship Id="rId10" Type="http://schemas.openxmlformats.org/officeDocument/2006/relationships/image" Target="../media/image57.png"/><Relationship Id="rId4" Type="http://schemas.openxmlformats.org/officeDocument/2006/relationships/image" Target="../media/image51.png"/><Relationship Id="rId9" Type="http://schemas.openxmlformats.org/officeDocument/2006/relationships/image" Target="../media/image5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9.png"/><Relationship Id="rId5" Type="http://schemas.openxmlformats.org/officeDocument/2006/relationships/image" Target="../media/image25.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1.png"/><Relationship Id="rId7" Type="http://schemas.openxmlformats.org/officeDocument/2006/relationships/image" Target="../media/image6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image" Target="../media/image60.png"/><Relationship Id="rId10" Type="http://schemas.openxmlformats.org/officeDocument/2006/relationships/image" Target="../media/image65.png"/><Relationship Id="rId4" Type="http://schemas.openxmlformats.org/officeDocument/2006/relationships/image" Target="../media/image59.png"/><Relationship Id="rId9" Type="http://schemas.openxmlformats.org/officeDocument/2006/relationships/image" Target="../media/image64.png"/></Relationships>
</file>

<file path=ppt/slides/_rels/slide19.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image" Target="../media/image1.png"/><Relationship Id="rId7" Type="http://schemas.openxmlformats.org/officeDocument/2006/relationships/image" Target="../media/image69.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39.png"/><Relationship Id="rId5" Type="http://schemas.openxmlformats.org/officeDocument/2006/relationships/image" Target="../media/image25.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1.png"/><Relationship Id="rId7" Type="http://schemas.openxmlformats.org/officeDocument/2006/relationships/image" Target="../media/image74.png"/><Relationship Id="rId12" Type="http://schemas.openxmlformats.org/officeDocument/2006/relationships/image" Target="../media/image79.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73.png"/><Relationship Id="rId11" Type="http://schemas.openxmlformats.org/officeDocument/2006/relationships/image" Target="../media/image78.jpg"/><Relationship Id="rId5" Type="http://schemas.openxmlformats.org/officeDocument/2006/relationships/image" Target="../media/image72.png"/><Relationship Id="rId10" Type="http://schemas.openxmlformats.org/officeDocument/2006/relationships/image" Target="../media/image77.png"/><Relationship Id="rId4" Type="http://schemas.openxmlformats.org/officeDocument/2006/relationships/image" Target="../media/image71.png"/><Relationship Id="rId9" Type="http://schemas.openxmlformats.org/officeDocument/2006/relationships/image" Target="../media/image76.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3.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84.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8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86.png"/><Relationship Id="rId5" Type="http://schemas.openxmlformats.org/officeDocument/2006/relationships/image" Target="../media/image25.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91.png"/><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pn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93.png"/><Relationship Id="rId4" Type="http://schemas.openxmlformats.org/officeDocument/2006/relationships/image" Target="../media/image92.jp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07340" y="326514"/>
            <a:ext cx="8307705" cy="6406515"/>
          </a:xfrm>
          <a:prstGeom prst="rect">
            <a:avLst/>
          </a:prstGeom>
        </p:spPr>
        <p:txBody>
          <a:bodyPr vert="horz" wrap="square" lIns="0" tIns="0" rIns="0" bIns="0" rtlCol="0">
            <a:spAutoFit/>
          </a:bodyPr>
          <a:lstStyle/>
          <a:p>
            <a:pPr>
              <a:lnSpc>
                <a:spcPts val="2210"/>
              </a:lnSpc>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gn="r">
              <a:lnSpc>
                <a:spcPct val="100000"/>
              </a:lnSpc>
              <a:spcBef>
                <a:spcPts val="1425"/>
              </a:spcBef>
            </a:pPr>
            <a:r>
              <a:rPr sz="1050" spc="-5" dirty="0">
                <a:solidFill>
                  <a:srgbClr val="CD9146"/>
                </a:solidFill>
                <a:latin typeface="Arial MT"/>
                <a:cs typeface="Arial MT"/>
              </a:rPr>
              <a:t>#TCCC-CPP-PPT-09</a:t>
            </a:r>
            <a:r>
              <a:rPr sz="1050" spc="290"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grpSp>
        <p:nvGrpSpPr>
          <p:cNvPr id="3" name="object 3"/>
          <p:cNvGrpSpPr/>
          <p:nvPr/>
        </p:nvGrpSpPr>
        <p:grpSpPr>
          <a:xfrm>
            <a:off x="3810" y="0"/>
            <a:ext cx="12188190" cy="6858000"/>
            <a:chOff x="3810" y="0"/>
            <a:chExt cx="12188190" cy="6858000"/>
          </a:xfrm>
        </p:grpSpPr>
        <p:pic>
          <p:nvPicPr>
            <p:cNvPr id="4" name="object 4"/>
            <p:cNvPicPr/>
            <p:nvPr/>
          </p:nvPicPr>
          <p:blipFill>
            <a:blip r:embed="rId3" cstate="print"/>
            <a:stretch>
              <a:fillRect/>
            </a:stretch>
          </p:blipFill>
          <p:spPr>
            <a:xfrm>
              <a:off x="309372" y="255270"/>
              <a:ext cx="1172717" cy="656081"/>
            </a:xfrm>
            <a:prstGeom prst="rect">
              <a:avLst/>
            </a:prstGeom>
          </p:spPr>
        </p:pic>
        <p:pic>
          <p:nvPicPr>
            <p:cNvPr id="5" name="object 5"/>
            <p:cNvPicPr/>
            <p:nvPr/>
          </p:nvPicPr>
          <p:blipFill>
            <a:blip r:embed="rId4" cstate="print"/>
            <a:stretch>
              <a:fillRect/>
            </a:stretch>
          </p:blipFill>
          <p:spPr>
            <a:xfrm>
              <a:off x="3810" y="0"/>
              <a:ext cx="12188189" cy="6858000"/>
            </a:xfrm>
            <a:prstGeom prst="rect">
              <a:avLst/>
            </a:prstGeom>
          </p:spPr>
        </p:pic>
        <p:sp>
          <p:nvSpPr>
            <p:cNvPr id="6" name="object 6"/>
            <p:cNvSpPr/>
            <p:nvPr/>
          </p:nvSpPr>
          <p:spPr>
            <a:xfrm>
              <a:off x="6156960" y="5909311"/>
              <a:ext cx="2383155" cy="574675"/>
            </a:xfrm>
            <a:custGeom>
              <a:avLst/>
              <a:gdLst/>
              <a:ahLst/>
              <a:cxnLst/>
              <a:rect l="l" t="t" r="r" b="b"/>
              <a:pathLst>
                <a:path w="2383154" h="574675">
                  <a:moveTo>
                    <a:pt x="2287016" y="0"/>
                  </a:moveTo>
                  <a:lnTo>
                    <a:pt x="95758" y="0"/>
                  </a:lnTo>
                  <a:lnTo>
                    <a:pt x="58485" y="7525"/>
                  </a:lnTo>
                  <a:lnTo>
                    <a:pt x="28047" y="28047"/>
                  </a:lnTo>
                  <a:lnTo>
                    <a:pt x="7525" y="58485"/>
                  </a:lnTo>
                  <a:lnTo>
                    <a:pt x="0" y="95758"/>
                  </a:lnTo>
                  <a:lnTo>
                    <a:pt x="0" y="478790"/>
                  </a:lnTo>
                  <a:lnTo>
                    <a:pt x="7525" y="516062"/>
                  </a:lnTo>
                  <a:lnTo>
                    <a:pt x="28047" y="546500"/>
                  </a:lnTo>
                  <a:lnTo>
                    <a:pt x="58485" y="567022"/>
                  </a:lnTo>
                  <a:lnTo>
                    <a:pt x="95758" y="574548"/>
                  </a:lnTo>
                  <a:lnTo>
                    <a:pt x="2287016" y="574548"/>
                  </a:lnTo>
                  <a:lnTo>
                    <a:pt x="2324288" y="567022"/>
                  </a:lnTo>
                  <a:lnTo>
                    <a:pt x="2354726" y="546500"/>
                  </a:lnTo>
                  <a:lnTo>
                    <a:pt x="2375248" y="516062"/>
                  </a:lnTo>
                  <a:lnTo>
                    <a:pt x="2382774" y="478790"/>
                  </a:lnTo>
                  <a:lnTo>
                    <a:pt x="2382774" y="95758"/>
                  </a:lnTo>
                  <a:lnTo>
                    <a:pt x="2375248" y="58485"/>
                  </a:lnTo>
                  <a:lnTo>
                    <a:pt x="2354726" y="28047"/>
                  </a:lnTo>
                  <a:lnTo>
                    <a:pt x="2324288" y="7525"/>
                  </a:lnTo>
                  <a:lnTo>
                    <a:pt x="2287016" y="0"/>
                  </a:lnTo>
                  <a:close/>
                </a:path>
              </a:pathLst>
            </a:custGeom>
            <a:solidFill>
              <a:srgbClr val="1A1B1B">
                <a:alpha val="29803"/>
              </a:srgbClr>
            </a:solidFill>
          </p:spPr>
          <p:txBody>
            <a:bodyPr wrap="square" lIns="0" tIns="0" rIns="0" bIns="0" rtlCol="0"/>
            <a:lstStyle/>
            <a:p>
              <a:endParaRPr/>
            </a:p>
          </p:txBody>
        </p:sp>
      </p:grpSp>
      <p:sp>
        <p:nvSpPr>
          <p:cNvPr id="7" name="object 7"/>
          <p:cNvSpPr txBox="1"/>
          <p:nvPr/>
        </p:nvSpPr>
        <p:spPr>
          <a:xfrm>
            <a:off x="6396902" y="5949199"/>
            <a:ext cx="1903730" cy="474980"/>
          </a:xfrm>
          <a:prstGeom prst="rect">
            <a:avLst/>
          </a:prstGeom>
        </p:spPr>
        <p:txBody>
          <a:bodyPr vert="horz" wrap="square" lIns="0" tIns="12700" rIns="0" bIns="0" rtlCol="0">
            <a:spAutoFit/>
          </a:bodyPr>
          <a:lstStyle/>
          <a:p>
            <a:pPr algn="ctr">
              <a:lnSpc>
                <a:spcPct val="100000"/>
              </a:lnSpc>
              <a:spcBef>
                <a:spcPts val="100"/>
              </a:spcBef>
            </a:pPr>
            <a:r>
              <a:rPr sz="1600" dirty="0">
                <a:solidFill>
                  <a:srgbClr val="D9D9D9"/>
                </a:solidFill>
                <a:latin typeface="Arial Black"/>
                <a:cs typeface="Arial Black"/>
              </a:rPr>
              <a:t>TCCC</a:t>
            </a:r>
            <a:r>
              <a:rPr sz="1600" spc="-30" dirty="0">
                <a:solidFill>
                  <a:srgbClr val="D9D9D9"/>
                </a:solidFill>
                <a:latin typeface="Arial Black"/>
                <a:cs typeface="Arial Black"/>
              </a:rPr>
              <a:t> </a:t>
            </a:r>
            <a:r>
              <a:rPr sz="1600" spc="-5" dirty="0">
                <a:solidFill>
                  <a:srgbClr val="D9D9D9"/>
                </a:solidFill>
                <a:latin typeface="Arial MT"/>
                <a:cs typeface="Arial MT"/>
              </a:rPr>
              <a:t>TIER</a:t>
            </a:r>
            <a:r>
              <a:rPr sz="1600" spc="-25" dirty="0">
                <a:solidFill>
                  <a:srgbClr val="D9D9D9"/>
                </a:solidFill>
                <a:latin typeface="Arial MT"/>
                <a:cs typeface="Arial MT"/>
              </a:rPr>
              <a:t> </a:t>
            </a:r>
            <a:r>
              <a:rPr sz="1600" dirty="0">
                <a:solidFill>
                  <a:srgbClr val="D9D9D9"/>
                </a:solidFill>
                <a:latin typeface="Arial MT"/>
                <a:cs typeface="Arial MT"/>
              </a:rPr>
              <a:t>3</a:t>
            </a:r>
            <a:endParaRPr sz="1600">
              <a:latin typeface="Arial MT"/>
              <a:cs typeface="Arial MT"/>
            </a:endParaRPr>
          </a:p>
          <a:p>
            <a:pPr algn="ctr">
              <a:lnSpc>
                <a:spcPct val="100000"/>
              </a:lnSpc>
              <a:spcBef>
                <a:spcPts val="55"/>
              </a:spcBef>
            </a:pPr>
            <a:r>
              <a:rPr sz="1300" dirty="0">
                <a:solidFill>
                  <a:srgbClr val="D9D9D9"/>
                </a:solidFill>
                <a:latin typeface="Arial MT"/>
                <a:cs typeface="Arial MT"/>
              </a:rPr>
              <a:t>Combat</a:t>
            </a:r>
            <a:r>
              <a:rPr sz="1300" spc="-60" dirty="0">
                <a:solidFill>
                  <a:srgbClr val="D9D9D9"/>
                </a:solidFill>
                <a:latin typeface="Arial MT"/>
                <a:cs typeface="Arial MT"/>
              </a:rPr>
              <a:t> </a:t>
            </a:r>
            <a:r>
              <a:rPr sz="1300" dirty="0">
                <a:solidFill>
                  <a:srgbClr val="D9D9D9"/>
                </a:solidFill>
                <a:latin typeface="Arial MT"/>
                <a:cs typeface="Arial MT"/>
              </a:rPr>
              <a:t>Medic/Corpsman</a:t>
            </a:r>
            <a:endParaRPr sz="1300">
              <a:latin typeface="Arial MT"/>
              <a:cs typeface="Arial MT"/>
            </a:endParaRPr>
          </a:p>
        </p:txBody>
      </p:sp>
      <p:sp>
        <p:nvSpPr>
          <p:cNvPr id="8" name="object 8"/>
          <p:cNvSpPr/>
          <p:nvPr/>
        </p:nvSpPr>
        <p:spPr>
          <a:xfrm>
            <a:off x="8714993" y="5909311"/>
            <a:ext cx="2383155" cy="574675"/>
          </a:xfrm>
          <a:custGeom>
            <a:avLst/>
            <a:gdLst/>
            <a:ahLst/>
            <a:cxnLst/>
            <a:rect l="l" t="t" r="r" b="b"/>
            <a:pathLst>
              <a:path w="2383154" h="574675">
                <a:moveTo>
                  <a:pt x="2287016" y="0"/>
                </a:moveTo>
                <a:lnTo>
                  <a:pt x="95758" y="0"/>
                </a:lnTo>
                <a:lnTo>
                  <a:pt x="58485" y="7525"/>
                </a:lnTo>
                <a:lnTo>
                  <a:pt x="28047" y="28047"/>
                </a:lnTo>
                <a:lnTo>
                  <a:pt x="7525" y="58485"/>
                </a:lnTo>
                <a:lnTo>
                  <a:pt x="0" y="95758"/>
                </a:lnTo>
                <a:lnTo>
                  <a:pt x="0" y="478790"/>
                </a:lnTo>
                <a:lnTo>
                  <a:pt x="7525" y="516062"/>
                </a:lnTo>
                <a:lnTo>
                  <a:pt x="28047" y="546500"/>
                </a:lnTo>
                <a:lnTo>
                  <a:pt x="58485" y="567022"/>
                </a:lnTo>
                <a:lnTo>
                  <a:pt x="95758" y="574548"/>
                </a:lnTo>
                <a:lnTo>
                  <a:pt x="2287016" y="574548"/>
                </a:lnTo>
                <a:lnTo>
                  <a:pt x="2324288" y="567022"/>
                </a:lnTo>
                <a:lnTo>
                  <a:pt x="2354726" y="546500"/>
                </a:lnTo>
                <a:lnTo>
                  <a:pt x="2375248" y="516062"/>
                </a:lnTo>
                <a:lnTo>
                  <a:pt x="2382774" y="478790"/>
                </a:lnTo>
                <a:lnTo>
                  <a:pt x="2382774" y="95758"/>
                </a:lnTo>
                <a:lnTo>
                  <a:pt x="2375248" y="58485"/>
                </a:lnTo>
                <a:lnTo>
                  <a:pt x="2354726" y="28047"/>
                </a:lnTo>
                <a:lnTo>
                  <a:pt x="2324288" y="7525"/>
                </a:lnTo>
                <a:lnTo>
                  <a:pt x="2287016" y="0"/>
                </a:lnTo>
                <a:close/>
              </a:path>
            </a:pathLst>
          </a:custGeom>
          <a:solidFill>
            <a:srgbClr val="1A1B1B"/>
          </a:solidFill>
        </p:spPr>
        <p:txBody>
          <a:bodyPr wrap="square" lIns="0" tIns="0" rIns="0" bIns="0" rtlCol="0"/>
          <a:lstStyle/>
          <a:p>
            <a:endParaRPr/>
          </a:p>
        </p:txBody>
      </p:sp>
      <p:sp>
        <p:nvSpPr>
          <p:cNvPr id="9" name="object 9"/>
          <p:cNvSpPr txBox="1"/>
          <p:nvPr/>
        </p:nvSpPr>
        <p:spPr>
          <a:xfrm>
            <a:off x="8853647" y="5949199"/>
            <a:ext cx="2106295" cy="474980"/>
          </a:xfrm>
          <a:prstGeom prst="rect">
            <a:avLst/>
          </a:prstGeom>
        </p:spPr>
        <p:txBody>
          <a:bodyPr vert="horz" wrap="square" lIns="0" tIns="12700" rIns="0" bIns="0" rtlCol="0">
            <a:spAutoFit/>
          </a:bodyPr>
          <a:lstStyle/>
          <a:p>
            <a:pPr algn="ctr">
              <a:lnSpc>
                <a:spcPct val="100000"/>
              </a:lnSpc>
              <a:spcBef>
                <a:spcPts val="100"/>
              </a:spcBef>
            </a:pPr>
            <a:r>
              <a:rPr sz="1600" dirty="0">
                <a:solidFill>
                  <a:srgbClr val="FFFFFF"/>
                </a:solidFill>
                <a:latin typeface="Arial Black"/>
                <a:cs typeface="Arial Black"/>
              </a:rPr>
              <a:t>TCCC</a:t>
            </a:r>
            <a:r>
              <a:rPr sz="1600" spc="-110" dirty="0">
                <a:solidFill>
                  <a:srgbClr val="FFFFFF"/>
                </a:solidFill>
                <a:latin typeface="Arial Black"/>
                <a:cs typeface="Arial Black"/>
              </a:rPr>
              <a:t> </a:t>
            </a:r>
            <a:r>
              <a:rPr sz="1600" spc="-5" dirty="0">
                <a:solidFill>
                  <a:srgbClr val="FFFFFF"/>
                </a:solidFill>
                <a:latin typeface="Arial MT"/>
                <a:cs typeface="Arial MT"/>
              </a:rPr>
              <a:t>TIER</a:t>
            </a:r>
            <a:r>
              <a:rPr sz="1600" spc="-35" dirty="0">
                <a:solidFill>
                  <a:srgbClr val="FFFFFF"/>
                </a:solidFill>
                <a:latin typeface="Arial MT"/>
                <a:cs typeface="Arial MT"/>
              </a:rPr>
              <a:t> </a:t>
            </a:r>
            <a:r>
              <a:rPr sz="1600" dirty="0">
                <a:solidFill>
                  <a:srgbClr val="FFFFFF"/>
                </a:solidFill>
                <a:latin typeface="Arial MT"/>
                <a:cs typeface="Arial MT"/>
              </a:rPr>
              <a:t>4</a:t>
            </a:r>
            <a:endParaRPr sz="1600">
              <a:latin typeface="Arial MT"/>
              <a:cs typeface="Arial MT"/>
            </a:endParaRPr>
          </a:p>
          <a:p>
            <a:pPr algn="ctr">
              <a:lnSpc>
                <a:spcPct val="100000"/>
              </a:lnSpc>
              <a:spcBef>
                <a:spcPts val="55"/>
              </a:spcBef>
            </a:pPr>
            <a:r>
              <a:rPr sz="1300" dirty="0">
                <a:solidFill>
                  <a:srgbClr val="FFFFFF"/>
                </a:solidFill>
                <a:latin typeface="Arial MT"/>
                <a:cs typeface="Arial MT"/>
              </a:rPr>
              <a:t>Combat</a:t>
            </a:r>
            <a:r>
              <a:rPr sz="1300" spc="-15" dirty="0">
                <a:solidFill>
                  <a:srgbClr val="FFFFFF"/>
                </a:solidFill>
                <a:latin typeface="Arial MT"/>
                <a:cs typeface="Arial MT"/>
              </a:rPr>
              <a:t> </a:t>
            </a:r>
            <a:r>
              <a:rPr sz="1300" spc="-5" dirty="0">
                <a:solidFill>
                  <a:srgbClr val="FFFFFF"/>
                </a:solidFill>
                <a:latin typeface="Arial MT"/>
                <a:cs typeface="Arial MT"/>
              </a:rPr>
              <a:t>Paramedic/Provider</a:t>
            </a:r>
            <a:endParaRPr sz="1300">
              <a:latin typeface="Arial MT"/>
              <a:cs typeface="Arial MT"/>
            </a:endParaRPr>
          </a:p>
        </p:txBody>
      </p:sp>
      <p:sp>
        <p:nvSpPr>
          <p:cNvPr id="10" name="object 10"/>
          <p:cNvSpPr/>
          <p:nvPr/>
        </p:nvSpPr>
        <p:spPr>
          <a:xfrm>
            <a:off x="1040891" y="5909311"/>
            <a:ext cx="2383155" cy="574675"/>
          </a:xfrm>
          <a:custGeom>
            <a:avLst/>
            <a:gdLst/>
            <a:ahLst/>
            <a:cxnLst/>
            <a:rect l="l" t="t" r="r" b="b"/>
            <a:pathLst>
              <a:path w="2383154" h="574675">
                <a:moveTo>
                  <a:pt x="2287016" y="0"/>
                </a:moveTo>
                <a:lnTo>
                  <a:pt x="95758" y="0"/>
                </a:lnTo>
                <a:lnTo>
                  <a:pt x="58485" y="7525"/>
                </a:lnTo>
                <a:lnTo>
                  <a:pt x="28047" y="28047"/>
                </a:lnTo>
                <a:lnTo>
                  <a:pt x="7525" y="58485"/>
                </a:lnTo>
                <a:lnTo>
                  <a:pt x="0" y="95758"/>
                </a:lnTo>
                <a:lnTo>
                  <a:pt x="0" y="478790"/>
                </a:lnTo>
                <a:lnTo>
                  <a:pt x="7525" y="516062"/>
                </a:lnTo>
                <a:lnTo>
                  <a:pt x="28047" y="546500"/>
                </a:lnTo>
                <a:lnTo>
                  <a:pt x="58485" y="567022"/>
                </a:lnTo>
                <a:lnTo>
                  <a:pt x="95758" y="574548"/>
                </a:lnTo>
                <a:lnTo>
                  <a:pt x="2287016" y="574548"/>
                </a:lnTo>
                <a:lnTo>
                  <a:pt x="2324288" y="567022"/>
                </a:lnTo>
                <a:lnTo>
                  <a:pt x="2354726" y="546500"/>
                </a:lnTo>
                <a:lnTo>
                  <a:pt x="2375248" y="516062"/>
                </a:lnTo>
                <a:lnTo>
                  <a:pt x="2382774" y="478790"/>
                </a:lnTo>
                <a:lnTo>
                  <a:pt x="2382774" y="95758"/>
                </a:lnTo>
                <a:lnTo>
                  <a:pt x="2375248" y="58485"/>
                </a:lnTo>
                <a:lnTo>
                  <a:pt x="2354726" y="28047"/>
                </a:lnTo>
                <a:lnTo>
                  <a:pt x="2324288" y="7525"/>
                </a:lnTo>
                <a:lnTo>
                  <a:pt x="2287016" y="0"/>
                </a:lnTo>
                <a:close/>
              </a:path>
            </a:pathLst>
          </a:custGeom>
          <a:solidFill>
            <a:srgbClr val="1A1B1B">
              <a:alpha val="29803"/>
            </a:srgbClr>
          </a:solidFill>
        </p:spPr>
        <p:txBody>
          <a:bodyPr wrap="square" lIns="0" tIns="0" rIns="0" bIns="0" rtlCol="0"/>
          <a:lstStyle/>
          <a:p>
            <a:endParaRPr/>
          </a:p>
        </p:txBody>
      </p:sp>
      <p:sp>
        <p:nvSpPr>
          <p:cNvPr id="11" name="object 11"/>
          <p:cNvSpPr txBox="1"/>
          <p:nvPr/>
        </p:nvSpPr>
        <p:spPr>
          <a:xfrm>
            <a:off x="1461221" y="5949199"/>
            <a:ext cx="1541145" cy="474980"/>
          </a:xfrm>
          <a:prstGeom prst="rect">
            <a:avLst/>
          </a:prstGeom>
        </p:spPr>
        <p:txBody>
          <a:bodyPr vert="horz" wrap="square" lIns="0" tIns="12700" rIns="0" bIns="0" rtlCol="0">
            <a:spAutoFit/>
          </a:bodyPr>
          <a:lstStyle/>
          <a:p>
            <a:pPr marL="635" algn="ctr">
              <a:lnSpc>
                <a:spcPct val="100000"/>
              </a:lnSpc>
              <a:spcBef>
                <a:spcPts val="100"/>
              </a:spcBef>
            </a:pPr>
            <a:r>
              <a:rPr sz="1600" dirty="0">
                <a:solidFill>
                  <a:srgbClr val="D9D9D9"/>
                </a:solidFill>
                <a:latin typeface="Arial Black"/>
                <a:cs typeface="Arial Black"/>
              </a:rPr>
              <a:t>TCCC</a:t>
            </a:r>
            <a:r>
              <a:rPr sz="1600" spc="-30" dirty="0">
                <a:solidFill>
                  <a:srgbClr val="D9D9D9"/>
                </a:solidFill>
                <a:latin typeface="Arial Black"/>
                <a:cs typeface="Arial Black"/>
              </a:rPr>
              <a:t> </a:t>
            </a:r>
            <a:r>
              <a:rPr sz="1600" spc="-5" dirty="0">
                <a:solidFill>
                  <a:srgbClr val="D9D9D9"/>
                </a:solidFill>
                <a:latin typeface="Arial MT"/>
                <a:cs typeface="Arial MT"/>
              </a:rPr>
              <a:t>TIER</a:t>
            </a:r>
            <a:r>
              <a:rPr sz="1600" spc="-25" dirty="0">
                <a:solidFill>
                  <a:srgbClr val="D9D9D9"/>
                </a:solidFill>
                <a:latin typeface="Arial MT"/>
                <a:cs typeface="Arial MT"/>
              </a:rPr>
              <a:t> </a:t>
            </a:r>
            <a:r>
              <a:rPr sz="1600" dirty="0">
                <a:solidFill>
                  <a:srgbClr val="D9D9D9"/>
                </a:solidFill>
                <a:latin typeface="Arial MT"/>
                <a:cs typeface="Arial MT"/>
              </a:rPr>
              <a:t>1</a:t>
            </a:r>
            <a:endParaRPr sz="1600">
              <a:latin typeface="Arial MT"/>
              <a:cs typeface="Arial MT"/>
            </a:endParaRPr>
          </a:p>
          <a:p>
            <a:pPr algn="ctr">
              <a:lnSpc>
                <a:spcPct val="100000"/>
              </a:lnSpc>
              <a:spcBef>
                <a:spcPts val="55"/>
              </a:spcBef>
            </a:pPr>
            <a:r>
              <a:rPr sz="1300" spc="-5" dirty="0">
                <a:solidFill>
                  <a:srgbClr val="D9D9D9"/>
                </a:solidFill>
                <a:latin typeface="Arial MT"/>
                <a:cs typeface="Arial MT"/>
              </a:rPr>
              <a:t>All</a:t>
            </a:r>
            <a:r>
              <a:rPr sz="1300" spc="-30" dirty="0">
                <a:solidFill>
                  <a:srgbClr val="D9D9D9"/>
                </a:solidFill>
                <a:latin typeface="Arial MT"/>
                <a:cs typeface="Arial MT"/>
              </a:rPr>
              <a:t> </a:t>
            </a:r>
            <a:r>
              <a:rPr sz="1300" spc="-5" dirty="0">
                <a:solidFill>
                  <a:srgbClr val="D9D9D9"/>
                </a:solidFill>
                <a:latin typeface="Arial MT"/>
                <a:cs typeface="Arial MT"/>
              </a:rPr>
              <a:t>Service</a:t>
            </a:r>
            <a:r>
              <a:rPr sz="1300" spc="-35" dirty="0">
                <a:solidFill>
                  <a:srgbClr val="D9D9D9"/>
                </a:solidFill>
                <a:latin typeface="Arial MT"/>
                <a:cs typeface="Arial MT"/>
              </a:rPr>
              <a:t> </a:t>
            </a:r>
            <a:r>
              <a:rPr sz="1300" dirty="0">
                <a:solidFill>
                  <a:srgbClr val="D9D9D9"/>
                </a:solidFill>
                <a:latin typeface="Arial MT"/>
                <a:cs typeface="Arial MT"/>
              </a:rPr>
              <a:t>Members</a:t>
            </a:r>
            <a:endParaRPr sz="1300">
              <a:latin typeface="Arial MT"/>
              <a:cs typeface="Arial MT"/>
            </a:endParaRPr>
          </a:p>
        </p:txBody>
      </p:sp>
      <p:sp>
        <p:nvSpPr>
          <p:cNvPr id="12" name="object 12"/>
          <p:cNvSpPr/>
          <p:nvPr/>
        </p:nvSpPr>
        <p:spPr>
          <a:xfrm>
            <a:off x="3598926" y="5909311"/>
            <a:ext cx="2383155" cy="574675"/>
          </a:xfrm>
          <a:custGeom>
            <a:avLst/>
            <a:gdLst/>
            <a:ahLst/>
            <a:cxnLst/>
            <a:rect l="l" t="t" r="r" b="b"/>
            <a:pathLst>
              <a:path w="2383154" h="574675">
                <a:moveTo>
                  <a:pt x="2287016" y="0"/>
                </a:moveTo>
                <a:lnTo>
                  <a:pt x="95758" y="0"/>
                </a:lnTo>
                <a:lnTo>
                  <a:pt x="58485" y="7525"/>
                </a:lnTo>
                <a:lnTo>
                  <a:pt x="28047" y="28047"/>
                </a:lnTo>
                <a:lnTo>
                  <a:pt x="7525" y="58485"/>
                </a:lnTo>
                <a:lnTo>
                  <a:pt x="0" y="95758"/>
                </a:lnTo>
                <a:lnTo>
                  <a:pt x="0" y="478790"/>
                </a:lnTo>
                <a:lnTo>
                  <a:pt x="7525" y="516062"/>
                </a:lnTo>
                <a:lnTo>
                  <a:pt x="28047" y="546500"/>
                </a:lnTo>
                <a:lnTo>
                  <a:pt x="58485" y="567022"/>
                </a:lnTo>
                <a:lnTo>
                  <a:pt x="95758" y="574548"/>
                </a:lnTo>
                <a:lnTo>
                  <a:pt x="2287016" y="574548"/>
                </a:lnTo>
                <a:lnTo>
                  <a:pt x="2324288" y="567022"/>
                </a:lnTo>
                <a:lnTo>
                  <a:pt x="2354726" y="546500"/>
                </a:lnTo>
                <a:lnTo>
                  <a:pt x="2375248" y="516062"/>
                </a:lnTo>
                <a:lnTo>
                  <a:pt x="2382774" y="478790"/>
                </a:lnTo>
                <a:lnTo>
                  <a:pt x="2382774" y="95758"/>
                </a:lnTo>
                <a:lnTo>
                  <a:pt x="2375248" y="58485"/>
                </a:lnTo>
                <a:lnTo>
                  <a:pt x="2354726" y="28047"/>
                </a:lnTo>
                <a:lnTo>
                  <a:pt x="2324288" y="7525"/>
                </a:lnTo>
                <a:lnTo>
                  <a:pt x="2287016" y="0"/>
                </a:lnTo>
                <a:close/>
              </a:path>
            </a:pathLst>
          </a:custGeom>
          <a:solidFill>
            <a:srgbClr val="1A1B1B">
              <a:alpha val="29803"/>
            </a:srgbClr>
          </a:solidFill>
        </p:spPr>
        <p:txBody>
          <a:bodyPr wrap="square" lIns="0" tIns="0" rIns="0" bIns="0" rtlCol="0"/>
          <a:lstStyle/>
          <a:p>
            <a:endParaRPr/>
          </a:p>
        </p:txBody>
      </p:sp>
      <p:sp>
        <p:nvSpPr>
          <p:cNvPr id="13" name="object 13"/>
          <p:cNvSpPr txBox="1"/>
          <p:nvPr/>
        </p:nvSpPr>
        <p:spPr>
          <a:xfrm>
            <a:off x="4116116" y="5949199"/>
            <a:ext cx="1348740" cy="474980"/>
          </a:xfrm>
          <a:prstGeom prst="rect">
            <a:avLst/>
          </a:prstGeom>
        </p:spPr>
        <p:txBody>
          <a:bodyPr vert="horz" wrap="square" lIns="0" tIns="12700" rIns="0" bIns="0" rtlCol="0">
            <a:spAutoFit/>
          </a:bodyPr>
          <a:lstStyle/>
          <a:p>
            <a:pPr marL="12700">
              <a:lnSpc>
                <a:spcPct val="100000"/>
              </a:lnSpc>
              <a:spcBef>
                <a:spcPts val="100"/>
              </a:spcBef>
            </a:pPr>
            <a:r>
              <a:rPr sz="1600" dirty="0">
                <a:solidFill>
                  <a:srgbClr val="D9D9D9"/>
                </a:solidFill>
                <a:latin typeface="Arial Black"/>
                <a:cs typeface="Arial Black"/>
              </a:rPr>
              <a:t>TCCC</a:t>
            </a:r>
            <a:r>
              <a:rPr sz="1600" spc="-45" dirty="0">
                <a:solidFill>
                  <a:srgbClr val="D9D9D9"/>
                </a:solidFill>
                <a:latin typeface="Arial Black"/>
                <a:cs typeface="Arial Black"/>
              </a:rPr>
              <a:t> </a:t>
            </a:r>
            <a:r>
              <a:rPr sz="1600" spc="-5" dirty="0">
                <a:solidFill>
                  <a:srgbClr val="D9D9D9"/>
                </a:solidFill>
                <a:latin typeface="Arial MT"/>
                <a:cs typeface="Arial MT"/>
              </a:rPr>
              <a:t>TIER</a:t>
            </a:r>
            <a:r>
              <a:rPr sz="1600" spc="-35" dirty="0">
                <a:solidFill>
                  <a:srgbClr val="D9D9D9"/>
                </a:solidFill>
                <a:latin typeface="Arial MT"/>
                <a:cs typeface="Arial MT"/>
              </a:rPr>
              <a:t> </a:t>
            </a:r>
            <a:r>
              <a:rPr sz="1600" dirty="0">
                <a:solidFill>
                  <a:srgbClr val="D9D9D9"/>
                </a:solidFill>
                <a:latin typeface="Arial MT"/>
                <a:cs typeface="Arial MT"/>
              </a:rPr>
              <a:t>2</a:t>
            </a:r>
            <a:endParaRPr sz="1600">
              <a:latin typeface="Arial MT"/>
              <a:cs typeface="Arial MT"/>
            </a:endParaRPr>
          </a:p>
          <a:p>
            <a:pPr marL="24765">
              <a:lnSpc>
                <a:spcPct val="100000"/>
              </a:lnSpc>
              <a:spcBef>
                <a:spcPts val="55"/>
              </a:spcBef>
            </a:pPr>
            <a:r>
              <a:rPr sz="1300" dirty="0">
                <a:solidFill>
                  <a:srgbClr val="D9D9D9"/>
                </a:solidFill>
                <a:latin typeface="Arial MT"/>
                <a:cs typeface="Arial MT"/>
              </a:rPr>
              <a:t>Combat</a:t>
            </a:r>
            <a:r>
              <a:rPr sz="1300" spc="-55" dirty="0">
                <a:solidFill>
                  <a:srgbClr val="D9D9D9"/>
                </a:solidFill>
                <a:latin typeface="Arial MT"/>
                <a:cs typeface="Arial MT"/>
              </a:rPr>
              <a:t> </a:t>
            </a:r>
            <a:r>
              <a:rPr sz="1300" spc="-5" dirty="0">
                <a:solidFill>
                  <a:srgbClr val="D9D9D9"/>
                </a:solidFill>
                <a:latin typeface="Arial MT"/>
                <a:cs typeface="Arial MT"/>
              </a:rPr>
              <a:t>Lifesaver</a:t>
            </a:r>
            <a:endParaRPr sz="1300">
              <a:latin typeface="Arial MT"/>
              <a:cs typeface="Arial MT"/>
            </a:endParaRPr>
          </a:p>
        </p:txBody>
      </p:sp>
      <p:sp>
        <p:nvSpPr>
          <p:cNvPr id="14" name="object 14"/>
          <p:cNvSpPr txBox="1"/>
          <p:nvPr/>
        </p:nvSpPr>
        <p:spPr>
          <a:xfrm>
            <a:off x="2880023" y="519375"/>
            <a:ext cx="4332605" cy="876300"/>
          </a:xfrm>
          <a:prstGeom prst="rect">
            <a:avLst/>
          </a:prstGeom>
        </p:spPr>
        <p:txBody>
          <a:bodyPr vert="horz" wrap="square" lIns="0" tIns="27939" rIns="0" bIns="0" rtlCol="0">
            <a:spAutoFit/>
          </a:bodyPr>
          <a:lstStyle/>
          <a:p>
            <a:pPr marL="12700" marR="5080">
              <a:lnSpc>
                <a:spcPts val="3340"/>
              </a:lnSpc>
              <a:spcBef>
                <a:spcPts val="219"/>
              </a:spcBef>
            </a:pPr>
            <a:r>
              <a:rPr sz="2800" spc="-5" dirty="0">
                <a:solidFill>
                  <a:srgbClr val="CD9146"/>
                </a:solidFill>
                <a:latin typeface="Arial Black"/>
                <a:cs typeface="Arial Black"/>
              </a:rPr>
              <a:t>COMBAT</a:t>
            </a:r>
            <a:r>
              <a:rPr sz="2800" spc="-55" dirty="0">
                <a:solidFill>
                  <a:srgbClr val="CD9146"/>
                </a:solidFill>
                <a:latin typeface="Arial Black"/>
                <a:cs typeface="Arial Black"/>
              </a:rPr>
              <a:t> </a:t>
            </a:r>
            <a:r>
              <a:rPr sz="2800" spc="-5" dirty="0">
                <a:solidFill>
                  <a:srgbClr val="CD9146"/>
                </a:solidFill>
                <a:latin typeface="Arial Black"/>
                <a:cs typeface="Arial Black"/>
              </a:rPr>
              <a:t>PARAMEDIC/ </a:t>
            </a:r>
            <a:r>
              <a:rPr sz="2800" spc="-919" dirty="0">
                <a:solidFill>
                  <a:srgbClr val="CD9146"/>
                </a:solidFill>
                <a:latin typeface="Arial Black"/>
                <a:cs typeface="Arial Black"/>
              </a:rPr>
              <a:t> </a:t>
            </a:r>
            <a:r>
              <a:rPr sz="2800" spc="-5" dirty="0">
                <a:solidFill>
                  <a:srgbClr val="CD9146"/>
                </a:solidFill>
                <a:latin typeface="Arial Black"/>
                <a:cs typeface="Arial Black"/>
              </a:rPr>
              <a:t>PROVIDER</a:t>
            </a:r>
            <a:endParaRPr sz="2800">
              <a:latin typeface="Arial Black"/>
              <a:cs typeface="Arial Black"/>
            </a:endParaRPr>
          </a:p>
        </p:txBody>
      </p:sp>
      <p:grpSp>
        <p:nvGrpSpPr>
          <p:cNvPr id="15" name="object 15"/>
          <p:cNvGrpSpPr/>
          <p:nvPr/>
        </p:nvGrpSpPr>
        <p:grpSpPr>
          <a:xfrm>
            <a:off x="736091" y="451866"/>
            <a:ext cx="11456035" cy="5113020"/>
            <a:chOff x="736091" y="451866"/>
            <a:chExt cx="11456035" cy="5113020"/>
          </a:xfrm>
        </p:grpSpPr>
        <p:pic>
          <p:nvPicPr>
            <p:cNvPr id="16" name="object 16"/>
            <p:cNvPicPr/>
            <p:nvPr/>
          </p:nvPicPr>
          <p:blipFill>
            <a:blip r:embed="rId5" cstate="print"/>
            <a:stretch>
              <a:fillRect/>
            </a:stretch>
          </p:blipFill>
          <p:spPr>
            <a:xfrm>
              <a:off x="736091" y="451866"/>
              <a:ext cx="1898903" cy="1062989"/>
            </a:xfrm>
            <a:prstGeom prst="rect">
              <a:avLst/>
            </a:prstGeom>
          </p:spPr>
        </p:pic>
        <p:pic>
          <p:nvPicPr>
            <p:cNvPr id="17" name="object 17"/>
            <p:cNvPicPr/>
            <p:nvPr/>
          </p:nvPicPr>
          <p:blipFill>
            <a:blip r:embed="rId6" cstate="print"/>
            <a:stretch>
              <a:fillRect/>
            </a:stretch>
          </p:blipFill>
          <p:spPr>
            <a:xfrm>
              <a:off x="9864089" y="4709922"/>
              <a:ext cx="2327909" cy="854963"/>
            </a:xfrm>
            <a:prstGeom prst="rect">
              <a:avLst/>
            </a:prstGeom>
          </p:spPr>
        </p:pic>
      </p:grpSp>
      <p:sp>
        <p:nvSpPr>
          <p:cNvPr id="18" name="object 18"/>
          <p:cNvSpPr txBox="1"/>
          <p:nvPr/>
        </p:nvSpPr>
        <p:spPr>
          <a:xfrm>
            <a:off x="1013926" y="3451331"/>
            <a:ext cx="9459595" cy="1000760"/>
          </a:xfrm>
          <a:prstGeom prst="rect">
            <a:avLst/>
          </a:prstGeom>
        </p:spPr>
        <p:txBody>
          <a:bodyPr vert="horz" wrap="square" lIns="0" tIns="12065" rIns="0" bIns="0" rtlCol="0">
            <a:spAutoFit/>
          </a:bodyPr>
          <a:lstStyle/>
          <a:p>
            <a:pPr marL="12700">
              <a:lnSpc>
                <a:spcPct val="100000"/>
              </a:lnSpc>
              <a:spcBef>
                <a:spcPts val="95"/>
              </a:spcBef>
            </a:pPr>
            <a:r>
              <a:rPr sz="3200" b="1" spc="-5" dirty="0">
                <a:solidFill>
                  <a:srgbClr val="FFFFFF"/>
                </a:solidFill>
                <a:latin typeface="Arial"/>
                <a:cs typeface="Arial"/>
              </a:rPr>
              <a:t>MODULE</a:t>
            </a:r>
            <a:r>
              <a:rPr sz="3200" b="1" spc="-45" dirty="0">
                <a:solidFill>
                  <a:srgbClr val="FFFFFF"/>
                </a:solidFill>
                <a:latin typeface="Arial"/>
                <a:cs typeface="Arial"/>
              </a:rPr>
              <a:t> </a:t>
            </a:r>
            <a:r>
              <a:rPr sz="3200" b="1" spc="-5" dirty="0">
                <a:solidFill>
                  <a:srgbClr val="FFFFFF"/>
                </a:solidFill>
                <a:latin typeface="Arial"/>
                <a:cs typeface="Arial"/>
              </a:rPr>
              <a:t>9:</a:t>
            </a:r>
            <a:endParaRPr sz="3200">
              <a:latin typeface="Arial"/>
              <a:cs typeface="Arial"/>
            </a:endParaRPr>
          </a:p>
          <a:p>
            <a:pPr marL="12700">
              <a:lnSpc>
                <a:spcPct val="100000"/>
              </a:lnSpc>
            </a:pPr>
            <a:r>
              <a:rPr sz="3200" b="1" spc="-5" dirty="0">
                <a:solidFill>
                  <a:srgbClr val="FFFFFF"/>
                </a:solidFill>
                <a:latin typeface="Arial"/>
                <a:cs typeface="Arial"/>
              </a:rPr>
              <a:t>CIRCULATION</a:t>
            </a:r>
            <a:r>
              <a:rPr sz="3200" b="1" spc="-20" dirty="0">
                <a:solidFill>
                  <a:srgbClr val="FFFFFF"/>
                </a:solidFill>
                <a:latin typeface="Arial"/>
                <a:cs typeface="Arial"/>
              </a:rPr>
              <a:t> </a:t>
            </a:r>
            <a:r>
              <a:rPr sz="3200" b="1" spc="-5" dirty="0">
                <a:solidFill>
                  <a:srgbClr val="FFFFFF"/>
                </a:solidFill>
                <a:latin typeface="Arial"/>
                <a:cs typeface="Arial"/>
              </a:rPr>
              <a:t>HEMORRHAGE CONTROL</a:t>
            </a:r>
            <a:r>
              <a:rPr sz="3200" b="1" spc="-15" dirty="0">
                <a:solidFill>
                  <a:srgbClr val="FFFFFF"/>
                </a:solidFill>
                <a:latin typeface="Arial"/>
                <a:cs typeface="Arial"/>
              </a:rPr>
              <a:t> </a:t>
            </a:r>
            <a:r>
              <a:rPr sz="3200" b="1" spc="-5" dirty="0">
                <a:solidFill>
                  <a:srgbClr val="FFFFFF"/>
                </a:solidFill>
                <a:latin typeface="Arial"/>
                <a:cs typeface="Arial"/>
              </a:rPr>
              <a:t>IN</a:t>
            </a:r>
            <a:r>
              <a:rPr sz="3200" b="1" spc="-15" dirty="0">
                <a:solidFill>
                  <a:srgbClr val="FFFFFF"/>
                </a:solidFill>
                <a:latin typeface="Arial"/>
                <a:cs typeface="Arial"/>
              </a:rPr>
              <a:t> </a:t>
            </a:r>
            <a:r>
              <a:rPr sz="3200" b="1" spc="-5" dirty="0">
                <a:solidFill>
                  <a:srgbClr val="FFFFFF"/>
                </a:solidFill>
                <a:latin typeface="Arial"/>
                <a:cs typeface="Arial"/>
              </a:rPr>
              <a:t>TFC</a:t>
            </a:r>
            <a:endParaRPr sz="3200">
              <a:latin typeface="Arial"/>
              <a:cs typeface="Arial"/>
            </a:endParaRPr>
          </a:p>
        </p:txBody>
      </p:sp>
      <p:sp>
        <p:nvSpPr>
          <p:cNvPr id="19" name="object 19"/>
          <p:cNvSpPr txBox="1">
            <a:spLocks noGrp="1"/>
          </p:cNvSpPr>
          <p:nvPr>
            <p:ph type="title"/>
          </p:nvPr>
        </p:nvSpPr>
        <p:spPr>
          <a:xfrm>
            <a:off x="1013924" y="1766093"/>
            <a:ext cx="9934575" cy="1595120"/>
          </a:xfrm>
          <a:prstGeom prst="rect">
            <a:avLst/>
          </a:prstGeom>
        </p:spPr>
        <p:txBody>
          <a:bodyPr vert="horz" wrap="square" lIns="0" tIns="100965" rIns="0" bIns="0" rtlCol="0">
            <a:spAutoFit/>
          </a:bodyPr>
          <a:lstStyle/>
          <a:p>
            <a:pPr marL="12700" marR="5080">
              <a:lnSpc>
                <a:spcPts val="5880"/>
              </a:lnSpc>
              <a:spcBef>
                <a:spcPts val="795"/>
              </a:spcBef>
            </a:pPr>
            <a:r>
              <a:rPr sz="5400" b="0" spc="-5" dirty="0">
                <a:solidFill>
                  <a:srgbClr val="A0A6AA"/>
                </a:solidFill>
                <a:latin typeface="Arial Black"/>
                <a:cs typeface="Arial Black"/>
              </a:rPr>
              <a:t>TACTICAL COMBAT </a:t>
            </a:r>
            <a:r>
              <a:rPr sz="5400" b="0" dirty="0">
                <a:solidFill>
                  <a:srgbClr val="A0A6AA"/>
                </a:solidFill>
                <a:latin typeface="Arial Black"/>
                <a:cs typeface="Arial Black"/>
              </a:rPr>
              <a:t> CASUALTY</a:t>
            </a:r>
            <a:r>
              <a:rPr sz="5400" b="0" spc="-55" dirty="0">
                <a:solidFill>
                  <a:srgbClr val="A0A6AA"/>
                </a:solidFill>
                <a:latin typeface="Arial Black"/>
                <a:cs typeface="Arial Black"/>
              </a:rPr>
              <a:t> </a:t>
            </a:r>
            <a:r>
              <a:rPr sz="5400" b="0" dirty="0">
                <a:solidFill>
                  <a:srgbClr val="A0A6AA"/>
                </a:solidFill>
                <a:latin typeface="Arial Black"/>
                <a:cs typeface="Arial Black"/>
              </a:rPr>
              <a:t>CARE</a:t>
            </a:r>
            <a:r>
              <a:rPr sz="5400" b="0" spc="-55" dirty="0">
                <a:solidFill>
                  <a:srgbClr val="A0A6AA"/>
                </a:solidFill>
                <a:latin typeface="Arial Black"/>
                <a:cs typeface="Arial Black"/>
              </a:rPr>
              <a:t> </a:t>
            </a:r>
            <a:r>
              <a:rPr sz="5400" b="0" dirty="0">
                <a:solidFill>
                  <a:srgbClr val="A0A6AA"/>
                </a:solidFill>
                <a:latin typeface="Arial Black"/>
                <a:cs typeface="Arial Black"/>
              </a:rPr>
              <a:t>COURSE</a:t>
            </a:r>
            <a:endParaRPr sz="5400">
              <a:latin typeface="Arial Black"/>
              <a:cs typeface="Arial Black"/>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sp>
        <p:nvSpPr>
          <p:cNvPr id="3" name="object 3"/>
          <p:cNvSpPr txBox="1"/>
          <p:nvPr/>
        </p:nvSpPr>
        <p:spPr>
          <a:xfrm>
            <a:off x="9408654" y="6558274"/>
            <a:ext cx="2019300" cy="185420"/>
          </a:xfrm>
          <a:prstGeom prst="rect">
            <a:avLst/>
          </a:prstGeom>
        </p:spPr>
        <p:txBody>
          <a:bodyPr vert="horz" wrap="square" lIns="0" tIns="12700" rIns="0" bIns="0" rtlCol="0">
            <a:spAutoFit/>
          </a:bodyPr>
          <a:lstStyle/>
          <a:p>
            <a:pPr marL="12700">
              <a:lnSpc>
                <a:spcPct val="100000"/>
              </a:lnSpc>
              <a:spcBef>
                <a:spcPts val="100"/>
              </a:spcBef>
            </a:pPr>
            <a:r>
              <a:rPr sz="1050" spc="-5" dirty="0">
                <a:solidFill>
                  <a:srgbClr val="CD9146"/>
                </a:solidFill>
                <a:latin typeface="Arial MT"/>
                <a:cs typeface="Arial MT"/>
              </a:rPr>
              <a:t>#TCCC-CPP-PPT-09</a:t>
            </a:r>
            <a:r>
              <a:rPr sz="1050" spc="285"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pic>
        <p:nvPicPr>
          <p:cNvPr id="4" name="object 4"/>
          <p:cNvPicPr/>
          <p:nvPr/>
        </p:nvPicPr>
        <p:blipFill>
          <a:blip r:embed="rId3" cstate="print"/>
          <a:stretch>
            <a:fillRect/>
          </a:stretch>
        </p:blipFill>
        <p:spPr>
          <a:xfrm>
            <a:off x="309372" y="255270"/>
            <a:ext cx="1172717" cy="656081"/>
          </a:xfrm>
          <a:prstGeom prst="rect">
            <a:avLst/>
          </a:prstGeom>
        </p:spPr>
      </p:pic>
      <p:sp>
        <p:nvSpPr>
          <p:cNvPr id="5" name="object 5"/>
          <p:cNvSpPr txBox="1"/>
          <p:nvPr/>
        </p:nvSpPr>
        <p:spPr>
          <a:xfrm>
            <a:off x="11724370" y="6548518"/>
            <a:ext cx="110489" cy="208279"/>
          </a:xfrm>
          <a:prstGeom prst="rect">
            <a:avLst/>
          </a:prstGeom>
        </p:spPr>
        <p:txBody>
          <a:bodyPr vert="horz" wrap="square" lIns="0" tIns="12700" rIns="0" bIns="0" rtlCol="0">
            <a:spAutoFit/>
          </a:bodyPr>
          <a:lstStyle/>
          <a:p>
            <a:pPr marL="12700">
              <a:lnSpc>
                <a:spcPct val="100000"/>
              </a:lnSpc>
              <a:spcBef>
                <a:spcPts val="100"/>
              </a:spcBef>
            </a:pPr>
            <a:r>
              <a:rPr sz="1200" dirty="0">
                <a:latin typeface="Arial MT"/>
                <a:cs typeface="Arial MT"/>
              </a:rPr>
              <a:t>2</a:t>
            </a:r>
            <a:endParaRPr sz="1200">
              <a:latin typeface="Arial MT"/>
              <a:cs typeface="Arial MT"/>
            </a:endParaRPr>
          </a:p>
        </p:txBody>
      </p:sp>
      <p:grpSp>
        <p:nvGrpSpPr>
          <p:cNvPr id="6" name="object 6"/>
          <p:cNvGrpSpPr/>
          <p:nvPr/>
        </p:nvGrpSpPr>
        <p:grpSpPr>
          <a:xfrm>
            <a:off x="963167" y="1333500"/>
            <a:ext cx="10349865" cy="4469130"/>
            <a:chOff x="963167" y="1333500"/>
            <a:chExt cx="10349865" cy="4469130"/>
          </a:xfrm>
        </p:grpSpPr>
        <p:sp>
          <p:nvSpPr>
            <p:cNvPr id="7" name="object 7"/>
            <p:cNvSpPr/>
            <p:nvPr/>
          </p:nvSpPr>
          <p:spPr>
            <a:xfrm>
              <a:off x="982217" y="1545337"/>
              <a:ext cx="10311765" cy="4238625"/>
            </a:xfrm>
            <a:custGeom>
              <a:avLst/>
              <a:gdLst/>
              <a:ahLst/>
              <a:cxnLst/>
              <a:rect l="l" t="t" r="r" b="b"/>
              <a:pathLst>
                <a:path w="10311765" h="4238625">
                  <a:moveTo>
                    <a:pt x="390715" y="0"/>
                  </a:moveTo>
                  <a:lnTo>
                    <a:pt x="390715" y="0"/>
                  </a:lnTo>
                  <a:lnTo>
                    <a:pt x="8959113" y="0"/>
                  </a:lnTo>
                  <a:lnTo>
                    <a:pt x="9013859" y="2133"/>
                  </a:lnTo>
                  <a:lnTo>
                    <a:pt x="9066878" y="8383"/>
                  </a:lnTo>
                  <a:lnTo>
                    <a:pt x="9117857" y="18527"/>
                  </a:lnTo>
                  <a:lnTo>
                    <a:pt x="9166484" y="32340"/>
                  </a:lnTo>
                  <a:lnTo>
                    <a:pt x="9212446" y="49599"/>
                  </a:lnTo>
                  <a:lnTo>
                    <a:pt x="9255431" y="70079"/>
                  </a:lnTo>
                  <a:lnTo>
                    <a:pt x="9295126" y="93557"/>
                  </a:lnTo>
                  <a:lnTo>
                    <a:pt x="9331220" y="119809"/>
                  </a:lnTo>
                  <a:lnTo>
                    <a:pt x="9363398" y="148610"/>
                  </a:lnTo>
                  <a:lnTo>
                    <a:pt x="9391350" y="179737"/>
                  </a:lnTo>
                  <a:lnTo>
                    <a:pt x="9414761" y="212966"/>
                  </a:lnTo>
                  <a:lnTo>
                    <a:pt x="9433321" y="248074"/>
                  </a:lnTo>
                  <a:lnTo>
                    <a:pt x="9446717" y="284835"/>
                  </a:lnTo>
                  <a:lnTo>
                    <a:pt x="10311384" y="2079434"/>
                  </a:lnTo>
                  <a:lnTo>
                    <a:pt x="9446717" y="3953408"/>
                  </a:lnTo>
                  <a:lnTo>
                    <a:pt x="9433321" y="3990167"/>
                  </a:lnTo>
                  <a:lnTo>
                    <a:pt x="9414761" y="4025272"/>
                  </a:lnTo>
                  <a:lnTo>
                    <a:pt x="9391350" y="4058501"/>
                  </a:lnTo>
                  <a:lnTo>
                    <a:pt x="9363398" y="4089627"/>
                  </a:lnTo>
                  <a:lnTo>
                    <a:pt x="9331220" y="4118429"/>
                  </a:lnTo>
                  <a:lnTo>
                    <a:pt x="9295126" y="4144681"/>
                  </a:lnTo>
                  <a:lnTo>
                    <a:pt x="9255431" y="4168160"/>
                  </a:lnTo>
                  <a:lnTo>
                    <a:pt x="9212446" y="4188641"/>
                  </a:lnTo>
                  <a:lnTo>
                    <a:pt x="9166484" y="4205900"/>
                  </a:lnTo>
                  <a:lnTo>
                    <a:pt x="9117857" y="4219714"/>
                  </a:lnTo>
                  <a:lnTo>
                    <a:pt x="9066878" y="4229859"/>
                  </a:lnTo>
                  <a:lnTo>
                    <a:pt x="9013859" y="4236110"/>
                  </a:lnTo>
                  <a:lnTo>
                    <a:pt x="8959113" y="4238244"/>
                  </a:lnTo>
                  <a:lnTo>
                    <a:pt x="458812" y="4238244"/>
                  </a:lnTo>
                  <a:lnTo>
                    <a:pt x="401333" y="4235843"/>
                  </a:lnTo>
                  <a:lnTo>
                    <a:pt x="346842" y="4228822"/>
                  </a:lnTo>
                  <a:lnTo>
                    <a:pt x="295543" y="4217446"/>
                  </a:lnTo>
                  <a:lnTo>
                    <a:pt x="247637" y="4201985"/>
                  </a:lnTo>
                  <a:lnTo>
                    <a:pt x="203330" y="4182704"/>
                  </a:lnTo>
                  <a:lnTo>
                    <a:pt x="162824" y="4159873"/>
                  </a:lnTo>
                  <a:lnTo>
                    <a:pt x="126322" y="4133759"/>
                  </a:lnTo>
                  <a:lnTo>
                    <a:pt x="94027" y="4104629"/>
                  </a:lnTo>
                  <a:lnTo>
                    <a:pt x="66143" y="4072751"/>
                  </a:lnTo>
                  <a:lnTo>
                    <a:pt x="42874" y="4038393"/>
                  </a:lnTo>
                  <a:lnTo>
                    <a:pt x="24421" y="4001823"/>
                  </a:lnTo>
                  <a:lnTo>
                    <a:pt x="10989" y="3963308"/>
                  </a:lnTo>
                  <a:lnTo>
                    <a:pt x="2781" y="3923115"/>
                  </a:lnTo>
                  <a:lnTo>
                    <a:pt x="0" y="3881513"/>
                  </a:lnTo>
                  <a:lnTo>
                    <a:pt x="0" y="338251"/>
                  </a:lnTo>
                  <a:lnTo>
                    <a:pt x="2075" y="293815"/>
                  </a:lnTo>
                  <a:lnTo>
                    <a:pt x="8382" y="251593"/>
                  </a:lnTo>
                  <a:lnTo>
                    <a:pt x="19037" y="211818"/>
                  </a:lnTo>
                  <a:lnTo>
                    <a:pt x="34158" y="174723"/>
                  </a:lnTo>
                  <a:lnTo>
                    <a:pt x="53865" y="140542"/>
                  </a:lnTo>
                  <a:lnTo>
                    <a:pt x="78273" y="109508"/>
                  </a:lnTo>
                  <a:lnTo>
                    <a:pt x="107502" y="81855"/>
                  </a:lnTo>
                  <a:lnTo>
                    <a:pt x="141670" y="57816"/>
                  </a:lnTo>
                  <a:lnTo>
                    <a:pt x="180894" y="37625"/>
                  </a:lnTo>
                  <a:lnTo>
                    <a:pt x="225292" y="21514"/>
                  </a:lnTo>
                  <a:lnTo>
                    <a:pt x="274983" y="9717"/>
                  </a:lnTo>
                  <a:lnTo>
                    <a:pt x="330085" y="2468"/>
                  </a:lnTo>
                  <a:lnTo>
                    <a:pt x="390715" y="0"/>
                  </a:lnTo>
                  <a:close/>
                </a:path>
              </a:pathLst>
            </a:custGeom>
            <a:ln w="38100">
              <a:solidFill>
                <a:srgbClr val="2D3334"/>
              </a:solidFill>
            </a:ln>
          </p:spPr>
          <p:txBody>
            <a:bodyPr wrap="square" lIns="0" tIns="0" rIns="0" bIns="0" rtlCol="0"/>
            <a:lstStyle/>
            <a:p>
              <a:endParaRPr/>
            </a:p>
          </p:txBody>
        </p:sp>
        <p:sp>
          <p:nvSpPr>
            <p:cNvPr id="8" name="object 8"/>
            <p:cNvSpPr/>
            <p:nvPr/>
          </p:nvSpPr>
          <p:spPr>
            <a:xfrm>
              <a:off x="4448555" y="1333500"/>
              <a:ext cx="2579370" cy="424815"/>
            </a:xfrm>
            <a:custGeom>
              <a:avLst/>
              <a:gdLst/>
              <a:ahLst/>
              <a:cxnLst/>
              <a:rect l="l" t="t" r="r" b="b"/>
              <a:pathLst>
                <a:path w="2579370" h="424814">
                  <a:moveTo>
                    <a:pt x="2579370" y="0"/>
                  </a:moveTo>
                  <a:lnTo>
                    <a:pt x="0" y="0"/>
                  </a:lnTo>
                  <a:lnTo>
                    <a:pt x="0" y="424434"/>
                  </a:lnTo>
                  <a:lnTo>
                    <a:pt x="2579370" y="424434"/>
                  </a:lnTo>
                  <a:lnTo>
                    <a:pt x="2579370" y="0"/>
                  </a:lnTo>
                  <a:close/>
                </a:path>
              </a:pathLst>
            </a:custGeom>
            <a:solidFill>
              <a:srgbClr val="FFFFFF"/>
            </a:solidFill>
          </p:spPr>
          <p:txBody>
            <a:bodyPr wrap="square" lIns="0" tIns="0" rIns="0" bIns="0" rtlCol="0"/>
            <a:lstStyle/>
            <a:p>
              <a:endParaRPr/>
            </a:p>
          </p:txBody>
        </p:sp>
      </p:grpSp>
      <p:grpSp>
        <p:nvGrpSpPr>
          <p:cNvPr id="9" name="object 9"/>
          <p:cNvGrpSpPr/>
          <p:nvPr/>
        </p:nvGrpSpPr>
        <p:grpSpPr>
          <a:xfrm>
            <a:off x="940942" y="5857366"/>
            <a:ext cx="10106660" cy="454659"/>
            <a:chOff x="940942" y="5857366"/>
            <a:chExt cx="10106660" cy="454659"/>
          </a:xfrm>
        </p:grpSpPr>
        <p:sp>
          <p:nvSpPr>
            <p:cNvPr id="10" name="object 10"/>
            <p:cNvSpPr/>
            <p:nvPr/>
          </p:nvSpPr>
          <p:spPr>
            <a:xfrm>
              <a:off x="982217" y="5898641"/>
              <a:ext cx="10024110" cy="372110"/>
            </a:xfrm>
            <a:custGeom>
              <a:avLst/>
              <a:gdLst/>
              <a:ahLst/>
              <a:cxnLst/>
              <a:rect l="l" t="t" r="r" b="b"/>
              <a:pathLst>
                <a:path w="10024110" h="372110">
                  <a:moveTo>
                    <a:pt x="9816617" y="0"/>
                  </a:moveTo>
                  <a:lnTo>
                    <a:pt x="0" y="0"/>
                  </a:lnTo>
                  <a:lnTo>
                    <a:pt x="0" y="371856"/>
                  </a:lnTo>
                  <a:lnTo>
                    <a:pt x="9816617" y="371856"/>
                  </a:lnTo>
                  <a:lnTo>
                    <a:pt x="10024110" y="185928"/>
                  </a:lnTo>
                  <a:lnTo>
                    <a:pt x="9816617" y="0"/>
                  </a:lnTo>
                  <a:close/>
                </a:path>
              </a:pathLst>
            </a:custGeom>
            <a:solidFill>
              <a:srgbClr val="D7D7D7"/>
            </a:solidFill>
          </p:spPr>
          <p:txBody>
            <a:bodyPr wrap="square" lIns="0" tIns="0" rIns="0" bIns="0" rtlCol="0"/>
            <a:lstStyle/>
            <a:p>
              <a:endParaRPr/>
            </a:p>
          </p:txBody>
        </p:sp>
        <p:sp>
          <p:nvSpPr>
            <p:cNvPr id="11" name="object 11"/>
            <p:cNvSpPr/>
            <p:nvPr/>
          </p:nvSpPr>
          <p:spPr>
            <a:xfrm>
              <a:off x="982217" y="5898641"/>
              <a:ext cx="10024110" cy="372110"/>
            </a:xfrm>
            <a:custGeom>
              <a:avLst/>
              <a:gdLst/>
              <a:ahLst/>
              <a:cxnLst/>
              <a:rect l="l" t="t" r="r" b="b"/>
              <a:pathLst>
                <a:path w="10024110" h="372110">
                  <a:moveTo>
                    <a:pt x="0" y="0"/>
                  </a:moveTo>
                  <a:lnTo>
                    <a:pt x="9816617" y="0"/>
                  </a:lnTo>
                  <a:lnTo>
                    <a:pt x="10024110" y="185928"/>
                  </a:lnTo>
                  <a:lnTo>
                    <a:pt x="9816617" y="371856"/>
                  </a:lnTo>
                  <a:lnTo>
                    <a:pt x="0" y="371856"/>
                  </a:lnTo>
                  <a:lnTo>
                    <a:pt x="0" y="0"/>
                  </a:lnTo>
                  <a:close/>
                </a:path>
              </a:pathLst>
            </a:custGeom>
            <a:ln w="82550">
              <a:solidFill>
                <a:srgbClr val="D9D9D9"/>
              </a:solidFill>
            </a:ln>
          </p:spPr>
          <p:txBody>
            <a:bodyPr wrap="square" lIns="0" tIns="0" rIns="0" bIns="0" rtlCol="0"/>
            <a:lstStyle/>
            <a:p>
              <a:endParaRPr/>
            </a:p>
          </p:txBody>
        </p:sp>
      </p:grpSp>
      <p:sp>
        <p:nvSpPr>
          <p:cNvPr id="12" name="object 12"/>
          <p:cNvSpPr txBox="1"/>
          <p:nvPr/>
        </p:nvSpPr>
        <p:spPr>
          <a:xfrm>
            <a:off x="1498409" y="963405"/>
            <a:ext cx="9194800" cy="749300"/>
          </a:xfrm>
          <a:prstGeom prst="rect">
            <a:avLst/>
          </a:prstGeom>
        </p:spPr>
        <p:txBody>
          <a:bodyPr vert="horz" wrap="square" lIns="0" tIns="48260" rIns="0" bIns="0" rtlCol="0">
            <a:spAutoFit/>
          </a:bodyPr>
          <a:lstStyle/>
          <a:p>
            <a:pPr marL="12700">
              <a:lnSpc>
                <a:spcPct val="100000"/>
              </a:lnSpc>
              <a:spcBef>
                <a:spcPts val="380"/>
              </a:spcBef>
            </a:pPr>
            <a:r>
              <a:rPr sz="1800" b="1" spc="-5" dirty="0">
                <a:solidFill>
                  <a:srgbClr val="BB8542"/>
                </a:solidFill>
                <a:latin typeface="Arial"/>
                <a:cs typeface="Arial"/>
              </a:rPr>
              <a:t>TACTICAL</a:t>
            </a:r>
            <a:r>
              <a:rPr sz="1800" b="1" spc="5" dirty="0">
                <a:solidFill>
                  <a:srgbClr val="BB8542"/>
                </a:solidFill>
                <a:latin typeface="Arial"/>
                <a:cs typeface="Arial"/>
              </a:rPr>
              <a:t> </a:t>
            </a:r>
            <a:r>
              <a:rPr sz="1800" b="1" spc="-5" dirty="0">
                <a:solidFill>
                  <a:srgbClr val="BB8542"/>
                </a:solidFill>
                <a:latin typeface="Arial"/>
                <a:cs typeface="Arial"/>
              </a:rPr>
              <a:t>COMBAT</a:t>
            </a:r>
            <a:r>
              <a:rPr sz="1800" b="1" spc="5" dirty="0">
                <a:solidFill>
                  <a:srgbClr val="BB8542"/>
                </a:solidFill>
                <a:latin typeface="Arial"/>
                <a:cs typeface="Arial"/>
              </a:rPr>
              <a:t> </a:t>
            </a:r>
            <a:r>
              <a:rPr sz="1800" b="1" spc="-5" dirty="0">
                <a:solidFill>
                  <a:srgbClr val="BB8542"/>
                </a:solidFill>
                <a:latin typeface="Arial"/>
                <a:cs typeface="Arial"/>
              </a:rPr>
              <a:t>CASUALTY</a:t>
            </a:r>
            <a:r>
              <a:rPr sz="1800" b="1" spc="5" dirty="0">
                <a:solidFill>
                  <a:srgbClr val="BB8542"/>
                </a:solidFill>
                <a:latin typeface="Arial"/>
                <a:cs typeface="Arial"/>
              </a:rPr>
              <a:t> </a:t>
            </a:r>
            <a:r>
              <a:rPr sz="1800" b="1" dirty="0">
                <a:solidFill>
                  <a:srgbClr val="BB8542"/>
                </a:solidFill>
                <a:latin typeface="Arial"/>
                <a:cs typeface="Arial"/>
              </a:rPr>
              <a:t>CARE</a:t>
            </a:r>
            <a:r>
              <a:rPr sz="1800" b="1" spc="5" dirty="0">
                <a:solidFill>
                  <a:srgbClr val="BB8542"/>
                </a:solidFill>
                <a:latin typeface="Arial"/>
                <a:cs typeface="Arial"/>
              </a:rPr>
              <a:t> </a:t>
            </a:r>
            <a:r>
              <a:rPr sz="1800" b="1" spc="-5" dirty="0">
                <a:solidFill>
                  <a:srgbClr val="BB8542"/>
                </a:solidFill>
                <a:latin typeface="Arial"/>
                <a:cs typeface="Arial"/>
              </a:rPr>
              <a:t>(TCCC)</a:t>
            </a:r>
            <a:r>
              <a:rPr sz="1800" b="1" spc="5" dirty="0">
                <a:solidFill>
                  <a:srgbClr val="BB8542"/>
                </a:solidFill>
                <a:latin typeface="Arial"/>
                <a:cs typeface="Arial"/>
              </a:rPr>
              <a:t> </a:t>
            </a:r>
            <a:r>
              <a:rPr sz="1800" b="1" spc="-5" dirty="0">
                <a:solidFill>
                  <a:srgbClr val="BB8542"/>
                </a:solidFill>
                <a:latin typeface="Arial"/>
                <a:cs typeface="Arial"/>
              </a:rPr>
              <a:t>ROLE-BASED</a:t>
            </a:r>
            <a:r>
              <a:rPr sz="1800" b="1" spc="5" dirty="0">
                <a:solidFill>
                  <a:srgbClr val="BB8542"/>
                </a:solidFill>
                <a:latin typeface="Arial"/>
                <a:cs typeface="Arial"/>
              </a:rPr>
              <a:t> </a:t>
            </a:r>
            <a:r>
              <a:rPr sz="1800" b="1" spc="-5" dirty="0">
                <a:solidFill>
                  <a:srgbClr val="BB8542"/>
                </a:solidFill>
                <a:latin typeface="Arial"/>
                <a:cs typeface="Arial"/>
              </a:rPr>
              <a:t>TRAINING</a:t>
            </a:r>
            <a:r>
              <a:rPr sz="1800" b="1" spc="5" dirty="0">
                <a:solidFill>
                  <a:srgbClr val="BB8542"/>
                </a:solidFill>
                <a:latin typeface="Arial"/>
                <a:cs typeface="Arial"/>
              </a:rPr>
              <a:t> </a:t>
            </a:r>
            <a:r>
              <a:rPr sz="1800" b="1" spc="-5" dirty="0">
                <a:solidFill>
                  <a:srgbClr val="BB8542"/>
                </a:solidFill>
                <a:latin typeface="Arial"/>
                <a:cs typeface="Arial"/>
              </a:rPr>
              <a:t>SPECTRUM</a:t>
            </a:r>
            <a:endParaRPr sz="1800">
              <a:latin typeface="Arial"/>
              <a:cs typeface="Arial"/>
            </a:endParaRPr>
          </a:p>
          <a:p>
            <a:pPr marR="707390" algn="ctr">
              <a:lnSpc>
                <a:spcPct val="100000"/>
              </a:lnSpc>
              <a:spcBef>
                <a:spcPts val="375"/>
              </a:spcBef>
            </a:pPr>
            <a:r>
              <a:rPr sz="2400" b="1" spc="-5" dirty="0">
                <a:latin typeface="Arial"/>
                <a:cs typeface="Arial"/>
              </a:rPr>
              <a:t>ROLE</a:t>
            </a:r>
            <a:r>
              <a:rPr sz="2400" b="1" spc="-40" dirty="0">
                <a:latin typeface="Arial"/>
                <a:cs typeface="Arial"/>
              </a:rPr>
              <a:t> </a:t>
            </a:r>
            <a:r>
              <a:rPr sz="2400" b="1" dirty="0">
                <a:latin typeface="Arial"/>
                <a:cs typeface="Arial"/>
              </a:rPr>
              <a:t>1</a:t>
            </a:r>
            <a:r>
              <a:rPr sz="2400" b="1" spc="-35" dirty="0">
                <a:latin typeface="Arial"/>
                <a:cs typeface="Arial"/>
              </a:rPr>
              <a:t> </a:t>
            </a:r>
            <a:r>
              <a:rPr sz="2400" b="1" spc="-5" dirty="0">
                <a:latin typeface="Arial"/>
                <a:cs typeface="Arial"/>
              </a:rPr>
              <a:t>CARE</a:t>
            </a:r>
            <a:endParaRPr sz="2400">
              <a:latin typeface="Arial"/>
              <a:cs typeface="Arial"/>
            </a:endParaRPr>
          </a:p>
        </p:txBody>
      </p:sp>
      <p:grpSp>
        <p:nvGrpSpPr>
          <p:cNvPr id="13" name="object 13"/>
          <p:cNvGrpSpPr/>
          <p:nvPr/>
        </p:nvGrpSpPr>
        <p:grpSpPr>
          <a:xfrm>
            <a:off x="2509139" y="1761744"/>
            <a:ext cx="2519680" cy="646430"/>
            <a:chOff x="2509139" y="1761744"/>
            <a:chExt cx="2519680" cy="646430"/>
          </a:xfrm>
        </p:grpSpPr>
        <p:sp>
          <p:nvSpPr>
            <p:cNvPr id="14" name="object 14"/>
            <p:cNvSpPr/>
            <p:nvPr/>
          </p:nvSpPr>
          <p:spPr>
            <a:xfrm>
              <a:off x="2521839" y="2039493"/>
              <a:ext cx="2494280" cy="315595"/>
            </a:xfrm>
            <a:custGeom>
              <a:avLst/>
              <a:gdLst/>
              <a:ahLst/>
              <a:cxnLst/>
              <a:rect l="l" t="t" r="r" b="b"/>
              <a:pathLst>
                <a:path w="2494279" h="315594">
                  <a:moveTo>
                    <a:pt x="0" y="315467"/>
                  </a:moveTo>
                  <a:lnTo>
                    <a:pt x="3482" y="268849"/>
                  </a:lnTo>
                  <a:lnTo>
                    <a:pt x="13598" y="224355"/>
                  </a:lnTo>
                  <a:lnTo>
                    <a:pt x="29852" y="182473"/>
                  </a:lnTo>
                  <a:lnTo>
                    <a:pt x="51745" y="143690"/>
                  </a:lnTo>
                  <a:lnTo>
                    <a:pt x="78781" y="108496"/>
                  </a:lnTo>
                  <a:lnTo>
                    <a:pt x="110464" y="77377"/>
                  </a:lnTo>
                  <a:lnTo>
                    <a:pt x="146297" y="50823"/>
                  </a:lnTo>
                  <a:lnTo>
                    <a:pt x="185781" y="29319"/>
                  </a:lnTo>
                  <a:lnTo>
                    <a:pt x="228422" y="13356"/>
                  </a:lnTo>
                  <a:lnTo>
                    <a:pt x="273721" y="3420"/>
                  </a:lnTo>
                  <a:lnTo>
                    <a:pt x="321183" y="0"/>
                  </a:lnTo>
                  <a:lnTo>
                    <a:pt x="2172843" y="0"/>
                  </a:lnTo>
                  <a:lnTo>
                    <a:pt x="2220304" y="3420"/>
                  </a:lnTo>
                  <a:lnTo>
                    <a:pt x="2265603" y="13356"/>
                  </a:lnTo>
                  <a:lnTo>
                    <a:pt x="2308244" y="29319"/>
                  </a:lnTo>
                  <a:lnTo>
                    <a:pt x="2347728" y="50823"/>
                  </a:lnTo>
                  <a:lnTo>
                    <a:pt x="2383561" y="77377"/>
                  </a:lnTo>
                  <a:lnTo>
                    <a:pt x="2415244" y="108496"/>
                  </a:lnTo>
                  <a:lnTo>
                    <a:pt x="2442280" y="143690"/>
                  </a:lnTo>
                  <a:lnTo>
                    <a:pt x="2464173" y="182473"/>
                  </a:lnTo>
                  <a:lnTo>
                    <a:pt x="2480427" y="224355"/>
                  </a:lnTo>
                  <a:lnTo>
                    <a:pt x="2490543" y="268849"/>
                  </a:lnTo>
                  <a:lnTo>
                    <a:pt x="2494026" y="315467"/>
                  </a:lnTo>
                </a:path>
              </a:pathLst>
            </a:custGeom>
            <a:ln w="25400">
              <a:solidFill>
                <a:srgbClr val="BEBEBE"/>
              </a:solidFill>
            </a:ln>
          </p:spPr>
          <p:txBody>
            <a:bodyPr wrap="square" lIns="0" tIns="0" rIns="0" bIns="0" rtlCol="0"/>
            <a:lstStyle/>
            <a:p>
              <a:endParaRPr/>
            </a:p>
          </p:txBody>
        </p:sp>
        <p:sp>
          <p:nvSpPr>
            <p:cNvPr id="15" name="object 15"/>
            <p:cNvSpPr/>
            <p:nvPr/>
          </p:nvSpPr>
          <p:spPr>
            <a:xfrm>
              <a:off x="2882646" y="1761744"/>
              <a:ext cx="1771650" cy="646430"/>
            </a:xfrm>
            <a:custGeom>
              <a:avLst/>
              <a:gdLst/>
              <a:ahLst/>
              <a:cxnLst/>
              <a:rect l="l" t="t" r="r" b="b"/>
              <a:pathLst>
                <a:path w="1771650" h="646430">
                  <a:moveTo>
                    <a:pt x="1771650" y="0"/>
                  </a:moveTo>
                  <a:lnTo>
                    <a:pt x="0" y="0"/>
                  </a:lnTo>
                  <a:lnTo>
                    <a:pt x="0" y="646176"/>
                  </a:lnTo>
                  <a:lnTo>
                    <a:pt x="1771650" y="646176"/>
                  </a:lnTo>
                  <a:lnTo>
                    <a:pt x="1771650" y="0"/>
                  </a:lnTo>
                  <a:close/>
                </a:path>
              </a:pathLst>
            </a:custGeom>
            <a:solidFill>
              <a:srgbClr val="FFFFFF"/>
            </a:solidFill>
          </p:spPr>
          <p:txBody>
            <a:bodyPr wrap="square" lIns="0" tIns="0" rIns="0" bIns="0" rtlCol="0"/>
            <a:lstStyle/>
            <a:p>
              <a:endParaRPr/>
            </a:p>
          </p:txBody>
        </p:sp>
      </p:grpSp>
      <p:sp>
        <p:nvSpPr>
          <p:cNvPr id="16" name="object 16"/>
          <p:cNvSpPr txBox="1"/>
          <p:nvPr/>
        </p:nvSpPr>
        <p:spPr>
          <a:xfrm>
            <a:off x="2980372" y="1788637"/>
            <a:ext cx="1575435" cy="574040"/>
          </a:xfrm>
          <a:prstGeom prst="rect">
            <a:avLst/>
          </a:prstGeom>
        </p:spPr>
        <p:txBody>
          <a:bodyPr vert="horz" wrap="square" lIns="0" tIns="12700" rIns="0" bIns="0" rtlCol="0">
            <a:spAutoFit/>
          </a:bodyPr>
          <a:lstStyle/>
          <a:p>
            <a:pPr marL="76200" marR="5080" indent="-64135">
              <a:lnSpc>
                <a:spcPct val="100000"/>
              </a:lnSpc>
              <a:spcBef>
                <a:spcPts val="100"/>
              </a:spcBef>
            </a:pPr>
            <a:r>
              <a:rPr sz="1800" b="1" dirty="0">
                <a:solidFill>
                  <a:srgbClr val="2D3334"/>
                </a:solidFill>
                <a:latin typeface="Arial"/>
                <a:cs typeface="Arial"/>
              </a:rPr>
              <a:t>N</a:t>
            </a:r>
            <a:r>
              <a:rPr sz="1800" b="1" spc="-5" dirty="0">
                <a:solidFill>
                  <a:srgbClr val="2D3334"/>
                </a:solidFill>
                <a:latin typeface="Arial"/>
                <a:cs typeface="Arial"/>
              </a:rPr>
              <a:t>O</a:t>
            </a:r>
            <a:r>
              <a:rPr sz="1800" b="1" dirty="0">
                <a:solidFill>
                  <a:srgbClr val="2D3334"/>
                </a:solidFill>
                <a:latin typeface="Arial"/>
                <a:cs typeface="Arial"/>
              </a:rPr>
              <a:t>NM</a:t>
            </a:r>
            <a:r>
              <a:rPr sz="1800" b="1" spc="-5" dirty="0">
                <a:solidFill>
                  <a:srgbClr val="2D3334"/>
                </a:solidFill>
                <a:latin typeface="Arial"/>
                <a:cs typeface="Arial"/>
              </a:rPr>
              <a:t>E</a:t>
            </a:r>
            <a:r>
              <a:rPr sz="1800" b="1" dirty="0">
                <a:solidFill>
                  <a:srgbClr val="2D3334"/>
                </a:solidFill>
                <a:latin typeface="Arial"/>
                <a:cs typeface="Arial"/>
              </a:rPr>
              <a:t>D</a:t>
            </a:r>
            <a:r>
              <a:rPr sz="1800" b="1" spc="-5" dirty="0">
                <a:solidFill>
                  <a:srgbClr val="2D3334"/>
                </a:solidFill>
                <a:latin typeface="Arial"/>
                <a:cs typeface="Arial"/>
              </a:rPr>
              <a:t>I</a:t>
            </a:r>
            <a:r>
              <a:rPr sz="1800" b="1" dirty="0">
                <a:solidFill>
                  <a:srgbClr val="2D3334"/>
                </a:solidFill>
                <a:latin typeface="Arial"/>
                <a:cs typeface="Arial"/>
              </a:rPr>
              <a:t>CAL  </a:t>
            </a:r>
            <a:r>
              <a:rPr sz="1800" b="1" spc="-5" dirty="0">
                <a:solidFill>
                  <a:srgbClr val="2D3334"/>
                </a:solidFill>
                <a:latin typeface="Arial"/>
                <a:cs typeface="Arial"/>
              </a:rPr>
              <a:t>PERSONNEL</a:t>
            </a:r>
            <a:endParaRPr sz="1800">
              <a:latin typeface="Arial"/>
              <a:cs typeface="Arial"/>
            </a:endParaRPr>
          </a:p>
        </p:txBody>
      </p:sp>
      <p:grpSp>
        <p:nvGrpSpPr>
          <p:cNvPr id="17" name="object 17"/>
          <p:cNvGrpSpPr/>
          <p:nvPr/>
        </p:nvGrpSpPr>
        <p:grpSpPr>
          <a:xfrm>
            <a:off x="2109216" y="1747266"/>
            <a:ext cx="7051675" cy="3519804"/>
            <a:chOff x="2109216" y="1747266"/>
            <a:chExt cx="7051675" cy="3519804"/>
          </a:xfrm>
        </p:grpSpPr>
        <p:pic>
          <p:nvPicPr>
            <p:cNvPr id="18" name="object 18"/>
            <p:cNvPicPr/>
            <p:nvPr/>
          </p:nvPicPr>
          <p:blipFill>
            <a:blip r:embed="rId4" cstate="print"/>
            <a:stretch>
              <a:fillRect/>
            </a:stretch>
          </p:blipFill>
          <p:spPr>
            <a:xfrm>
              <a:off x="7289292" y="2403348"/>
              <a:ext cx="1871471" cy="2863595"/>
            </a:xfrm>
            <a:prstGeom prst="rect">
              <a:avLst/>
            </a:prstGeom>
          </p:spPr>
        </p:pic>
        <p:pic>
          <p:nvPicPr>
            <p:cNvPr id="19" name="object 19"/>
            <p:cNvPicPr/>
            <p:nvPr/>
          </p:nvPicPr>
          <p:blipFill>
            <a:blip r:embed="rId5" cstate="print"/>
            <a:stretch>
              <a:fillRect/>
            </a:stretch>
          </p:blipFill>
          <p:spPr>
            <a:xfrm>
              <a:off x="2109216" y="2403348"/>
              <a:ext cx="1546859" cy="2367533"/>
            </a:xfrm>
            <a:prstGeom prst="rect">
              <a:avLst/>
            </a:prstGeom>
          </p:spPr>
        </p:pic>
        <p:sp>
          <p:nvSpPr>
            <p:cNvPr id="20" name="object 20"/>
            <p:cNvSpPr/>
            <p:nvPr/>
          </p:nvSpPr>
          <p:spPr>
            <a:xfrm>
              <a:off x="6224397" y="2022729"/>
              <a:ext cx="2494280" cy="316230"/>
            </a:xfrm>
            <a:custGeom>
              <a:avLst/>
              <a:gdLst/>
              <a:ahLst/>
              <a:cxnLst/>
              <a:rect l="l" t="t" r="r" b="b"/>
              <a:pathLst>
                <a:path w="2494279" h="316230">
                  <a:moveTo>
                    <a:pt x="0" y="316229"/>
                  </a:moveTo>
                  <a:lnTo>
                    <a:pt x="3490" y="269499"/>
                  </a:lnTo>
                  <a:lnTo>
                    <a:pt x="13631" y="224898"/>
                  </a:lnTo>
                  <a:lnTo>
                    <a:pt x="29923" y="182914"/>
                  </a:lnTo>
                  <a:lnTo>
                    <a:pt x="51869" y="144038"/>
                  </a:lnTo>
                  <a:lnTo>
                    <a:pt x="78970" y="108759"/>
                  </a:lnTo>
                  <a:lnTo>
                    <a:pt x="110729" y="77565"/>
                  </a:lnTo>
                  <a:lnTo>
                    <a:pt x="146648" y="50946"/>
                  </a:lnTo>
                  <a:lnTo>
                    <a:pt x="186228" y="29390"/>
                  </a:lnTo>
                  <a:lnTo>
                    <a:pt x="228971" y="13388"/>
                  </a:lnTo>
                  <a:lnTo>
                    <a:pt x="274381" y="3428"/>
                  </a:lnTo>
                  <a:lnTo>
                    <a:pt x="321957" y="0"/>
                  </a:lnTo>
                  <a:lnTo>
                    <a:pt x="2172068" y="0"/>
                  </a:lnTo>
                  <a:lnTo>
                    <a:pt x="2219644" y="3428"/>
                  </a:lnTo>
                  <a:lnTo>
                    <a:pt x="2265054" y="13388"/>
                  </a:lnTo>
                  <a:lnTo>
                    <a:pt x="2307797" y="29390"/>
                  </a:lnTo>
                  <a:lnTo>
                    <a:pt x="2347377" y="50946"/>
                  </a:lnTo>
                  <a:lnTo>
                    <a:pt x="2383296" y="77565"/>
                  </a:lnTo>
                  <a:lnTo>
                    <a:pt x="2415055" y="108759"/>
                  </a:lnTo>
                  <a:lnTo>
                    <a:pt x="2442156" y="144038"/>
                  </a:lnTo>
                  <a:lnTo>
                    <a:pt x="2464102" y="182914"/>
                  </a:lnTo>
                  <a:lnTo>
                    <a:pt x="2480394" y="224898"/>
                  </a:lnTo>
                  <a:lnTo>
                    <a:pt x="2490535" y="269499"/>
                  </a:lnTo>
                  <a:lnTo>
                    <a:pt x="2494026" y="316229"/>
                  </a:lnTo>
                </a:path>
              </a:pathLst>
            </a:custGeom>
            <a:ln w="25400">
              <a:solidFill>
                <a:srgbClr val="BEBEBE"/>
              </a:solidFill>
            </a:ln>
          </p:spPr>
          <p:txBody>
            <a:bodyPr wrap="square" lIns="0" tIns="0" rIns="0" bIns="0" rtlCol="0"/>
            <a:lstStyle/>
            <a:p>
              <a:endParaRPr/>
            </a:p>
          </p:txBody>
        </p:sp>
        <p:sp>
          <p:nvSpPr>
            <p:cNvPr id="21" name="object 21"/>
            <p:cNvSpPr/>
            <p:nvPr/>
          </p:nvSpPr>
          <p:spPr>
            <a:xfrm>
              <a:off x="6685787" y="1747266"/>
              <a:ext cx="1634489" cy="591820"/>
            </a:xfrm>
            <a:custGeom>
              <a:avLst/>
              <a:gdLst/>
              <a:ahLst/>
              <a:cxnLst/>
              <a:rect l="l" t="t" r="r" b="b"/>
              <a:pathLst>
                <a:path w="1634490" h="591819">
                  <a:moveTo>
                    <a:pt x="1634490" y="0"/>
                  </a:moveTo>
                  <a:lnTo>
                    <a:pt x="0" y="0"/>
                  </a:lnTo>
                  <a:lnTo>
                    <a:pt x="0" y="591312"/>
                  </a:lnTo>
                  <a:lnTo>
                    <a:pt x="1634490" y="591312"/>
                  </a:lnTo>
                  <a:lnTo>
                    <a:pt x="1634490" y="0"/>
                  </a:lnTo>
                  <a:close/>
                </a:path>
              </a:pathLst>
            </a:custGeom>
            <a:solidFill>
              <a:srgbClr val="FFFFFF"/>
            </a:solidFill>
          </p:spPr>
          <p:txBody>
            <a:bodyPr wrap="square" lIns="0" tIns="0" rIns="0" bIns="0" rtlCol="0"/>
            <a:lstStyle/>
            <a:p>
              <a:endParaRPr/>
            </a:p>
          </p:txBody>
        </p:sp>
      </p:grpSp>
      <p:sp>
        <p:nvSpPr>
          <p:cNvPr id="22" name="object 22"/>
          <p:cNvSpPr txBox="1"/>
          <p:nvPr/>
        </p:nvSpPr>
        <p:spPr>
          <a:xfrm>
            <a:off x="6778577" y="1746848"/>
            <a:ext cx="1449070" cy="546735"/>
          </a:xfrm>
          <a:prstGeom prst="rect">
            <a:avLst/>
          </a:prstGeom>
        </p:spPr>
        <p:txBody>
          <a:bodyPr vert="horz" wrap="square" lIns="0" tIns="43815" rIns="0" bIns="0" rtlCol="0">
            <a:spAutoFit/>
          </a:bodyPr>
          <a:lstStyle/>
          <a:p>
            <a:pPr marL="12700" marR="5080" indent="189865">
              <a:lnSpc>
                <a:spcPts val="1939"/>
              </a:lnSpc>
              <a:spcBef>
                <a:spcPts val="345"/>
              </a:spcBef>
            </a:pPr>
            <a:r>
              <a:rPr sz="1800" b="1" spc="-5" dirty="0">
                <a:solidFill>
                  <a:srgbClr val="2D3334"/>
                </a:solidFill>
                <a:latin typeface="Arial"/>
                <a:cs typeface="Arial"/>
              </a:rPr>
              <a:t>MEDICAL </a:t>
            </a:r>
            <a:r>
              <a:rPr sz="1800" b="1" dirty="0">
                <a:solidFill>
                  <a:srgbClr val="2D3334"/>
                </a:solidFill>
                <a:latin typeface="Arial"/>
                <a:cs typeface="Arial"/>
              </a:rPr>
              <a:t> PERS</a:t>
            </a:r>
            <a:r>
              <a:rPr sz="1800" b="1" spc="-5" dirty="0">
                <a:solidFill>
                  <a:srgbClr val="2D3334"/>
                </a:solidFill>
                <a:latin typeface="Arial"/>
                <a:cs typeface="Arial"/>
              </a:rPr>
              <a:t>O</a:t>
            </a:r>
            <a:r>
              <a:rPr sz="1800" b="1" dirty="0">
                <a:solidFill>
                  <a:srgbClr val="2D3334"/>
                </a:solidFill>
                <a:latin typeface="Arial"/>
                <a:cs typeface="Arial"/>
              </a:rPr>
              <a:t>NNEL</a:t>
            </a:r>
            <a:endParaRPr sz="1800">
              <a:latin typeface="Arial"/>
              <a:cs typeface="Arial"/>
            </a:endParaRPr>
          </a:p>
        </p:txBody>
      </p:sp>
      <p:sp>
        <p:nvSpPr>
          <p:cNvPr id="23" name="object 23"/>
          <p:cNvSpPr txBox="1"/>
          <p:nvPr/>
        </p:nvSpPr>
        <p:spPr>
          <a:xfrm>
            <a:off x="3852412" y="5375644"/>
            <a:ext cx="5237480" cy="852805"/>
          </a:xfrm>
          <a:prstGeom prst="rect">
            <a:avLst/>
          </a:prstGeom>
        </p:spPr>
        <p:txBody>
          <a:bodyPr vert="horz" wrap="square" lIns="0" tIns="12700" rIns="0" bIns="0" rtlCol="0">
            <a:spAutoFit/>
          </a:bodyPr>
          <a:lstStyle/>
          <a:p>
            <a:pPr marL="3483610">
              <a:lnSpc>
                <a:spcPct val="100000"/>
              </a:lnSpc>
              <a:spcBef>
                <a:spcPts val="100"/>
              </a:spcBef>
            </a:pPr>
            <a:r>
              <a:rPr sz="1800" b="1" spc="-5" dirty="0">
                <a:solidFill>
                  <a:srgbClr val="CD9146"/>
                </a:solidFill>
                <a:latin typeface="Arial"/>
                <a:cs typeface="Arial"/>
              </a:rPr>
              <a:t>YOU</a:t>
            </a:r>
            <a:r>
              <a:rPr sz="1800" b="1" spc="-45" dirty="0">
                <a:solidFill>
                  <a:srgbClr val="CD9146"/>
                </a:solidFill>
                <a:latin typeface="Arial"/>
                <a:cs typeface="Arial"/>
              </a:rPr>
              <a:t> </a:t>
            </a:r>
            <a:r>
              <a:rPr sz="1800" b="1" dirty="0">
                <a:solidFill>
                  <a:srgbClr val="CD9146"/>
                </a:solidFill>
                <a:latin typeface="Arial"/>
                <a:cs typeface="Arial"/>
              </a:rPr>
              <a:t>ARE</a:t>
            </a:r>
            <a:r>
              <a:rPr sz="1800" b="1" spc="-40" dirty="0">
                <a:solidFill>
                  <a:srgbClr val="CD9146"/>
                </a:solidFill>
                <a:latin typeface="Arial"/>
                <a:cs typeface="Arial"/>
              </a:rPr>
              <a:t> </a:t>
            </a:r>
            <a:r>
              <a:rPr sz="1800" b="1" spc="-5" dirty="0">
                <a:solidFill>
                  <a:srgbClr val="CD9146"/>
                </a:solidFill>
                <a:latin typeface="Arial"/>
                <a:cs typeface="Arial"/>
              </a:rPr>
              <a:t>HERE</a:t>
            </a:r>
            <a:endParaRPr sz="1800">
              <a:latin typeface="Arial"/>
              <a:cs typeface="Arial"/>
            </a:endParaRPr>
          </a:p>
          <a:p>
            <a:pPr>
              <a:lnSpc>
                <a:spcPct val="100000"/>
              </a:lnSpc>
              <a:spcBef>
                <a:spcPts val="5"/>
              </a:spcBef>
            </a:pPr>
            <a:endParaRPr sz="1900">
              <a:latin typeface="Arial"/>
              <a:cs typeface="Arial"/>
            </a:endParaRPr>
          </a:p>
          <a:p>
            <a:pPr marL="12700">
              <a:lnSpc>
                <a:spcPct val="100000"/>
              </a:lnSpc>
            </a:pPr>
            <a:r>
              <a:rPr sz="1800" b="1" spc="-5" dirty="0">
                <a:solidFill>
                  <a:srgbClr val="585858"/>
                </a:solidFill>
                <a:latin typeface="Arial"/>
                <a:cs typeface="Arial"/>
              </a:rPr>
              <a:t>STANDARDIZED</a:t>
            </a:r>
            <a:r>
              <a:rPr sz="1800" b="1" spc="-15" dirty="0">
                <a:solidFill>
                  <a:srgbClr val="585858"/>
                </a:solidFill>
                <a:latin typeface="Arial"/>
                <a:cs typeface="Arial"/>
              </a:rPr>
              <a:t> </a:t>
            </a:r>
            <a:r>
              <a:rPr sz="1800" b="1" spc="-5" dirty="0">
                <a:solidFill>
                  <a:srgbClr val="585858"/>
                </a:solidFill>
                <a:latin typeface="Arial"/>
                <a:cs typeface="Arial"/>
              </a:rPr>
              <a:t>JOINT CURRICULUM</a:t>
            </a:r>
            <a:endParaRPr sz="1800">
              <a:latin typeface="Arial"/>
              <a:cs typeface="Arial"/>
            </a:endParaRPr>
          </a:p>
        </p:txBody>
      </p:sp>
      <p:grpSp>
        <p:nvGrpSpPr>
          <p:cNvPr id="24" name="object 24"/>
          <p:cNvGrpSpPr/>
          <p:nvPr/>
        </p:nvGrpSpPr>
        <p:grpSpPr>
          <a:xfrm>
            <a:off x="3838955" y="2381250"/>
            <a:ext cx="4481830" cy="2997835"/>
            <a:chOff x="3838955" y="2381250"/>
            <a:chExt cx="4481830" cy="2997835"/>
          </a:xfrm>
        </p:grpSpPr>
        <p:sp>
          <p:nvSpPr>
            <p:cNvPr id="25" name="object 25"/>
            <p:cNvSpPr/>
            <p:nvPr/>
          </p:nvSpPr>
          <p:spPr>
            <a:xfrm>
              <a:off x="8102346" y="5263895"/>
              <a:ext cx="218440" cy="115570"/>
            </a:xfrm>
            <a:custGeom>
              <a:avLst/>
              <a:gdLst/>
              <a:ahLst/>
              <a:cxnLst/>
              <a:rect l="l" t="t" r="r" b="b"/>
              <a:pathLst>
                <a:path w="218440" h="115570">
                  <a:moveTo>
                    <a:pt x="108965" y="0"/>
                  </a:moveTo>
                  <a:lnTo>
                    <a:pt x="0" y="115061"/>
                  </a:lnTo>
                  <a:lnTo>
                    <a:pt x="217931" y="115061"/>
                  </a:lnTo>
                  <a:lnTo>
                    <a:pt x="108965" y="0"/>
                  </a:lnTo>
                  <a:close/>
                </a:path>
              </a:pathLst>
            </a:custGeom>
            <a:solidFill>
              <a:srgbClr val="CD9146"/>
            </a:solidFill>
          </p:spPr>
          <p:txBody>
            <a:bodyPr wrap="square" lIns="0" tIns="0" rIns="0" bIns="0" rtlCol="0"/>
            <a:lstStyle/>
            <a:p>
              <a:endParaRPr/>
            </a:p>
          </p:txBody>
        </p:sp>
        <p:pic>
          <p:nvPicPr>
            <p:cNvPr id="26" name="object 26"/>
            <p:cNvPicPr/>
            <p:nvPr/>
          </p:nvPicPr>
          <p:blipFill>
            <a:blip r:embed="rId6" cstate="print"/>
            <a:stretch>
              <a:fillRect/>
            </a:stretch>
          </p:blipFill>
          <p:spPr>
            <a:xfrm>
              <a:off x="3838955" y="2403348"/>
              <a:ext cx="1546859" cy="2367533"/>
            </a:xfrm>
            <a:prstGeom prst="rect">
              <a:avLst/>
            </a:prstGeom>
          </p:spPr>
        </p:pic>
        <p:pic>
          <p:nvPicPr>
            <p:cNvPr id="27" name="object 27"/>
            <p:cNvPicPr/>
            <p:nvPr/>
          </p:nvPicPr>
          <p:blipFill>
            <a:blip r:embed="rId7" cstate="print"/>
            <a:stretch>
              <a:fillRect/>
            </a:stretch>
          </p:blipFill>
          <p:spPr>
            <a:xfrm>
              <a:off x="5559551" y="2381250"/>
              <a:ext cx="1568195" cy="2399537"/>
            </a:xfrm>
            <a:prstGeom prst="rect">
              <a:avLst/>
            </a:prstGeom>
          </p:spPr>
        </p:pic>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529780" y="1166813"/>
            <a:ext cx="11322685" cy="4709160"/>
            <a:chOff x="529780" y="1166813"/>
            <a:chExt cx="11322685" cy="4709160"/>
          </a:xfrm>
        </p:grpSpPr>
        <p:sp>
          <p:nvSpPr>
            <p:cNvPr id="5" name="object 5"/>
            <p:cNvSpPr/>
            <p:nvPr/>
          </p:nvSpPr>
          <p:spPr>
            <a:xfrm>
              <a:off x="544068" y="1181101"/>
              <a:ext cx="11294110" cy="4680585"/>
            </a:xfrm>
            <a:custGeom>
              <a:avLst/>
              <a:gdLst/>
              <a:ahLst/>
              <a:cxnLst/>
              <a:rect l="l" t="t" r="r" b="b"/>
              <a:pathLst>
                <a:path w="11294110" h="4680585">
                  <a:moveTo>
                    <a:pt x="0" y="149529"/>
                  </a:moveTo>
                  <a:lnTo>
                    <a:pt x="7622" y="102264"/>
                  </a:lnTo>
                  <a:lnTo>
                    <a:pt x="28849" y="61217"/>
                  </a:lnTo>
                  <a:lnTo>
                    <a:pt x="61217" y="28849"/>
                  </a:lnTo>
                  <a:lnTo>
                    <a:pt x="102264" y="7622"/>
                  </a:lnTo>
                  <a:lnTo>
                    <a:pt x="149529" y="0"/>
                  </a:lnTo>
                  <a:lnTo>
                    <a:pt x="11144072" y="0"/>
                  </a:lnTo>
                  <a:lnTo>
                    <a:pt x="11191337" y="7622"/>
                  </a:lnTo>
                  <a:lnTo>
                    <a:pt x="11232384" y="28849"/>
                  </a:lnTo>
                  <a:lnTo>
                    <a:pt x="11264752" y="61217"/>
                  </a:lnTo>
                  <a:lnTo>
                    <a:pt x="11285979" y="102264"/>
                  </a:lnTo>
                  <a:lnTo>
                    <a:pt x="11293602" y="149529"/>
                  </a:lnTo>
                  <a:lnTo>
                    <a:pt x="11293602" y="4530674"/>
                  </a:lnTo>
                  <a:lnTo>
                    <a:pt x="11285979" y="4577934"/>
                  </a:lnTo>
                  <a:lnTo>
                    <a:pt x="11264752" y="4618981"/>
                  </a:lnTo>
                  <a:lnTo>
                    <a:pt x="11232384" y="4651351"/>
                  </a:lnTo>
                  <a:lnTo>
                    <a:pt x="11191337" y="4672580"/>
                  </a:lnTo>
                  <a:lnTo>
                    <a:pt x="11144072" y="4680204"/>
                  </a:lnTo>
                  <a:lnTo>
                    <a:pt x="149529" y="4680204"/>
                  </a:lnTo>
                  <a:lnTo>
                    <a:pt x="102264" y="4672580"/>
                  </a:lnTo>
                  <a:lnTo>
                    <a:pt x="61217" y="4651351"/>
                  </a:lnTo>
                  <a:lnTo>
                    <a:pt x="28849" y="4618981"/>
                  </a:lnTo>
                  <a:lnTo>
                    <a:pt x="7622" y="4577934"/>
                  </a:lnTo>
                  <a:lnTo>
                    <a:pt x="0" y="4530674"/>
                  </a:lnTo>
                  <a:lnTo>
                    <a:pt x="0" y="149529"/>
                  </a:lnTo>
                  <a:close/>
                </a:path>
              </a:pathLst>
            </a:custGeom>
            <a:ln w="28575">
              <a:solidFill>
                <a:srgbClr val="D7D9D7"/>
              </a:solidFill>
            </a:ln>
          </p:spPr>
          <p:txBody>
            <a:bodyPr wrap="square" lIns="0" tIns="0" rIns="0" bIns="0" rtlCol="0"/>
            <a:lstStyle/>
            <a:p>
              <a:endParaRPr/>
            </a:p>
          </p:txBody>
        </p:sp>
        <p:sp>
          <p:nvSpPr>
            <p:cNvPr id="6" name="object 6"/>
            <p:cNvSpPr/>
            <p:nvPr/>
          </p:nvSpPr>
          <p:spPr>
            <a:xfrm>
              <a:off x="750951" y="1998344"/>
              <a:ext cx="10863580" cy="0"/>
            </a:xfrm>
            <a:custGeom>
              <a:avLst/>
              <a:gdLst/>
              <a:ahLst/>
              <a:cxnLst/>
              <a:rect l="l" t="t" r="r" b="b"/>
              <a:pathLst>
                <a:path w="10863580">
                  <a:moveTo>
                    <a:pt x="0" y="0"/>
                  </a:moveTo>
                  <a:lnTo>
                    <a:pt x="10863275" y="0"/>
                  </a:lnTo>
                </a:path>
              </a:pathLst>
            </a:custGeom>
            <a:ln w="25400">
              <a:solidFill>
                <a:srgbClr val="898B8B"/>
              </a:solidFill>
              <a:prstDash val="dash"/>
            </a:ln>
          </p:spPr>
          <p:txBody>
            <a:bodyPr wrap="square" lIns="0" tIns="0" rIns="0" bIns="0" rtlCol="0"/>
            <a:lstStyle/>
            <a:p>
              <a:endParaRPr/>
            </a:p>
          </p:txBody>
        </p:sp>
        <p:pic>
          <p:nvPicPr>
            <p:cNvPr id="7" name="object 7"/>
            <p:cNvPicPr/>
            <p:nvPr/>
          </p:nvPicPr>
          <p:blipFill>
            <a:blip r:embed="rId4" cstate="print"/>
            <a:stretch>
              <a:fillRect/>
            </a:stretch>
          </p:blipFill>
          <p:spPr>
            <a:xfrm>
              <a:off x="749913" y="2151142"/>
              <a:ext cx="183083" cy="183083"/>
            </a:xfrm>
            <a:prstGeom prst="rect">
              <a:avLst/>
            </a:prstGeom>
          </p:spPr>
        </p:pic>
        <p:pic>
          <p:nvPicPr>
            <p:cNvPr id="8" name="object 8"/>
            <p:cNvPicPr/>
            <p:nvPr/>
          </p:nvPicPr>
          <p:blipFill>
            <a:blip r:embed="rId5" cstate="print"/>
            <a:stretch>
              <a:fillRect/>
            </a:stretch>
          </p:blipFill>
          <p:spPr>
            <a:xfrm>
              <a:off x="749913" y="4869452"/>
              <a:ext cx="183083" cy="183083"/>
            </a:xfrm>
            <a:prstGeom prst="rect">
              <a:avLst/>
            </a:prstGeom>
          </p:spPr>
        </p:pic>
        <p:pic>
          <p:nvPicPr>
            <p:cNvPr id="9" name="object 9"/>
            <p:cNvPicPr/>
            <p:nvPr/>
          </p:nvPicPr>
          <p:blipFill>
            <a:blip r:embed="rId4" cstate="print"/>
            <a:stretch>
              <a:fillRect/>
            </a:stretch>
          </p:blipFill>
          <p:spPr>
            <a:xfrm>
              <a:off x="749913" y="4152092"/>
              <a:ext cx="183083" cy="183083"/>
            </a:xfrm>
            <a:prstGeom prst="rect">
              <a:avLst/>
            </a:prstGeom>
          </p:spPr>
        </p:pic>
        <p:pic>
          <p:nvPicPr>
            <p:cNvPr id="10" name="object 10"/>
            <p:cNvPicPr/>
            <p:nvPr/>
          </p:nvPicPr>
          <p:blipFill>
            <a:blip r:embed="rId5" cstate="print"/>
            <a:stretch>
              <a:fillRect/>
            </a:stretch>
          </p:blipFill>
          <p:spPr>
            <a:xfrm>
              <a:off x="749913" y="2610346"/>
              <a:ext cx="183083" cy="183083"/>
            </a:xfrm>
            <a:prstGeom prst="rect">
              <a:avLst/>
            </a:prstGeom>
          </p:spPr>
        </p:pic>
      </p:grpSp>
      <p:pic>
        <p:nvPicPr>
          <p:cNvPr id="11" name="object 11"/>
          <p:cNvPicPr/>
          <p:nvPr/>
        </p:nvPicPr>
        <p:blipFill>
          <a:blip r:embed="rId6" cstate="print"/>
          <a:stretch>
            <a:fillRect/>
          </a:stretch>
        </p:blipFill>
        <p:spPr>
          <a:xfrm>
            <a:off x="3857804" y="6458579"/>
            <a:ext cx="213590" cy="213600"/>
          </a:xfrm>
          <a:prstGeom prst="rect">
            <a:avLst/>
          </a:prstGeom>
        </p:spPr>
      </p:pic>
      <p:sp>
        <p:nvSpPr>
          <p:cNvPr id="12" name="object 12"/>
          <p:cNvSpPr txBox="1">
            <a:spLocks noGrp="1"/>
          </p:cNvSpPr>
          <p:nvPr>
            <p:ph type="title"/>
          </p:nvPr>
        </p:nvSpPr>
        <p:spPr>
          <a:xfrm>
            <a:off x="3197654" y="675762"/>
            <a:ext cx="5870575" cy="452755"/>
          </a:xfrm>
          <a:prstGeom prst="rect">
            <a:avLst/>
          </a:prstGeom>
        </p:spPr>
        <p:txBody>
          <a:bodyPr vert="horz" wrap="square" lIns="0" tIns="12700" rIns="0" bIns="0" rtlCol="0">
            <a:spAutoFit/>
          </a:bodyPr>
          <a:lstStyle/>
          <a:p>
            <a:pPr marL="12700">
              <a:lnSpc>
                <a:spcPct val="100000"/>
              </a:lnSpc>
              <a:spcBef>
                <a:spcPts val="100"/>
              </a:spcBef>
            </a:pPr>
            <a:r>
              <a:rPr sz="2800" dirty="0">
                <a:solidFill>
                  <a:srgbClr val="505050"/>
                </a:solidFill>
              </a:rPr>
              <a:t>1</a:t>
            </a:r>
            <a:r>
              <a:rPr sz="2800" spc="-10" dirty="0">
                <a:solidFill>
                  <a:srgbClr val="505050"/>
                </a:solidFill>
              </a:rPr>
              <a:t> </a:t>
            </a:r>
            <a:r>
              <a:rPr sz="2800" dirty="0">
                <a:solidFill>
                  <a:srgbClr val="505050"/>
                </a:solidFill>
              </a:rPr>
              <a:t>x</a:t>
            </a:r>
            <a:r>
              <a:rPr sz="2800" spc="-130" dirty="0">
                <a:solidFill>
                  <a:srgbClr val="505050"/>
                </a:solidFill>
              </a:rPr>
              <a:t> </a:t>
            </a:r>
            <a:r>
              <a:rPr sz="2400" spc="-5" dirty="0">
                <a:solidFill>
                  <a:srgbClr val="BB8542"/>
                </a:solidFill>
              </a:rPr>
              <a:t>TERMINAL</a:t>
            </a:r>
            <a:r>
              <a:rPr sz="2400" dirty="0">
                <a:solidFill>
                  <a:srgbClr val="BB8542"/>
                </a:solidFill>
              </a:rPr>
              <a:t> </a:t>
            </a:r>
            <a:r>
              <a:rPr sz="2400" spc="-5" dirty="0">
                <a:solidFill>
                  <a:srgbClr val="BB8542"/>
                </a:solidFill>
              </a:rPr>
              <a:t>LEARNING</a:t>
            </a:r>
            <a:r>
              <a:rPr sz="2400" spc="-10" dirty="0">
                <a:solidFill>
                  <a:srgbClr val="BB8542"/>
                </a:solidFill>
              </a:rPr>
              <a:t> </a:t>
            </a:r>
            <a:r>
              <a:rPr sz="2400" spc="-5" dirty="0">
                <a:solidFill>
                  <a:srgbClr val="BB8542"/>
                </a:solidFill>
              </a:rPr>
              <a:t>OBJECTIVES</a:t>
            </a:r>
            <a:endParaRPr sz="2400"/>
          </a:p>
        </p:txBody>
      </p:sp>
      <p:sp>
        <p:nvSpPr>
          <p:cNvPr id="13" name="object 13"/>
          <p:cNvSpPr txBox="1"/>
          <p:nvPr/>
        </p:nvSpPr>
        <p:spPr>
          <a:xfrm>
            <a:off x="679698" y="1295750"/>
            <a:ext cx="10281920" cy="650240"/>
          </a:xfrm>
          <a:prstGeom prst="rect">
            <a:avLst/>
          </a:prstGeom>
        </p:spPr>
        <p:txBody>
          <a:bodyPr vert="horz" wrap="square" lIns="0" tIns="31750" rIns="0" bIns="0" rtlCol="0">
            <a:spAutoFit/>
          </a:bodyPr>
          <a:lstStyle/>
          <a:p>
            <a:pPr marL="436245" marR="43180" indent="-386080">
              <a:lnSpc>
                <a:spcPct val="94700"/>
              </a:lnSpc>
              <a:spcBef>
                <a:spcPts val="250"/>
              </a:spcBef>
            </a:pPr>
            <a:r>
              <a:rPr sz="3600" b="1" spc="-7" baseline="-30092" dirty="0">
                <a:solidFill>
                  <a:srgbClr val="CD9146"/>
                </a:solidFill>
                <a:latin typeface="Arial"/>
                <a:cs typeface="Arial"/>
              </a:rPr>
              <a:t>09 </a:t>
            </a:r>
            <a:r>
              <a:rPr sz="1800" b="1" spc="-5" dirty="0">
                <a:latin typeface="Arial"/>
                <a:cs typeface="Arial"/>
              </a:rPr>
              <a:t>Given </a:t>
            </a:r>
            <a:r>
              <a:rPr sz="1800" b="1" dirty="0">
                <a:latin typeface="Arial"/>
                <a:cs typeface="Arial"/>
              </a:rPr>
              <a:t>a </a:t>
            </a:r>
            <a:r>
              <a:rPr sz="1800" b="1" spc="-5" dirty="0">
                <a:latin typeface="Arial"/>
                <a:cs typeface="Arial"/>
              </a:rPr>
              <a:t>combat or noncombat scenario, perform hemorrhage control during Tactical Field </a:t>
            </a:r>
            <a:r>
              <a:rPr sz="1800" b="1" spc="-490" dirty="0">
                <a:latin typeface="Arial"/>
                <a:cs typeface="Arial"/>
              </a:rPr>
              <a:t> </a:t>
            </a:r>
            <a:r>
              <a:rPr sz="1800" b="1" dirty="0">
                <a:latin typeface="Arial"/>
                <a:cs typeface="Arial"/>
              </a:rPr>
              <a:t>Care</a:t>
            </a:r>
            <a:r>
              <a:rPr sz="1800" b="1" spc="-15" dirty="0">
                <a:latin typeface="Arial"/>
                <a:cs typeface="Arial"/>
              </a:rPr>
              <a:t> </a:t>
            </a:r>
            <a:r>
              <a:rPr sz="1800" b="1" spc="-5" dirty="0">
                <a:latin typeface="Arial"/>
                <a:cs typeface="Arial"/>
              </a:rPr>
              <a:t>in</a:t>
            </a:r>
            <a:r>
              <a:rPr sz="1800" b="1" dirty="0">
                <a:latin typeface="Arial"/>
                <a:cs typeface="Arial"/>
              </a:rPr>
              <a:t> </a:t>
            </a:r>
            <a:r>
              <a:rPr sz="1800" b="1" spc="-5" dirty="0">
                <a:latin typeface="Arial"/>
                <a:cs typeface="Arial"/>
              </a:rPr>
              <a:t>accordance</a:t>
            </a:r>
            <a:r>
              <a:rPr sz="1800" b="1" spc="-10" dirty="0">
                <a:latin typeface="Arial"/>
                <a:cs typeface="Arial"/>
              </a:rPr>
              <a:t> </a:t>
            </a:r>
            <a:r>
              <a:rPr sz="1800" b="1" spc="-5" dirty="0">
                <a:latin typeface="Arial"/>
                <a:cs typeface="Arial"/>
              </a:rPr>
              <a:t>with</a:t>
            </a:r>
            <a:r>
              <a:rPr sz="1800" b="1" dirty="0">
                <a:latin typeface="Arial"/>
                <a:cs typeface="Arial"/>
              </a:rPr>
              <a:t> </a:t>
            </a:r>
            <a:r>
              <a:rPr sz="1800" b="1" spc="-5" dirty="0">
                <a:latin typeface="Arial"/>
                <a:cs typeface="Arial"/>
              </a:rPr>
              <a:t>CoTCCC Guidelines.</a:t>
            </a:r>
            <a:endParaRPr sz="1800">
              <a:latin typeface="Arial"/>
              <a:cs typeface="Arial"/>
            </a:endParaRPr>
          </a:p>
        </p:txBody>
      </p:sp>
      <p:sp>
        <p:nvSpPr>
          <p:cNvPr id="14" name="object 14"/>
          <p:cNvSpPr txBox="1"/>
          <p:nvPr/>
        </p:nvSpPr>
        <p:spPr>
          <a:xfrm>
            <a:off x="1101914" y="1955359"/>
            <a:ext cx="10344785" cy="3561715"/>
          </a:xfrm>
          <a:prstGeom prst="rect">
            <a:avLst/>
          </a:prstGeom>
        </p:spPr>
        <p:txBody>
          <a:bodyPr vert="horz" wrap="square" lIns="0" tIns="165100" rIns="0" bIns="0" rtlCol="0">
            <a:spAutoFit/>
          </a:bodyPr>
          <a:lstStyle/>
          <a:p>
            <a:pPr marL="525145" lvl="1" indent="-513080">
              <a:lnSpc>
                <a:spcPct val="100000"/>
              </a:lnSpc>
              <a:spcBef>
                <a:spcPts val="1300"/>
              </a:spcBef>
              <a:buFont typeface="Arial"/>
              <a:buAutoNum type="arabicPeriod"/>
              <a:tabLst>
                <a:tab pos="525145" algn="l"/>
                <a:tab pos="525780" algn="l"/>
              </a:tabLst>
            </a:pPr>
            <a:r>
              <a:rPr sz="1800" spc="-5" dirty="0">
                <a:latin typeface="Arial MT"/>
                <a:cs typeface="Arial MT"/>
              </a:rPr>
              <a:t>Identify</a:t>
            </a:r>
            <a:r>
              <a:rPr sz="1800" spc="5" dirty="0">
                <a:latin typeface="Arial MT"/>
                <a:cs typeface="Arial MT"/>
              </a:rPr>
              <a:t> </a:t>
            </a:r>
            <a:r>
              <a:rPr sz="1800" spc="-5" dirty="0">
                <a:latin typeface="Arial MT"/>
                <a:cs typeface="Arial MT"/>
              </a:rPr>
              <a:t>the</a:t>
            </a:r>
            <a:r>
              <a:rPr sz="1800" spc="5" dirty="0">
                <a:latin typeface="Arial MT"/>
                <a:cs typeface="Arial MT"/>
              </a:rPr>
              <a:t> </a:t>
            </a:r>
            <a:r>
              <a:rPr sz="1800" spc="-5" dirty="0">
                <a:latin typeface="Arial MT"/>
                <a:cs typeface="Arial MT"/>
              </a:rPr>
              <a:t>signs,</a:t>
            </a:r>
            <a:r>
              <a:rPr sz="1800" spc="5" dirty="0">
                <a:latin typeface="Arial MT"/>
                <a:cs typeface="Arial MT"/>
              </a:rPr>
              <a:t> </a:t>
            </a:r>
            <a:r>
              <a:rPr sz="1800" spc="-5" dirty="0">
                <a:latin typeface="Arial MT"/>
                <a:cs typeface="Arial MT"/>
              </a:rPr>
              <a:t>symptoms,</a:t>
            </a:r>
            <a:r>
              <a:rPr sz="1800" spc="10" dirty="0">
                <a:latin typeface="Arial MT"/>
                <a:cs typeface="Arial MT"/>
              </a:rPr>
              <a:t> </a:t>
            </a:r>
            <a:r>
              <a:rPr sz="1800" dirty="0">
                <a:latin typeface="Arial MT"/>
                <a:cs typeface="Arial MT"/>
              </a:rPr>
              <a:t>and </a:t>
            </a:r>
            <a:r>
              <a:rPr sz="1800" spc="-5" dirty="0">
                <a:latin typeface="Arial MT"/>
                <a:cs typeface="Arial MT"/>
              </a:rPr>
              <a:t>considerations </a:t>
            </a:r>
            <a:r>
              <a:rPr sz="1800" dirty="0">
                <a:latin typeface="Arial MT"/>
                <a:cs typeface="Arial MT"/>
              </a:rPr>
              <a:t>of</a:t>
            </a:r>
            <a:r>
              <a:rPr sz="1800" spc="5" dirty="0">
                <a:latin typeface="Arial MT"/>
                <a:cs typeface="Arial MT"/>
              </a:rPr>
              <a:t> </a:t>
            </a:r>
            <a:r>
              <a:rPr sz="1800" dirty="0">
                <a:latin typeface="Arial MT"/>
                <a:cs typeface="Arial MT"/>
              </a:rPr>
              <a:t>a</a:t>
            </a:r>
            <a:r>
              <a:rPr sz="1800" spc="10" dirty="0">
                <a:latin typeface="Arial MT"/>
                <a:cs typeface="Arial MT"/>
              </a:rPr>
              <a:t> </a:t>
            </a:r>
            <a:r>
              <a:rPr sz="1800" spc="-5" dirty="0">
                <a:latin typeface="Arial MT"/>
                <a:cs typeface="Arial MT"/>
              </a:rPr>
              <a:t>pelvic</a:t>
            </a:r>
            <a:r>
              <a:rPr sz="1800" dirty="0">
                <a:latin typeface="Arial MT"/>
                <a:cs typeface="Arial MT"/>
              </a:rPr>
              <a:t> </a:t>
            </a:r>
            <a:r>
              <a:rPr sz="1800" spc="-5" dirty="0">
                <a:latin typeface="Arial MT"/>
                <a:cs typeface="Arial MT"/>
              </a:rPr>
              <a:t>fracture.</a:t>
            </a:r>
            <a:endParaRPr sz="1800">
              <a:latin typeface="Arial MT"/>
              <a:cs typeface="Arial MT"/>
            </a:endParaRPr>
          </a:p>
          <a:p>
            <a:pPr marL="525145" marR="5080" lvl="1" indent="-513080">
              <a:lnSpc>
                <a:spcPct val="100000"/>
              </a:lnSpc>
              <a:spcBef>
                <a:spcPts val="1200"/>
              </a:spcBef>
              <a:buFont typeface="Arial"/>
              <a:buAutoNum type="arabicPeriod"/>
              <a:tabLst>
                <a:tab pos="525145" algn="l"/>
                <a:tab pos="525780" algn="l"/>
              </a:tabLst>
            </a:pPr>
            <a:r>
              <a:rPr sz="1800" spc="-5" dirty="0">
                <a:latin typeface="Arial MT"/>
                <a:cs typeface="Arial MT"/>
              </a:rPr>
              <a:t>Identify</a:t>
            </a:r>
            <a:r>
              <a:rPr sz="1800" spc="15" dirty="0">
                <a:latin typeface="Arial MT"/>
                <a:cs typeface="Arial MT"/>
              </a:rPr>
              <a:t> </a:t>
            </a:r>
            <a:r>
              <a:rPr sz="1800" spc="-5" dirty="0">
                <a:latin typeface="Arial MT"/>
                <a:cs typeface="Arial MT"/>
              </a:rPr>
              <a:t>the</a:t>
            </a:r>
            <a:r>
              <a:rPr sz="1800" spc="15" dirty="0">
                <a:latin typeface="Arial MT"/>
                <a:cs typeface="Arial MT"/>
              </a:rPr>
              <a:t> </a:t>
            </a:r>
            <a:r>
              <a:rPr sz="1800" spc="-5" dirty="0">
                <a:latin typeface="Arial MT"/>
                <a:cs typeface="Arial MT"/>
              </a:rPr>
              <a:t>indications,</a:t>
            </a:r>
            <a:r>
              <a:rPr sz="1800" dirty="0">
                <a:latin typeface="Arial MT"/>
                <a:cs typeface="Arial MT"/>
              </a:rPr>
              <a:t> </a:t>
            </a:r>
            <a:r>
              <a:rPr sz="1800" spc="-5" dirty="0">
                <a:latin typeface="Arial MT"/>
                <a:cs typeface="Arial MT"/>
              </a:rPr>
              <a:t>contraindications,</a:t>
            </a:r>
            <a:r>
              <a:rPr sz="1800" dirty="0">
                <a:latin typeface="Arial MT"/>
                <a:cs typeface="Arial MT"/>
              </a:rPr>
              <a:t> and</a:t>
            </a:r>
            <a:r>
              <a:rPr sz="1800" spc="15" dirty="0">
                <a:latin typeface="Arial MT"/>
                <a:cs typeface="Arial MT"/>
              </a:rPr>
              <a:t> </a:t>
            </a:r>
            <a:r>
              <a:rPr sz="1800" spc="-5" dirty="0">
                <a:latin typeface="Arial MT"/>
                <a:cs typeface="Arial MT"/>
              </a:rPr>
              <a:t>application</a:t>
            </a:r>
            <a:r>
              <a:rPr sz="1800" spc="5" dirty="0">
                <a:latin typeface="Arial MT"/>
                <a:cs typeface="Arial MT"/>
              </a:rPr>
              <a:t> </a:t>
            </a:r>
            <a:r>
              <a:rPr sz="1800" spc="-5" dirty="0">
                <a:latin typeface="Arial MT"/>
                <a:cs typeface="Arial MT"/>
              </a:rPr>
              <a:t>methods</a:t>
            </a:r>
            <a:r>
              <a:rPr sz="1800" spc="10" dirty="0">
                <a:latin typeface="Arial MT"/>
                <a:cs typeface="Arial MT"/>
              </a:rPr>
              <a:t> </a:t>
            </a:r>
            <a:r>
              <a:rPr sz="1800" dirty="0">
                <a:latin typeface="Arial MT"/>
                <a:cs typeface="Arial MT"/>
              </a:rPr>
              <a:t>of</a:t>
            </a:r>
            <a:r>
              <a:rPr sz="1800" spc="20" dirty="0">
                <a:latin typeface="Arial MT"/>
                <a:cs typeface="Arial MT"/>
              </a:rPr>
              <a:t> </a:t>
            </a:r>
            <a:r>
              <a:rPr sz="1800" spc="-5" dirty="0">
                <a:latin typeface="Arial MT"/>
                <a:cs typeface="Arial MT"/>
              </a:rPr>
              <a:t>pelvic</a:t>
            </a:r>
            <a:r>
              <a:rPr sz="1800" spc="15" dirty="0">
                <a:latin typeface="Arial MT"/>
                <a:cs typeface="Arial MT"/>
              </a:rPr>
              <a:t> </a:t>
            </a:r>
            <a:r>
              <a:rPr sz="1800" spc="-5" dirty="0">
                <a:latin typeface="Arial MT"/>
                <a:cs typeface="Arial MT"/>
              </a:rPr>
              <a:t>compression</a:t>
            </a:r>
            <a:r>
              <a:rPr sz="1800" spc="5" dirty="0">
                <a:latin typeface="Arial MT"/>
                <a:cs typeface="Arial MT"/>
              </a:rPr>
              <a:t> </a:t>
            </a:r>
            <a:r>
              <a:rPr sz="1800" spc="-5" dirty="0">
                <a:latin typeface="Arial MT"/>
                <a:cs typeface="Arial MT"/>
              </a:rPr>
              <a:t>devices </a:t>
            </a:r>
            <a:r>
              <a:rPr sz="1800" spc="-484" dirty="0">
                <a:latin typeface="Arial MT"/>
                <a:cs typeface="Arial MT"/>
              </a:rPr>
              <a:t> </a:t>
            </a:r>
            <a:r>
              <a:rPr sz="1800" dirty="0">
                <a:latin typeface="Arial MT"/>
                <a:cs typeface="Arial MT"/>
              </a:rPr>
              <a:t>in</a:t>
            </a:r>
            <a:r>
              <a:rPr sz="1800" spc="-10" dirty="0">
                <a:latin typeface="Arial MT"/>
                <a:cs typeface="Arial MT"/>
              </a:rPr>
              <a:t> </a:t>
            </a:r>
            <a:r>
              <a:rPr sz="1800" spc="-5" dirty="0">
                <a:latin typeface="Arial MT"/>
                <a:cs typeface="Arial MT"/>
              </a:rPr>
              <a:t>Tactical</a:t>
            </a:r>
            <a:r>
              <a:rPr sz="1800" spc="-10" dirty="0">
                <a:latin typeface="Arial MT"/>
                <a:cs typeface="Arial MT"/>
              </a:rPr>
              <a:t> </a:t>
            </a:r>
            <a:r>
              <a:rPr sz="1800" spc="-5" dirty="0">
                <a:latin typeface="Arial MT"/>
                <a:cs typeface="Arial MT"/>
              </a:rPr>
              <a:t>Field </a:t>
            </a:r>
            <a:r>
              <a:rPr sz="1800" dirty="0">
                <a:latin typeface="Arial MT"/>
                <a:cs typeface="Arial MT"/>
              </a:rPr>
              <a:t>Care.</a:t>
            </a:r>
            <a:endParaRPr sz="1800">
              <a:latin typeface="Arial MT"/>
              <a:cs typeface="Arial MT"/>
            </a:endParaRPr>
          </a:p>
          <a:p>
            <a:pPr marL="525145" lvl="1" indent="-504190">
              <a:lnSpc>
                <a:spcPct val="100000"/>
              </a:lnSpc>
              <a:spcBef>
                <a:spcPts val="1200"/>
              </a:spcBef>
              <a:buFont typeface="Arial"/>
              <a:buAutoNum type="arabicPeriod"/>
              <a:tabLst>
                <a:tab pos="525145" algn="l"/>
                <a:tab pos="525780" algn="l"/>
              </a:tabLst>
            </a:pPr>
            <a:r>
              <a:rPr sz="1800" spc="-5" dirty="0">
                <a:latin typeface="Arial MT"/>
                <a:cs typeface="Arial MT"/>
              </a:rPr>
              <a:t>Demonstrate</a:t>
            </a:r>
            <a:r>
              <a:rPr sz="1800" dirty="0">
                <a:latin typeface="Arial MT"/>
                <a:cs typeface="Arial MT"/>
              </a:rPr>
              <a:t> </a:t>
            </a:r>
            <a:r>
              <a:rPr sz="1800" spc="-5" dirty="0">
                <a:latin typeface="Arial MT"/>
                <a:cs typeface="Arial MT"/>
              </a:rPr>
              <a:t>the</a:t>
            </a:r>
            <a:r>
              <a:rPr sz="1800" spc="5" dirty="0">
                <a:latin typeface="Arial MT"/>
                <a:cs typeface="Arial MT"/>
              </a:rPr>
              <a:t> </a:t>
            </a:r>
            <a:r>
              <a:rPr sz="1800" spc="-5" dirty="0">
                <a:latin typeface="Arial MT"/>
                <a:cs typeface="Arial MT"/>
              </a:rPr>
              <a:t>application </a:t>
            </a:r>
            <a:r>
              <a:rPr sz="1800" dirty="0">
                <a:latin typeface="Arial MT"/>
                <a:cs typeface="Arial MT"/>
              </a:rPr>
              <a:t>of</a:t>
            </a:r>
            <a:r>
              <a:rPr sz="1800" spc="5" dirty="0">
                <a:latin typeface="Arial MT"/>
                <a:cs typeface="Arial MT"/>
              </a:rPr>
              <a:t> </a:t>
            </a:r>
            <a:r>
              <a:rPr sz="1800" dirty="0">
                <a:latin typeface="Arial MT"/>
                <a:cs typeface="Arial MT"/>
              </a:rPr>
              <a:t>a</a:t>
            </a:r>
            <a:r>
              <a:rPr sz="1800" spc="5" dirty="0">
                <a:latin typeface="Arial MT"/>
                <a:cs typeface="Arial MT"/>
              </a:rPr>
              <a:t> </a:t>
            </a:r>
            <a:r>
              <a:rPr sz="1800" dirty="0">
                <a:latin typeface="Arial MT"/>
                <a:cs typeface="Arial MT"/>
              </a:rPr>
              <a:t>commercial</a:t>
            </a:r>
            <a:r>
              <a:rPr sz="1800" spc="5" dirty="0">
                <a:latin typeface="Arial MT"/>
                <a:cs typeface="Arial MT"/>
              </a:rPr>
              <a:t> </a:t>
            </a:r>
            <a:r>
              <a:rPr sz="1800" spc="-5" dirty="0">
                <a:latin typeface="Arial MT"/>
                <a:cs typeface="Arial MT"/>
              </a:rPr>
              <a:t>pelvic</a:t>
            </a:r>
            <a:r>
              <a:rPr sz="1800" dirty="0">
                <a:latin typeface="Arial MT"/>
                <a:cs typeface="Arial MT"/>
              </a:rPr>
              <a:t> </a:t>
            </a:r>
            <a:r>
              <a:rPr sz="1800" spc="-5" dirty="0">
                <a:latin typeface="Arial MT"/>
                <a:cs typeface="Arial MT"/>
              </a:rPr>
              <a:t>compression device</a:t>
            </a:r>
            <a:r>
              <a:rPr sz="1800" dirty="0">
                <a:latin typeface="Arial MT"/>
                <a:cs typeface="Arial MT"/>
              </a:rPr>
              <a:t> in</a:t>
            </a:r>
            <a:r>
              <a:rPr sz="1800" spc="5" dirty="0">
                <a:latin typeface="Arial MT"/>
                <a:cs typeface="Arial MT"/>
              </a:rPr>
              <a:t> </a:t>
            </a:r>
            <a:r>
              <a:rPr sz="1800" spc="-5" dirty="0">
                <a:latin typeface="Arial MT"/>
                <a:cs typeface="Arial MT"/>
              </a:rPr>
              <a:t>Tactical</a:t>
            </a:r>
            <a:r>
              <a:rPr sz="1800" spc="5" dirty="0">
                <a:latin typeface="Arial MT"/>
                <a:cs typeface="Arial MT"/>
              </a:rPr>
              <a:t> </a:t>
            </a:r>
            <a:r>
              <a:rPr sz="1800" spc="-5" dirty="0">
                <a:latin typeface="Arial MT"/>
                <a:cs typeface="Arial MT"/>
              </a:rPr>
              <a:t>Field</a:t>
            </a:r>
            <a:r>
              <a:rPr sz="1800" spc="5" dirty="0">
                <a:latin typeface="Arial MT"/>
                <a:cs typeface="Arial MT"/>
              </a:rPr>
              <a:t> </a:t>
            </a:r>
            <a:r>
              <a:rPr sz="1800" dirty="0">
                <a:latin typeface="Arial MT"/>
                <a:cs typeface="Arial MT"/>
              </a:rPr>
              <a:t>Care.</a:t>
            </a:r>
            <a:endParaRPr sz="1800">
              <a:latin typeface="Arial MT"/>
              <a:cs typeface="Arial MT"/>
            </a:endParaRPr>
          </a:p>
          <a:p>
            <a:pPr marL="525145" lvl="1" indent="-513080">
              <a:lnSpc>
                <a:spcPct val="100000"/>
              </a:lnSpc>
              <a:spcBef>
                <a:spcPts val="1200"/>
              </a:spcBef>
              <a:buFont typeface="Arial"/>
              <a:buAutoNum type="arabicPeriod"/>
              <a:tabLst>
                <a:tab pos="525145" algn="l"/>
                <a:tab pos="525780" algn="l"/>
              </a:tabLst>
            </a:pPr>
            <a:r>
              <a:rPr sz="1800" spc="-5" dirty="0">
                <a:latin typeface="Arial MT"/>
                <a:cs typeface="Arial MT"/>
              </a:rPr>
              <a:t>Demonstrate</a:t>
            </a:r>
            <a:r>
              <a:rPr sz="1800"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application</a:t>
            </a:r>
            <a:r>
              <a:rPr sz="1800" dirty="0">
                <a:latin typeface="Arial MT"/>
                <a:cs typeface="Arial MT"/>
              </a:rPr>
              <a:t> of</a:t>
            </a:r>
            <a:r>
              <a:rPr sz="1800" spc="10" dirty="0">
                <a:latin typeface="Arial MT"/>
                <a:cs typeface="Arial MT"/>
              </a:rPr>
              <a:t> </a:t>
            </a:r>
            <a:r>
              <a:rPr sz="1800" dirty="0">
                <a:latin typeface="Arial MT"/>
                <a:cs typeface="Arial MT"/>
              </a:rPr>
              <a:t>an</a:t>
            </a:r>
            <a:r>
              <a:rPr sz="1800" spc="10" dirty="0">
                <a:latin typeface="Arial MT"/>
                <a:cs typeface="Arial MT"/>
              </a:rPr>
              <a:t> </a:t>
            </a:r>
            <a:r>
              <a:rPr sz="1800" spc="-5" dirty="0">
                <a:latin typeface="Arial MT"/>
                <a:cs typeface="Arial MT"/>
              </a:rPr>
              <a:t>improvised</a:t>
            </a:r>
            <a:r>
              <a:rPr sz="1800" dirty="0">
                <a:latin typeface="Arial MT"/>
                <a:cs typeface="Arial MT"/>
              </a:rPr>
              <a:t> </a:t>
            </a:r>
            <a:r>
              <a:rPr sz="1800" spc="-5" dirty="0">
                <a:latin typeface="Arial MT"/>
                <a:cs typeface="Arial MT"/>
              </a:rPr>
              <a:t>pelvic</a:t>
            </a:r>
            <a:r>
              <a:rPr sz="1800" dirty="0">
                <a:latin typeface="Arial MT"/>
                <a:cs typeface="Arial MT"/>
              </a:rPr>
              <a:t> </a:t>
            </a:r>
            <a:r>
              <a:rPr sz="1800" spc="-5" dirty="0">
                <a:latin typeface="Arial MT"/>
                <a:cs typeface="Arial MT"/>
              </a:rPr>
              <a:t>compression</a:t>
            </a:r>
            <a:r>
              <a:rPr sz="1800" dirty="0">
                <a:latin typeface="Arial MT"/>
                <a:cs typeface="Arial MT"/>
              </a:rPr>
              <a:t> </a:t>
            </a:r>
            <a:r>
              <a:rPr sz="1800" spc="-5" dirty="0">
                <a:latin typeface="Arial MT"/>
                <a:cs typeface="Arial MT"/>
              </a:rPr>
              <a:t>device</a:t>
            </a:r>
            <a:r>
              <a:rPr sz="1800" spc="5" dirty="0">
                <a:latin typeface="Arial MT"/>
                <a:cs typeface="Arial MT"/>
              </a:rPr>
              <a:t> </a:t>
            </a:r>
            <a:r>
              <a:rPr sz="1800" dirty="0">
                <a:latin typeface="Arial MT"/>
                <a:cs typeface="Arial MT"/>
              </a:rPr>
              <a:t>in</a:t>
            </a:r>
            <a:r>
              <a:rPr sz="1800" spc="10" dirty="0">
                <a:latin typeface="Arial MT"/>
                <a:cs typeface="Arial MT"/>
              </a:rPr>
              <a:t> </a:t>
            </a:r>
            <a:r>
              <a:rPr sz="1800" spc="-5" dirty="0">
                <a:latin typeface="Arial MT"/>
                <a:cs typeface="Arial MT"/>
              </a:rPr>
              <a:t>Tactical</a:t>
            </a:r>
            <a:r>
              <a:rPr sz="1800" spc="10" dirty="0">
                <a:latin typeface="Arial MT"/>
                <a:cs typeface="Arial MT"/>
              </a:rPr>
              <a:t> </a:t>
            </a:r>
            <a:r>
              <a:rPr sz="1800" spc="-5" dirty="0">
                <a:latin typeface="Arial MT"/>
                <a:cs typeface="Arial MT"/>
              </a:rPr>
              <a:t>Field</a:t>
            </a:r>
            <a:r>
              <a:rPr sz="1800" spc="5" dirty="0">
                <a:latin typeface="Arial MT"/>
                <a:cs typeface="Arial MT"/>
              </a:rPr>
              <a:t> </a:t>
            </a:r>
            <a:r>
              <a:rPr sz="1800" dirty="0">
                <a:latin typeface="Arial MT"/>
                <a:cs typeface="Arial MT"/>
              </a:rPr>
              <a:t>Care.</a:t>
            </a:r>
            <a:endParaRPr sz="1800">
              <a:latin typeface="Arial MT"/>
              <a:cs typeface="Arial MT"/>
            </a:endParaRPr>
          </a:p>
          <a:p>
            <a:pPr marL="525145" marR="208915" lvl="1" indent="-513080">
              <a:lnSpc>
                <a:spcPct val="100000"/>
              </a:lnSpc>
              <a:spcBef>
                <a:spcPts val="1200"/>
              </a:spcBef>
              <a:buFont typeface="Arial"/>
              <a:buAutoNum type="arabicPeriod"/>
              <a:tabLst>
                <a:tab pos="525145" algn="l"/>
                <a:tab pos="525780" algn="l"/>
              </a:tabLst>
            </a:pPr>
            <a:r>
              <a:rPr sz="1800" spc="-5" dirty="0">
                <a:latin typeface="Arial MT"/>
                <a:cs typeface="Arial MT"/>
              </a:rPr>
              <a:t>Identify</a:t>
            </a:r>
            <a:r>
              <a:rPr sz="1800" spc="10" dirty="0">
                <a:latin typeface="Arial MT"/>
                <a:cs typeface="Arial MT"/>
              </a:rPr>
              <a:t> </a:t>
            </a:r>
            <a:r>
              <a:rPr sz="1800" spc="-5" dirty="0">
                <a:latin typeface="Arial MT"/>
                <a:cs typeface="Arial MT"/>
              </a:rPr>
              <a:t>progressive</a:t>
            </a:r>
            <a:r>
              <a:rPr sz="1800" dirty="0">
                <a:latin typeface="Arial MT"/>
                <a:cs typeface="Arial MT"/>
              </a:rPr>
              <a:t> </a:t>
            </a:r>
            <a:r>
              <a:rPr sz="1800" spc="-5" dirty="0">
                <a:latin typeface="Arial MT"/>
                <a:cs typeface="Arial MT"/>
              </a:rPr>
              <a:t>strategies,</a:t>
            </a:r>
            <a:r>
              <a:rPr sz="1800" spc="15" dirty="0">
                <a:latin typeface="Arial MT"/>
                <a:cs typeface="Arial MT"/>
              </a:rPr>
              <a:t> </a:t>
            </a:r>
            <a:r>
              <a:rPr sz="1800" spc="-5" dirty="0">
                <a:latin typeface="Arial MT"/>
                <a:cs typeface="Arial MT"/>
              </a:rPr>
              <a:t>indications, </a:t>
            </a:r>
            <a:r>
              <a:rPr sz="1800" dirty="0">
                <a:latin typeface="Arial MT"/>
                <a:cs typeface="Arial MT"/>
              </a:rPr>
              <a:t>and</a:t>
            </a:r>
            <a:r>
              <a:rPr sz="1800" spc="15" dirty="0">
                <a:latin typeface="Arial MT"/>
                <a:cs typeface="Arial MT"/>
              </a:rPr>
              <a:t> </a:t>
            </a:r>
            <a:r>
              <a:rPr sz="1800" spc="-5" dirty="0">
                <a:latin typeface="Arial MT"/>
                <a:cs typeface="Arial MT"/>
              </a:rPr>
              <a:t>limitations</a:t>
            </a:r>
            <a:r>
              <a:rPr sz="1800" dirty="0">
                <a:latin typeface="Arial MT"/>
                <a:cs typeface="Arial MT"/>
              </a:rPr>
              <a:t> of</a:t>
            </a:r>
            <a:r>
              <a:rPr sz="1800" spc="20" dirty="0">
                <a:latin typeface="Arial MT"/>
                <a:cs typeface="Arial MT"/>
              </a:rPr>
              <a:t> </a:t>
            </a:r>
            <a:r>
              <a:rPr sz="1800" spc="-5" dirty="0">
                <a:latin typeface="Arial MT"/>
                <a:cs typeface="Arial MT"/>
              </a:rPr>
              <a:t>controlling</a:t>
            </a:r>
            <a:r>
              <a:rPr sz="1800" dirty="0">
                <a:latin typeface="Arial MT"/>
                <a:cs typeface="Arial MT"/>
              </a:rPr>
              <a:t> </a:t>
            </a:r>
            <a:r>
              <a:rPr sz="1800" spc="-5" dirty="0">
                <a:latin typeface="Arial MT"/>
                <a:cs typeface="Arial MT"/>
              </a:rPr>
              <a:t>external</a:t>
            </a:r>
            <a:r>
              <a:rPr sz="1800" spc="10" dirty="0">
                <a:latin typeface="Arial MT"/>
                <a:cs typeface="Arial MT"/>
              </a:rPr>
              <a:t> </a:t>
            </a:r>
            <a:r>
              <a:rPr sz="1800" dirty="0">
                <a:latin typeface="Arial MT"/>
                <a:cs typeface="Arial MT"/>
              </a:rPr>
              <a:t>hemorrhage in </a:t>
            </a:r>
            <a:r>
              <a:rPr sz="1800" spc="-484" dirty="0">
                <a:latin typeface="Arial MT"/>
                <a:cs typeface="Arial MT"/>
              </a:rPr>
              <a:t> </a:t>
            </a:r>
            <a:r>
              <a:rPr sz="1800" spc="-5" dirty="0">
                <a:latin typeface="Arial MT"/>
                <a:cs typeface="Arial MT"/>
              </a:rPr>
              <a:t>Tactical</a:t>
            </a:r>
            <a:r>
              <a:rPr sz="1800" spc="-10" dirty="0">
                <a:latin typeface="Arial MT"/>
                <a:cs typeface="Arial MT"/>
              </a:rPr>
              <a:t> </a:t>
            </a:r>
            <a:r>
              <a:rPr sz="1800" spc="-5" dirty="0">
                <a:latin typeface="Arial MT"/>
                <a:cs typeface="Arial MT"/>
              </a:rPr>
              <a:t>Field</a:t>
            </a:r>
            <a:r>
              <a:rPr sz="1800" spc="-10" dirty="0">
                <a:latin typeface="Arial MT"/>
                <a:cs typeface="Arial MT"/>
              </a:rPr>
              <a:t> </a:t>
            </a:r>
            <a:r>
              <a:rPr sz="1800" dirty="0">
                <a:latin typeface="Arial MT"/>
                <a:cs typeface="Arial MT"/>
              </a:rPr>
              <a:t>Care.</a:t>
            </a:r>
            <a:endParaRPr sz="1800">
              <a:latin typeface="Arial MT"/>
              <a:cs typeface="Arial MT"/>
            </a:endParaRPr>
          </a:p>
          <a:p>
            <a:pPr marL="525145" marR="1236345">
              <a:lnSpc>
                <a:spcPct val="155600"/>
              </a:lnSpc>
            </a:pPr>
            <a:r>
              <a:rPr sz="1800" spc="-5" dirty="0">
                <a:latin typeface="Arial MT"/>
                <a:cs typeface="Arial MT"/>
              </a:rPr>
              <a:t>Identify</a:t>
            </a:r>
            <a:r>
              <a:rPr sz="1800" spc="5"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indications </a:t>
            </a:r>
            <a:r>
              <a:rPr sz="1800" dirty="0">
                <a:latin typeface="Arial MT"/>
                <a:cs typeface="Arial MT"/>
              </a:rPr>
              <a:t>and</a:t>
            </a:r>
            <a:r>
              <a:rPr sz="1800" spc="5" dirty="0">
                <a:latin typeface="Arial MT"/>
                <a:cs typeface="Arial MT"/>
              </a:rPr>
              <a:t> </a:t>
            </a:r>
            <a:r>
              <a:rPr sz="1800" spc="-5" dirty="0">
                <a:latin typeface="Arial MT"/>
                <a:cs typeface="Arial MT"/>
              </a:rPr>
              <a:t>methods</a:t>
            </a:r>
            <a:r>
              <a:rPr sz="1800" spc="5" dirty="0">
                <a:latin typeface="Arial MT"/>
                <a:cs typeface="Arial MT"/>
              </a:rPr>
              <a:t> </a:t>
            </a:r>
            <a:r>
              <a:rPr sz="1800" dirty="0">
                <a:latin typeface="Arial MT"/>
                <a:cs typeface="Arial MT"/>
              </a:rPr>
              <a:t>of</a:t>
            </a:r>
            <a:r>
              <a:rPr sz="1800" spc="10" dirty="0">
                <a:latin typeface="Arial MT"/>
                <a:cs typeface="Arial MT"/>
              </a:rPr>
              <a:t> </a:t>
            </a:r>
            <a:r>
              <a:rPr sz="1800" spc="-5" dirty="0">
                <a:latin typeface="Arial MT"/>
                <a:cs typeface="Arial MT"/>
              </a:rPr>
              <a:t>tourniquet replacement </a:t>
            </a:r>
            <a:r>
              <a:rPr sz="1800" dirty="0">
                <a:latin typeface="Arial MT"/>
                <a:cs typeface="Arial MT"/>
              </a:rPr>
              <a:t>in</a:t>
            </a:r>
            <a:r>
              <a:rPr sz="1800" spc="10" dirty="0">
                <a:latin typeface="Arial MT"/>
                <a:cs typeface="Arial MT"/>
              </a:rPr>
              <a:t> </a:t>
            </a:r>
            <a:r>
              <a:rPr sz="1800" spc="-5" dirty="0">
                <a:latin typeface="Arial MT"/>
                <a:cs typeface="Arial MT"/>
              </a:rPr>
              <a:t>Tactical</a:t>
            </a:r>
            <a:r>
              <a:rPr sz="1800" dirty="0">
                <a:latin typeface="Arial MT"/>
                <a:cs typeface="Arial MT"/>
              </a:rPr>
              <a:t> </a:t>
            </a:r>
            <a:r>
              <a:rPr sz="1800" spc="-5" dirty="0">
                <a:latin typeface="Arial MT"/>
                <a:cs typeface="Arial MT"/>
              </a:rPr>
              <a:t>Field</a:t>
            </a:r>
            <a:r>
              <a:rPr sz="1800" spc="10" dirty="0">
                <a:latin typeface="Arial MT"/>
                <a:cs typeface="Arial MT"/>
              </a:rPr>
              <a:t> </a:t>
            </a:r>
            <a:r>
              <a:rPr sz="1800" dirty="0">
                <a:latin typeface="Arial MT"/>
                <a:cs typeface="Arial MT"/>
              </a:rPr>
              <a:t>Care. </a:t>
            </a:r>
            <a:r>
              <a:rPr sz="1800" spc="-484" dirty="0">
                <a:latin typeface="Arial MT"/>
                <a:cs typeface="Arial MT"/>
              </a:rPr>
              <a:t> </a:t>
            </a:r>
            <a:r>
              <a:rPr sz="1800" spc="-5" dirty="0">
                <a:latin typeface="Arial MT"/>
                <a:cs typeface="Arial MT"/>
              </a:rPr>
              <a:t>Identify</a:t>
            </a:r>
            <a:r>
              <a:rPr sz="1800" spc="5" dirty="0">
                <a:latin typeface="Arial MT"/>
                <a:cs typeface="Arial MT"/>
              </a:rPr>
              <a:t> </a:t>
            </a:r>
            <a:r>
              <a:rPr sz="1800" spc="-5" dirty="0">
                <a:latin typeface="Arial MT"/>
                <a:cs typeface="Arial MT"/>
              </a:rPr>
              <a:t>the</a:t>
            </a:r>
            <a:r>
              <a:rPr sz="1800" spc="5" dirty="0">
                <a:latin typeface="Arial MT"/>
                <a:cs typeface="Arial MT"/>
              </a:rPr>
              <a:t> </a:t>
            </a:r>
            <a:r>
              <a:rPr sz="1800" spc="-5" dirty="0">
                <a:latin typeface="Arial MT"/>
                <a:cs typeface="Arial MT"/>
              </a:rPr>
              <a:t>indications </a:t>
            </a:r>
            <a:r>
              <a:rPr sz="1800" dirty="0">
                <a:latin typeface="Arial MT"/>
                <a:cs typeface="Arial MT"/>
              </a:rPr>
              <a:t>and </a:t>
            </a:r>
            <a:r>
              <a:rPr sz="1800" spc="-5" dirty="0">
                <a:latin typeface="Arial MT"/>
                <a:cs typeface="Arial MT"/>
              </a:rPr>
              <a:t>methods</a:t>
            </a:r>
            <a:r>
              <a:rPr sz="1800" spc="5" dirty="0">
                <a:latin typeface="Arial MT"/>
                <a:cs typeface="Arial MT"/>
              </a:rPr>
              <a:t> </a:t>
            </a:r>
            <a:r>
              <a:rPr sz="1800" dirty="0">
                <a:latin typeface="Arial MT"/>
                <a:cs typeface="Arial MT"/>
              </a:rPr>
              <a:t>of</a:t>
            </a:r>
            <a:r>
              <a:rPr sz="1800" spc="5" dirty="0">
                <a:latin typeface="Arial MT"/>
                <a:cs typeface="Arial MT"/>
              </a:rPr>
              <a:t> </a:t>
            </a:r>
            <a:r>
              <a:rPr sz="1800" spc="-5" dirty="0">
                <a:latin typeface="Arial MT"/>
                <a:cs typeface="Arial MT"/>
              </a:rPr>
              <a:t>tourniquet conversion </a:t>
            </a:r>
            <a:r>
              <a:rPr sz="1800" dirty="0">
                <a:latin typeface="Arial MT"/>
                <a:cs typeface="Arial MT"/>
              </a:rPr>
              <a:t>in</a:t>
            </a:r>
            <a:r>
              <a:rPr sz="1800" spc="5" dirty="0">
                <a:latin typeface="Arial MT"/>
                <a:cs typeface="Arial MT"/>
              </a:rPr>
              <a:t> </a:t>
            </a:r>
            <a:r>
              <a:rPr sz="1800" spc="-5" dirty="0">
                <a:latin typeface="Arial MT"/>
                <a:cs typeface="Arial MT"/>
              </a:rPr>
              <a:t>Tactical</a:t>
            </a:r>
            <a:r>
              <a:rPr sz="1800" dirty="0">
                <a:latin typeface="Arial MT"/>
                <a:cs typeface="Arial MT"/>
              </a:rPr>
              <a:t> </a:t>
            </a:r>
            <a:r>
              <a:rPr sz="1800" spc="-5" dirty="0">
                <a:latin typeface="Arial MT"/>
                <a:cs typeface="Arial MT"/>
              </a:rPr>
              <a:t>Field</a:t>
            </a:r>
            <a:r>
              <a:rPr sz="1800" spc="5" dirty="0">
                <a:latin typeface="Arial MT"/>
                <a:cs typeface="Arial MT"/>
              </a:rPr>
              <a:t> </a:t>
            </a:r>
            <a:r>
              <a:rPr sz="1800" dirty="0">
                <a:latin typeface="Arial MT"/>
                <a:cs typeface="Arial MT"/>
              </a:rPr>
              <a:t>Care.</a:t>
            </a:r>
            <a:endParaRPr sz="1800">
              <a:latin typeface="Arial MT"/>
              <a:cs typeface="Arial MT"/>
            </a:endParaRPr>
          </a:p>
        </p:txBody>
      </p:sp>
      <p:sp>
        <p:nvSpPr>
          <p:cNvPr id="15" name="object 15"/>
          <p:cNvSpPr txBox="1"/>
          <p:nvPr/>
        </p:nvSpPr>
        <p:spPr>
          <a:xfrm>
            <a:off x="1101921" y="4803251"/>
            <a:ext cx="352425" cy="739775"/>
          </a:xfrm>
          <a:prstGeom prst="rect">
            <a:avLst/>
          </a:prstGeom>
        </p:spPr>
        <p:txBody>
          <a:bodyPr vert="horz" wrap="square" lIns="0" tIns="12700" rIns="0" bIns="0" rtlCol="0">
            <a:spAutoFit/>
          </a:bodyPr>
          <a:lstStyle/>
          <a:p>
            <a:pPr marL="21590">
              <a:lnSpc>
                <a:spcPct val="100000"/>
              </a:lnSpc>
              <a:spcBef>
                <a:spcPts val="100"/>
              </a:spcBef>
            </a:pPr>
            <a:r>
              <a:rPr sz="1800" b="1" spc="-5" dirty="0">
                <a:latin typeface="Arial"/>
                <a:cs typeface="Arial"/>
              </a:rPr>
              <a:t>6</a:t>
            </a:r>
            <a:endParaRPr sz="1800" dirty="0">
              <a:latin typeface="Arial"/>
              <a:cs typeface="Arial"/>
            </a:endParaRPr>
          </a:p>
          <a:p>
            <a:pPr marL="12700">
              <a:lnSpc>
                <a:spcPct val="100000"/>
              </a:lnSpc>
              <a:spcBef>
                <a:spcPts val="1300"/>
              </a:spcBef>
            </a:pPr>
            <a:r>
              <a:rPr sz="1800" b="1" spc="-5" dirty="0">
                <a:latin typeface="Arial"/>
                <a:cs typeface="Arial"/>
              </a:rPr>
              <a:t>7</a:t>
            </a:r>
            <a:endParaRPr sz="1800" dirty="0">
              <a:latin typeface="Arial"/>
              <a:cs typeface="Arial"/>
            </a:endParaRPr>
          </a:p>
        </p:txBody>
      </p:sp>
      <p:grpSp>
        <p:nvGrpSpPr>
          <p:cNvPr id="16" name="object 16"/>
          <p:cNvGrpSpPr/>
          <p:nvPr/>
        </p:nvGrpSpPr>
        <p:grpSpPr>
          <a:xfrm>
            <a:off x="749913" y="3272227"/>
            <a:ext cx="183515" cy="2204720"/>
            <a:chOff x="749913" y="3272227"/>
            <a:chExt cx="183515" cy="2204720"/>
          </a:xfrm>
        </p:grpSpPr>
        <p:pic>
          <p:nvPicPr>
            <p:cNvPr id="17" name="object 17"/>
            <p:cNvPicPr/>
            <p:nvPr/>
          </p:nvPicPr>
          <p:blipFill>
            <a:blip r:embed="rId7" cstate="print"/>
            <a:stretch>
              <a:fillRect/>
            </a:stretch>
          </p:blipFill>
          <p:spPr>
            <a:xfrm>
              <a:off x="756263" y="3278577"/>
              <a:ext cx="170383" cy="170383"/>
            </a:xfrm>
            <a:prstGeom prst="rect">
              <a:avLst/>
            </a:prstGeom>
          </p:spPr>
        </p:pic>
        <p:pic>
          <p:nvPicPr>
            <p:cNvPr id="18" name="object 18"/>
            <p:cNvPicPr/>
            <p:nvPr/>
          </p:nvPicPr>
          <p:blipFill>
            <a:blip r:embed="rId8" cstate="print"/>
            <a:stretch>
              <a:fillRect/>
            </a:stretch>
          </p:blipFill>
          <p:spPr>
            <a:xfrm>
              <a:off x="749913" y="3272227"/>
              <a:ext cx="183083" cy="183083"/>
            </a:xfrm>
            <a:prstGeom prst="rect">
              <a:avLst/>
            </a:prstGeom>
          </p:spPr>
        </p:pic>
        <p:pic>
          <p:nvPicPr>
            <p:cNvPr id="19" name="object 19"/>
            <p:cNvPicPr/>
            <p:nvPr/>
          </p:nvPicPr>
          <p:blipFill>
            <a:blip r:embed="rId9" cstate="print"/>
            <a:stretch>
              <a:fillRect/>
            </a:stretch>
          </p:blipFill>
          <p:spPr>
            <a:xfrm>
              <a:off x="756263" y="3709544"/>
              <a:ext cx="170383" cy="170383"/>
            </a:xfrm>
            <a:prstGeom prst="rect">
              <a:avLst/>
            </a:prstGeom>
          </p:spPr>
        </p:pic>
        <p:pic>
          <p:nvPicPr>
            <p:cNvPr id="20" name="object 20"/>
            <p:cNvPicPr/>
            <p:nvPr/>
          </p:nvPicPr>
          <p:blipFill>
            <a:blip r:embed="rId10" cstate="print"/>
            <a:stretch>
              <a:fillRect/>
            </a:stretch>
          </p:blipFill>
          <p:spPr>
            <a:xfrm>
              <a:off x="749913" y="3703194"/>
              <a:ext cx="183083" cy="183083"/>
            </a:xfrm>
            <a:prstGeom prst="rect">
              <a:avLst/>
            </a:prstGeom>
          </p:spPr>
        </p:pic>
        <p:pic>
          <p:nvPicPr>
            <p:cNvPr id="21" name="object 21"/>
            <p:cNvPicPr/>
            <p:nvPr/>
          </p:nvPicPr>
          <p:blipFill>
            <a:blip r:embed="rId4" cstate="print"/>
            <a:stretch>
              <a:fillRect/>
            </a:stretch>
          </p:blipFill>
          <p:spPr>
            <a:xfrm>
              <a:off x="749913" y="5293722"/>
              <a:ext cx="183083" cy="183083"/>
            </a:xfrm>
            <a:prstGeom prst="rect">
              <a:avLst/>
            </a:prstGeom>
          </p:spPr>
        </p:pic>
      </p:grpSp>
      <p:grpSp>
        <p:nvGrpSpPr>
          <p:cNvPr id="22" name="object 22"/>
          <p:cNvGrpSpPr/>
          <p:nvPr/>
        </p:nvGrpSpPr>
        <p:grpSpPr>
          <a:xfrm>
            <a:off x="5697523" y="6459348"/>
            <a:ext cx="219075" cy="219075"/>
            <a:chOff x="5697523" y="6459348"/>
            <a:chExt cx="219075" cy="219075"/>
          </a:xfrm>
        </p:grpSpPr>
        <p:pic>
          <p:nvPicPr>
            <p:cNvPr id="23" name="object 23"/>
            <p:cNvPicPr/>
            <p:nvPr/>
          </p:nvPicPr>
          <p:blipFill>
            <a:blip r:embed="rId11" cstate="print"/>
            <a:stretch>
              <a:fillRect/>
            </a:stretch>
          </p:blipFill>
          <p:spPr>
            <a:xfrm>
              <a:off x="5703871" y="6465698"/>
              <a:ext cx="205976" cy="205976"/>
            </a:xfrm>
            <a:prstGeom prst="rect">
              <a:avLst/>
            </a:prstGeom>
          </p:spPr>
        </p:pic>
        <p:pic>
          <p:nvPicPr>
            <p:cNvPr id="24" name="object 24"/>
            <p:cNvPicPr/>
            <p:nvPr/>
          </p:nvPicPr>
          <p:blipFill>
            <a:blip r:embed="rId12" cstate="print"/>
            <a:stretch>
              <a:fillRect/>
            </a:stretch>
          </p:blipFill>
          <p:spPr>
            <a:xfrm>
              <a:off x="5697523" y="6459348"/>
              <a:ext cx="218676" cy="218676"/>
            </a:xfrm>
            <a:prstGeom prst="rect">
              <a:avLst/>
            </a:prstGeom>
          </p:spPr>
        </p:pic>
      </p:grpSp>
      <p:sp>
        <p:nvSpPr>
          <p:cNvPr id="25" name="object 25"/>
          <p:cNvSpPr txBox="1"/>
          <p:nvPr/>
        </p:nvSpPr>
        <p:spPr>
          <a:xfrm>
            <a:off x="3060981" y="5939348"/>
            <a:ext cx="6086475" cy="423545"/>
          </a:xfrm>
          <a:prstGeom prst="rect">
            <a:avLst/>
          </a:prstGeom>
        </p:spPr>
        <p:txBody>
          <a:bodyPr vert="horz" wrap="square" lIns="0" tIns="0" rIns="0" bIns="0" rtlCol="0">
            <a:spAutoFit/>
          </a:bodyPr>
          <a:lstStyle/>
          <a:p>
            <a:pPr marL="12700">
              <a:lnSpc>
                <a:spcPts val="3195"/>
              </a:lnSpc>
            </a:pPr>
            <a:r>
              <a:rPr sz="2800" b="1" dirty="0">
                <a:solidFill>
                  <a:srgbClr val="505050"/>
                </a:solidFill>
                <a:latin typeface="Arial"/>
                <a:cs typeface="Arial"/>
              </a:rPr>
              <a:t>13</a:t>
            </a:r>
            <a:r>
              <a:rPr sz="2800" b="1" spc="-10" dirty="0">
                <a:solidFill>
                  <a:srgbClr val="505050"/>
                </a:solidFill>
                <a:latin typeface="Arial"/>
                <a:cs typeface="Arial"/>
              </a:rPr>
              <a:t> </a:t>
            </a:r>
            <a:r>
              <a:rPr sz="2800" b="1" dirty="0">
                <a:solidFill>
                  <a:srgbClr val="505050"/>
                </a:solidFill>
                <a:latin typeface="Arial"/>
                <a:cs typeface="Arial"/>
              </a:rPr>
              <a:t>x</a:t>
            </a:r>
            <a:r>
              <a:rPr sz="2800" b="1" spc="-120" dirty="0">
                <a:solidFill>
                  <a:srgbClr val="505050"/>
                </a:solidFill>
                <a:latin typeface="Arial"/>
                <a:cs typeface="Arial"/>
              </a:rPr>
              <a:t> </a:t>
            </a:r>
            <a:r>
              <a:rPr sz="2400" b="1" spc="-5" dirty="0">
                <a:solidFill>
                  <a:srgbClr val="BB8542"/>
                </a:solidFill>
                <a:latin typeface="Arial"/>
                <a:cs typeface="Arial"/>
              </a:rPr>
              <a:t>ENABLING LEARNING OBJECTIVES</a:t>
            </a:r>
            <a:endParaRPr sz="2400">
              <a:latin typeface="Arial"/>
              <a:cs typeface="Arial"/>
            </a:endParaRPr>
          </a:p>
        </p:txBody>
      </p:sp>
      <p:sp>
        <p:nvSpPr>
          <p:cNvPr id="26" name="object 26"/>
          <p:cNvSpPr txBox="1"/>
          <p:nvPr/>
        </p:nvSpPr>
        <p:spPr>
          <a:xfrm>
            <a:off x="717798" y="6417879"/>
            <a:ext cx="167005" cy="309245"/>
          </a:xfrm>
          <a:prstGeom prst="rect">
            <a:avLst/>
          </a:prstGeom>
        </p:spPr>
        <p:txBody>
          <a:bodyPr vert="horz" wrap="square" lIns="0" tIns="0" rIns="0" bIns="0" rtlCol="0">
            <a:spAutoFit/>
          </a:bodyPr>
          <a:lstStyle/>
          <a:p>
            <a:pPr marL="12700">
              <a:lnSpc>
                <a:spcPts val="2310"/>
              </a:lnSpc>
            </a:pPr>
            <a:r>
              <a:rPr sz="2000" b="1" spc="-5" dirty="0">
                <a:solidFill>
                  <a:srgbClr val="BE9000"/>
                </a:solidFill>
                <a:latin typeface="Arial"/>
                <a:cs typeface="Arial"/>
              </a:rPr>
              <a:t>#</a:t>
            </a:r>
            <a:endParaRPr sz="2000">
              <a:latin typeface="Arial"/>
              <a:cs typeface="Arial"/>
            </a:endParaRPr>
          </a:p>
        </p:txBody>
      </p:sp>
      <p:sp>
        <p:nvSpPr>
          <p:cNvPr id="27" name="object 27"/>
          <p:cNvSpPr txBox="1"/>
          <p:nvPr/>
        </p:nvSpPr>
        <p:spPr>
          <a:xfrm>
            <a:off x="991985" y="6456292"/>
            <a:ext cx="2661920"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25" dirty="0">
                <a:solidFill>
                  <a:srgbClr val="2D3334"/>
                </a:solidFill>
                <a:latin typeface="Arial MT"/>
                <a:cs typeface="Arial MT"/>
              </a:rPr>
              <a:t> </a:t>
            </a:r>
            <a:r>
              <a:rPr sz="1400" b="1" spc="-5" dirty="0">
                <a:solidFill>
                  <a:srgbClr val="2D3334"/>
                </a:solidFill>
                <a:latin typeface="Arial"/>
                <a:cs typeface="Arial"/>
              </a:rPr>
              <a:t>Terminal</a:t>
            </a:r>
            <a:r>
              <a:rPr sz="1400" b="1" spc="-25" dirty="0">
                <a:solidFill>
                  <a:srgbClr val="2D3334"/>
                </a:solidFill>
                <a:latin typeface="Arial"/>
                <a:cs typeface="Arial"/>
              </a:rPr>
              <a:t> </a:t>
            </a:r>
            <a:r>
              <a:rPr sz="1400" b="1" spc="-5" dirty="0">
                <a:solidFill>
                  <a:srgbClr val="2D3334"/>
                </a:solidFill>
                <a:latin typeface="Arial"/>
                <a:cs typeface="Arial"/>
              </a:rPr>
              <a:t>Learning</a:t>
            </a:r>
            <a:r>
              <a:rPr sz="1400" b="1" spc="-30" dirty="0">
                <a:solidFill>
                  <a:srgbClr val="2D3334"/>
                </a:solidFill>
                <a:latin typeface="Arial"/>
                <a:cs typeface="Arial"/>
              </a:rPr>
              <a:t> </a:t>
            </a:r>
            <a:r>
              <a:rPr sz="1400" b="1" spc="-5" dirty="0">
                <a:solidFill>
                  <a:srgbClr val="2D3334"/>
                </a:solidFill>
                <a:latin typeface="Arial"/>
                <a:cs typeface="Arial"/>
              </a:rPr>
              <a:t>Objectives</a:t>
            </a:r>
            <a:endParaRPr sz="1400">
              <a:latin typeface="Arial"/>
              <a:cs typeface="Arial"/>
            </a:endParaRPr>
          </a:p>
        </p:txBody>
      </p:sp>
      <p:sp>
        <p:nvSpPr>
          <p:cNvPr id="28" name="object 28"/>
          <p:cNvSpPr txBox="1"/>
          <p:nvPr/>
        </p:nvSpPr>
        <p:spPr>
          <a:xfrm>
            <a:off x="4119155" y="6456292"/>
            <a:ext cx="1410970"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40" dirty="0">
                <a:solidFill>
                  <a:srgbClr val="2D3334"/>
                </a:solidFill>
                <a:latin typeface="Arial MT"/>
                <a:cs typeface="Arial MT"/>
              </a:rPr>
              <a:t> </a:t>
            </a:r>
            <a:r>
              <a:rPr sz="1400" spc="-5" dirty="0">
                <a:solidFill>
                  <a:srgbClr val="2D3334"/>
                </a:solidFill>
                <a:latin typeface="Arial MT"/>
                <a:cs typeface="Arial MT"/>
              </a:rPr>
              <a:t>Cognitive</a:t>
            </a:r>
            <a:r>
              <a:rPr sz="1400" spc="-45" dirty="0">
                <a:solidFill>
                  <a:srgbClr val="2D3334"/>
                </a:solidFill>
                <a:latin typeface="Arial MT"/>
                <a:cs typeface="Arial MT"/>
              </a:rPr>
              <a:t> </a:t>
            </a:r>
            <a:r>
              <a:rPr sz="1400" spc="-5" dirty="0">
                <a:solidFill>
                  <a:srgbClr val="2D3334"/>
                </a:solidFill>
                <a:latin typeface="Arial MT"/>
                <a:cs typeface="Arial MT"/>
              </a:rPr>
              <a:t>ELOs</a:t>
            </a:r>
            <a:endParaRPr sz="1400">
              <a:latin typeface="Arial MT"/>
              <a:cs typeface="Arial MT"/>
            </a:endParaRPr>
          </a:p>
        </p:txBody>
      </p:sp>
      <p:sp>
        <p:nvSpPr>
          <p:cNvPr id="29" name="object 29"/>
          <p:cNvSpPr txBox="1"/>
          <p:nvPr/>
        </p:nvSpPr>
        <p:spPr>
          <a:xfrm>
            <a:off x="5999705" y="6456292"/>
            <a:ext cx="1685925"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40" dirty="0">
                <a:solidFill>
                  <a:srgbClr val="2D3334"/>
                </a:solidFill>
                <a:latin typeface="Arial MT"/>
                <a:cs typeface="Arial MT"/>
              </a:rPr>
              <a:t> </a:t>
            </a:r>
            <a:r>
              <a:rPr sz="1400" spc="-5" dirty="0">
                <a:solidFill>
                  <a:srgbClr val="2D3334"/>
                </a:solidFill>
                <a:latin typeface="Arial MT"/>
                <a:cs typeface="Arial MT"/>
              </a:rPr>
              <a:t>Performance</a:t>
            </a:r>
            <a:r>
              <a:rPr sz="1400" spc="-55" dirty="0">
                <a:solidFill>
                  <a:srgbClr val="2D3334"/>
                </a:solidFill>
                <a:latin typeface="Arial MT"/>
                <a:cs typeface="Arial MT"/>
              </a:rPr>
              <a:t> </a:t>
            </a:r>
            <a:r>
              <a:rPr sz="1400" spc="-5" dirty="0">
                <a:solidFill>
                  <a:srgbClr val="2D3334"/>
                </a:solidFill>
                <a:latin typeface="Arial MT"/>
                <a:cs typeface="Arial MT"/>
              </a:rPr>
              <a:t>ELOs</a:t>
            </a:r>
            <a:endParaRPr sz="1400">
              <a:latin typeface="Arial MT"/>
              <a:cs typeface="Arial MT"/>
            </a:endParaRPr>
          </a:p>
        </p:txBody>
      </p:sp>
      <p:sp>
        <p:nvSpPr>
          <p:cNvPr id="30" name="object 30"/>
          <p:cNvSpPr txBox="1"/>
          <p:nvPr/>
        </p:nvSpPr>
        <p:spPr>
          <a:xfrm>
            <a:off x="9408654" y="6570906"/>
            <a:ext cx="2019300" cy="174625"/>
          </a:xfrm>
          <a:prstGeom prst="rect">
            <a:avLst/>
          </a:prstGeom>
        </p:spPr>
        <p:txBody>
          <a:bodyPr vert="horz" wrap="square" lIns="0" tIns="0" rIns="0" bIns="0" rtlCol="0">
            <a:spAutoFit/>
          </a:bodyPr>
          <a:lstStyle/>
          <a:p>
            <a:pPr marL="12700">
              <a:lnSpc>
                <a:spcPct val="100000"/>
              </a:lnSpc>
            </a:pPr>
            <a:r>
              <a:rPr sz="1050" spc="-5" dirty="0">
                <a:solidFill>
                  <a:srgbClr val="CD9146"/>
                </a:solidFill>
                <a:latin typeface="Arial MT"/>
                <a:cs typeface="Arial MT"/>
              </a:rPr>
              <a:t>#TCCC-CPP-PPT-09</a:t>
            </a:r>
            <a:r>
              <a:rPr sz="1050" spc="285"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31" name="object 31"/>
          <p:cNvSpPr txBox="1">
            <a:spLocks noGrp="1"/>
          </p:cNvSpPr>
          <p:nvPr>
            <p:ph type="sldNum" sz="quarter" idx="7"/>
          </p:nvPr>
        </p:nvSpPr>
        <p:spPr>
          <a:prstGeom prst="rect">
            <a:avLst/>
          </a:prstGeom>
        </p:spPr>
        <p:txBody>
          <a:bodyPr vert="horz" wrap="square" lIns="0" tIns="0" rIns="0" bIns="0" rtlCol="0">
            <a:spAutoFit/>
          </a:bodyPr>
          <a:lstStyle/>
          <a:p>
            <a:pPr marL="2328545">
              <a:lnSpc>
                <a:spcPts val="1425"/>
              </a:lnSpc>
            </a:pPr>
            <a:fld id="{81D60167-4931-47E6-BA6A-407CBD079E47}" type="slidenum">
              <a:rPr sz="1200" dirty="0">
                <a:solidFill>
                  <a:srgbClr val="000000"/>
                </a:solidFill>
              </a:rPr>
              <a:t>3</a:t>
            </a:fld>
            <a:endParaRPr sz="12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426910" y="1115759"/>
            <a:ext cx="11322685" cy="4709160"/>
            <a:chOff x="426910" y="1115759"/>
            <a:chExt cx="11322685" cy="4709160"/>
          </a:xfrm>
        </p:grpSpPr>
        <p:sp>
          <p:nvSpPr>
            <p:cNvPr id="5" name="object 5"/>
            <p:cNvSpPr/>
            <p:nvPr/>
          </p:nvSpPr>
          <p:spPr>
            <a:xfrm>
              <a:off x="441198" y="1130047"/>
              <a:ext cx="11294110" cy="4680585"/>
            </a:xfrm>
            <a:custGeom>
              <a:avLst/>
              <a:gdLst/>
              <a:ahLst/>
              <a:cxnLst/>
              <a:rect l="l" t="t" r="r" b="b"/>
              <a:pathLst>
                <a:path w="11294110" h="4680585">
                  <a:moveTo>
                    <a:pt x="0" y="149529"/>
                  </a:moveTo>
                  <a:lnTo>
                    <a:pt x="7622" y="102264"/>
                  </a:lnTo>
                  <a:lnTo>
                    <a:pt x="28849" y="61217"/>
                  </a:lnTo>
                  <a:lnTo>
                    <a:pt x="61217" y="28849"/>
                  </a:lnTo>
                  <a:lnTo>
                    <a:pt x="102264" y="7622"/>
                  </a:lnTo>
                  <a:lnTo>
                    <a:pt x="149529" y="0"/>
                  </a:lnTo>
                  <a:lnTo>
                    <a:pt x="11144072" y="0"/>
                  </a:lnTo>
                  <a:lnTo>
                    <a:pt x="11191337" y="7622"/>
                  </a:lnTo>
                  <a:lnTo>
                    <a:pt x="11232384" y="28849"/>
                  </a:lnTo>
                  <a:lnTo>
                    <a:pt x="11264752" y="61217"/>
                  </a:lnTo>
                  <a:lnTo>
                    <a:pt x="11285979" y="102264"/>
                  </a:lnTo>
                  <a:lnTo>
                    <a:pt x="11293602" y="149529"/>
                  </a:lnTo>
                  <a:lnTo>
                    <a:pt x="11293602" y="4530674"/>
                  </a:lnTo>
                  <a:lnTo>
                    <a:pt x="11285979" y="4577934"/>
                  </a:lnTo>
                  <a:lnTo>
                    <a:pt x="11264752" y="4618981"/>
                  </a:lnTo>
                  <a:lnTo>
                    <a:pt x="11232384" y="4651351"/>
                  </a:lnTo>
                  <a:lnTo>
                    <a:pt x="11191337" y="4672580"/>
                  </a:lnTo>
                  <a:lnTo>
                    <a:pt x="11144072" y="4680204"/>
                  </a:lnTo>
                  <a:lnTo>
                    <a:pt x="149529" y="4680204"/>
                  </a:lnTo>
                  <a:lnTo>
                    <a:pt x="102264" y="4672580"/>
                  </a:lnTo>
                  <a:lnTo>
                    <a:pt x="61217" y="4651351"/>
                  </a:lnTo>
                  <a:lnTo>
                    <a:pt x="28849" y="4618981"/>
                  </a:lnTo>
                  <a:lnTo>
                    <a:pt x="7622" y="4577934"/>
                  </a:lnTo>
                  <a:lnTo>
                    <a:pt x="0" y="4530674"/>
                  </a:lnTo>
                  <a:lnTo>
                    <a:pt x="0" y="149529"/>
                  </a:lnTo>
                  <a:close/>
                </a:path>
              </a:pathLst>
            </a:custGeom>
            <a:ln w="28575">
              <a:solidFill>
                <a:srgbClr val="D7D9D7"/>
              </a:solidFill>
            </a:ln>
          </p:spPr>
          <p:txBody>
            <a:bodyPr wrap="square" lIns="0" tIns="0" rIns="0" bIns="0" rtlCol="0"/>
            <a:lstStyle/>
            <a:p>
              <a:endParaRPr/>
            </a:p>
          </p:txBody>
        </p:sp>
        <p:sp>
          <p:nvSpPr>
            <p:cNvPr id="6" name="object 6"/>
            <p:cNvSpPr/>
            <p:nvPr/>
          </p:nvSpPr>
          <p:spPr>
            <a:xfrm>
              <a:off x="750951" y="1998345"/>
              <a:ext cx="10863580" cy="0"/>
            </a:xfrm>
            <a:custGeom>
              <a:avLst/>
              <a:gdLst/>
              <a:ahLst/>
              <a:cxnLst/>
              <a:rect l="l" t="t" r="r" b="b"/>
              <a:pathLst>
                <a:path w="10863580">
                  <a:moveTo>
                    <a:pt x="0" y="0"/>
                  </a:moveTo>
                  <a:lnTo>
                    <a:pt x="10863275" y="0"/>
                  </a:lnTo>
                </a:path>
              </a:pathLst>
            </a:custGeom>
            <a:ln w="25400">
              <a:solidFill>
                <a:srgbClr val="898B8B"/>
              </a:solidFill>
              <a:prstDash val="dash"/>
            </a:ln>
          </p:spPr>
          <p:txBody>
            <a:bodyPr wrap="square" lIns="0" tIns="0" rIns="0" bIns="0" rtlCol="0"/>
            <a:lstStyle/>
            <a:p>
              <a:endParaRPr/>
            </a:p>
          </p:txBody>
        </p:sp>
      </p:grpSp>
      <p:pic>
        <p:nvPicPr>
          <p:cNvPr id="7" name="object 7"/>
          <p:cNvPicPr/>
          <p:nvPr/>
        </p:nvPicPr>
        <p:blipFill>
          <a:blip r:embed="rId4" cstate="print"/>
          <a:stretch>
            <a:fillRect/>
          </a:stretch>
        </p:blipFill>
        <p:spPr>
          <a:xfrm>
            <a:off x="3857804" y="6458579"/>
            <a:ext cx="213590" cy="213600"/>
          </a:xfrm>
          <a:prstGeom prst="rect">
            <a:avLst/>
          </a:prstGeom>
        </p:spPr>
      </p:pic>
      <p:sp>
        <p:nvSpPr>
          <p:cNvPr id="8" name="object 8"/>
          <p:cNvSpPr txBox="1">
            <a:spLocks noGrp="1"/>
          </p:cNvSpPr>
          <p:nvPr>
            <p:ph type="title"/>
          </p:nvPr>
        </p:nvSpPr>
        <p:spPr>
          <a:xfrm>
            <a:off x="3197654" y="675762"/>
            <a:ext cx="5870575" cy="452755"/>
          </a:xfrm>
          <a:prstGeom prst="rect">
            <a:avLst/>
          </a:prstGeom>
        </p:spPr>
        <p:txBody>
          <a:bodyPr vert="horz" wrap="square" lIns="0" tIns="12700" rIns="0" bIns="0" rtlCol="0">
            <a:spAutoFit/>
          </a:bodyPr>
          <a:lstStyle/>
          <a:p>
            <a:pPr marL="12700">
              <a:lnSpc>
                <a:spcPct val="100000"/>
              </a:lnSpc>
              <a:spcBef>
                <a:spcPts val="100"/>
              </a:spcBef>
            </a:pPr>
            <a:r>
              <a:rPr sz="2800" dirty="0">
                <a:solidFill>
                  <a:srgbClr val="505050"/>
                </a:solidFill>
              </a:rPr>
              <a:t>1</a:t>
            </a:r>
            <a:r>
              <a:rPr sz="2800" spc="-10" dirty="0">
                <a:solidFill>
                  <a:srgbClr val="505050"/>
                </a:solidFill>
              </a:rPr>
              <a:t> </a:t>
            </a:r>
            <a:r>
              <a:rPr sz="2800" dirty="0">
                <a:solidFill>
                  <a:srgbClr val="505050"/>
                </a:solidFill>
              </a:rPr>
              <a:t>x</a:t>
            </a:r>
            <a:r>
              <a:rPr sz="2800" spc="-130" dirty="0">
                <a:solidFill>
                  <a:srgbClr val="505050"/>
                </a:solidFill>
              </a:rPr>
              <a:t> </a:t>
            </a:r>
            <a:r>
              <a:rPr sz="2400" spc="-5" dirty="0">
                <a:solidFill>
                  <a:srgbClr val="BB8542"/>
                </a:solidFill>
              </a:rPr>
              <a:t>TERMINAL</a:t>
            </a:r>
            <a:r>
              <a:rPr sz="2400" dirty="0">
                <a:solidFill>
                  <a:srgbClr val="BB8542"/>
                </a:solidFill>
              </a:rPr>
              <a:t> </a:t>
            </a:r>
            <a:r>
              <a:rPr sz="2400" spc="-5" dirty="0">
                <a:solidFill>
                  <a:srgbClr val="BB8542"/>
                </a:solidFill>
              </a:rPr>
              <a:t>LEARNING</a:t>
            </a:r>
            <a:r>
              <a:rPr sz="2400" spc="-10" dirty="0">
                <a:solidFill>
                  <a:srgbClr val="BB8542"/>
                </a:solidFill>
              </a:rPr>
              <a:t> </a:t>
            </a:r>
            <a:r>
              <a:rPr sz="2400" spc="-5" dirty="0">
                <a:solidFill>
                  <a:srgbClr val="BB8542"/>
                </a:solidFill>
              </a:rPr>
              <a:t>OBJECTIVES</a:t>
            </a:r>
            <a:endParaRPr sz="2400"/>
          </a:p>
        </p:txBody>
      </p:sp>
      <p:grpSp>
        <p:nvGrpSpPr>
          <p:cNvPr id="9" name="object 9"/>
          <p:cNvGrpSpPr/>
          <p:nvPr/>
        </p:nvGrpSpPr>
        <p:grpSpPr>
          <a:xfrm>
            <a:off x="5697523" y="6459348"/>
            <a:ext cx="219075" cy="219075"/>
            <a:chOff x="5697523" y="6459348"/>
            <a:chExt cx="219075" cy="219075"/>
          </a:xfrm>
        </p:grpSpPr>
        <p:pic>
          <p:nvPicPr>
            <p:cNvPr id="10" name="object 10"/>
            <p:cNvPicPr/>
            <p:nvPr/>
          </p:nvPicPr>
          <p:blipFill>
            <a:blip r:embed="rId5" cstate="print"/>
            <a:stretch>
              <a:fillRect/>
            </a:stretch>
          </p:blipFill>
          <p:spPr>
            <a:xfrm>
              <a:off x="5703871" y="6465698"/>
              <a:ext cx="205976" cy="205976"/>
            </a:xfrm>
            <a:prstGeom prst="rect">
              <a:avLst/>
            </a:prstGeom>
          </p:spPr>
        </p:pic>
        <p:pic>
          <p:nvPicPr>
            <p:cNvPr id="11" name="object 11"/>
            <p:cNvPicPr/>
            <p:nvPr/>
          </p:nvPicPr>
          <p:blipFill>
            <a:blip r:embed="rId6" cstate="print"/>
            <a:stretch>
              <a:fillRect/>
            </a:stretch>
          </p:blipFill>
          <p:spPr>
            <a:xfrm>
              <a:off x="5697523" y="6459348"/>
              <a:ext cx="218676" cy="218676"/>
            </a:xfrm>
            <a:prstGeom prst="rect">
              <a:avLst/>
            </a:prstGeom>
          </p:spPr>
        </p:pic>
      </p:grpSp>
      <p:grpSp>
        <p:nvGrpSpPr>
          <p:cNvPr id="12" name="object 12"/>
          <p:cNvGrpSpPr/>
          <p:nvPr/>
        </p:nvGrpSpPr>
        <p:grpSpPr>
          <a:xfrm>
            <a:off x="697918" y="3018425"/>
            <a:ext cx="183515" cy="1436370"/>
            <a:chOff x="697918" y="3018425"/>
            <a:chExt cx="183515" cy="1436370"/>
          </a:xfrm>
        </p:grpSpPr>
        <p:pic>
          <p:nvPicPr>
            <p:cNvPr id="13" name="object 13"/>
            <p:cNvPicPr/>
            <p:nvPr/>
          </p:nvPicPr>
          <p:blipFill>
            <a:blip r:embed="rId7" cstate="print"/>
            <a:stretch>
              <a:fillRect/>
            </a:stretch>
          </p:blipFill>
          <p:spPr>
            <a:xfrm>
              <a:off x="697918" y="3864508"/>
              <a:ext cx="183083" cy="183083"/>
            </a:xfrm>
            <a:prstGeom prst="rect">
              <a:avLst/>
            </a:prstGeom>
          </p:spPr>
        </p:pic>
        <p:pic>
          <p:nvPicPr>
            <p:cNvPr id="14" name="object 14"/>
            <p:cNvPicPr/>
            <p:nvPr/>
          </p:nvPicPr>
          <p:blipFill>
            <a:blip r:embed="rId8" cstate="print"/>
            <a:stretch>
              <a:fillRect/>
            </a:stretch>
          </p:blipFill>
          <p:spPr>
            <a:xfrm>
              <a:off x="697918" y="3018425"/>
              <a:ext cx="183083" cy="183083"/>
            </a:xfrm>
            <a:prstGeom prst="rect">
              <a:avLst/>
            </a:prstGeom>
          </p:spPr>
        </p:pic>
        <p:pic>
          <p:nvPicPr>
            <p:cNvPr id="15" name="object 15"/>
            <p:cNvPicPr/>
            <p:nvPr/>
          </p:nvPicPr>
          <p:blipFill>
            <a:blip r:embed="rId8" cstate="print"/>
            <a:stretch>
              <a:fillRect/>
            </a:stretch>
          </p:blipFill>
          <p:spPr>
            <a:xfrm>
              <a:off x="697918" y="4271318"/>
              <a:ext cx="183083" cy="183083"/>
            </a:xfrm>
            <a:prstGeom prst="rect">
              <a:avLst/>
            </a:prstGeom>
          </p:spPr>
        </p:pic>
      </p:grpSp>
      <p:sp>
        <p:nvSpPr>
          <p:cNvPr id="16" name="object 16"/>
          <p:cNvSpPr txBox="1"/>
          <p:nvPr/>
        </p:nvSpPr>
        <p:spPr>
          <a:xfrm>
            <a:off x="580688" y="1296082"/>
            <a:ext cx="10762615" cy="3497579"/>
          </a:xfrm>
          <a:prstGeom prst="rect">
            <a:avLst/>
          </a:prstGeom>
        </p:spPr>
        <p:txBody>
          <a:bodyPr vert="horz" wrap="square" lIns="0" tIns="31750" rIns="0" bIns="0" rtlCol="0">
            <a:spAutoFit/>
          </a:bodyPr>
          <a:lstStyle/>
          <a:p>
            <a:pPr marL="535305" marR="424815" indent="-459740">
              <a:lnSpc>
                <a:spcPct val="94700"/>
              </a:lnSpc>
              <a:spcBef>
                <a:spcPts val="250"/>
              </a:spcBef>
            </a:pPr>
            <a:r>
              <a:rPr sz="3600" b="1" spc="-7" baseline="-31250" dirty="0">
                <a:solidFill>
                  <a:srgbClr val="CD9146"/>
                </a:solidFill>
                <a:latin typeface="Arial"/>
                <a:cs typeface="Arial"/>
              </a:rPr>
              <a:t>09</a:t>
            </a:r>
            <a:r>
              <a:rPr sz="3600" b="1" spc="442" baseline="-31250" dirty="0">
                <a:solidFill>
                  <a:srgbClr val="CD9146"/>
                </a:solidFill>
                <a:latin typeface="Arial"/>
                <a:cs typeface="Arial"/>
              </a:rPr>
              <a:t> </a:t>
            </a:r>
            <a:r>
              <a:rPr sz="1800" b="1" spc="-5" dirty="0">
                <a:latin typeface="Arial"/>
                <a:cs typeface="Arial"/>
              </a:rPr>
              <a:t>Given</a:t>
            </a:r>
            <a:r>
              <a:rPr sz="1800" b="1" spc="10" dirty="0">
                <a:latin typeface="Arial"/>
                <a:cs typeface="Arial"/>
              </a:rPr>
              <a:t> </a:t>
            </a:r>
            <a:r>
              <a:rPr sz="1800" b="1" dirty="0">
                <a:latin typeface="Arial"/>
                <a:cs typeface="Arial"/>
              </a:rPr>
              <a:t>a </a:t>
            </a:r>
            <a:r>
              <a:rPr sz="1800" b="1" spc="-5" dirty="0">
                <a:latin typeface="Arial"/>
                <a:cs typeface="Arial"/>
              </a:rPr>
              <a:t>combat</a:t>
            </a:r>
            <a:r>
              <a:rPr sz="1800" b="1" spc="5" dirty="0">
                <a:latin typeface="Arial"/>
                <a:cs typeface="Arial"/>
              </a:rPr>
              <a:t> </a:t>
            </a:r>
            <a:r>
              <a:rPr sz="1800" b="1" spc="-5" dirty="0">
                <a:latin typeface="Arial"/>
                <a:cs typeface="Arial"/>
              </a:rPr>
              <a:t>or</a:t>
            </a:r>
            <a:r>
              <a:rPr sz="1800" b="1" spc="10" dirty="0">
                <a:latin typeface="Arial"/>
                <a:cs typeface="Arial"/>
              </a:rPr>
              <a:t> </a:t>
            </a:r>
            <a:r>
              <a:rPr sz="1800" b="1" spc="-5" dirty="0">
                <a:latin typeface="Arial"/>
                <a:cs typeface="Arial"/>
              </a:rPr>
              <a:t>noncombat</a:t>
            </a:r>
            <a:r>
              <a:rPr sz="1800" b="1" spc="5" dirty="0">
                <a:latin typeface="Arial"/>
                <a:cs typeface="Arial"/>
              </a:rPr>
              <a:t> </a:t>
            </a:r>
            <a:r>
              <a:rPr sz="1800" b="1" spc="-5" dirty="0">
                <a:latin typeface="Arial"/>
                <a:cs typeface="Arial"/>
              </a:rPr>
              <a:t>scenario,</a:t>
            </a:r>
            <a:r>
              <a:rPr sz="1800" b="1" spc="5" dirty="0">
                <a:latin typeface="Arial"/>
                <a:cs typeface="Arial"/>
              </a:rPr>
              <a:t> </a:t>
            </a:r>
            <a:r>
              <a:rPr sz="1800" b="1" spc="-5" dirty="0">
                <a:latin typeface="Arial"/>
                <a:cs typeface="Arial"/>
              </a:rPr>
              <a:t>perform</a:t>
            </a:r>
            <a:r>
              <a:rPr sz="1800" b="1" spc="10" dirty="0">
                <a:latin typeface="Arial"/>
                <a:cs typeface="Arial"/>
              </a:rPr>
              <a:t> </a:t>
            </a:r>
            <a:r>
              <a:rPr sz="1800" b="1" spc="-5" dirty="0">
                <a:latin typeface="Arial"/>
                <a:cs typeface="Arial"/>
              </a:rPr>
              <a:t>hemorrhage</a:t>
            </a:r>
            <a:r>
              <a:rPr sz="1800" b="1" dirty="0">
                <a:latin typeface="Arial"/>
                <a:cs typeface="Arial"/>
              </a:rPr>
              <a:t> </a:t>
            </a:r>
            <a:r>
              <a:rPr sz="1800" b="1" spc="-5" dirty="0">
                <a:latin typeface="Arial"/>
                <a:cs typeface="Arial"/>
              </a:rPr>
              <a:t>control</a:t>
            </a:r>
            <a:r>
              <a:rPr sz="1800" b="1" spc="5" dirty="0">
                <a:latin typeface="Arial"/>
                <a:cs typeface="Arial"/>
              </a:rPr>
              <a:t> </a:t>
            </a:r>
            <a:r>
              <a:rPr sz="1800" b="1" spc="-5" dirty="0">
                <a:latin typeface="Arial"/>
                <a:cs typeface="Arial"/>
              </a:rPr>
              <a:t>during</a:t>
            </a:r>
            <a:r>
              <a:rPr sz="1800" b="1" spc="15" dirty="0">
                <a:latin typeface="Arial"/>
                <a:cs typeface="Arial"/>
              </a:rPr>
              <a:t> </a:t>
            </a:r>
            <a:r>
              <a:rPr sz="1800" b="1" spc="-5" dirty="0">
                <a:latin typeface="Arial"/>
                <a:cs typeface="Arial"/>
              </a:rPr>
              <a:t>Tactical</a:t>
            </a:r>
            <a:r>
              <a:rPr sz="1800" b="1" spc="5" dirty="0">
                <a:latin typeface="Arial"/>
                <a:cs typeface="Arial"/>
              </a:rPr>
              <a:t> </a:t>
            </a:r>
            <a:r>
              <a:rPr sz="1800" b="1" spc="-5" dirty="0">
                <a:latin typeface="Arial"/>
                <a:cs typeface="Arial"/>
              </a:rPr>
              <a:t>Field </a:t>
            </a:r>
            <a:r>
              <a:rPr sz="1800" b="1" spc="-484" dirty="0">
                <a:latin typeface="Arial"/>
                <a:cs typeface="Arial"/>
              </a:rPr>
              <a:t> </a:t>
            </a:r>
            <a:r>
              <a:rPr sz="1800" b="1" dirty="0">
                <a:latin typeface="Arial"/>
                <a:cs typeface="Arial"/>
              </a:rPr>
              <a:t>Care</a:t>
            </a:r>
            <a:r>
              <a:rPr sz="1800" b="1" spc="-15" dirty="0">
                <a:latin typeface="Arial"/>
                <a:cs typeface="Arial"/>
              </a:rPr>
              <a:t> </a:t>
            </a:r>
            <a:r>
              <a:rPr sz="1800" b="1" spc="-5" dirty="0">
                <a:latin typeface="Arial"/>
                <a:cs typeface="Arial"/>
              </a:rPr>
              <a:t>in</a:t>
            </a:r>
            <a:r>
              <a:rPr sz="1800" b="1" dirty="0">
                <a:latin typeface="Arial"/>
                <a:cs typeface="Arial"/>
              </a:rPr>
              <a:t> </a:t>
            </a:r>
            <a:r>
              <a:rPr sz="1800" b="1" spc="-5" dirty="0">
                <a:latin typeface="Arial"/>
                <a:cs typeface="Arial"/>
              </a:rPr>
              <a:t>accordance</a:t>
            </a:r>
            <a:r>
              <a:rPr sz="1800" b="1" spc="-10" dirty="0">
                <a:latin typeface="Arial"/>
                <a:cs typeface="Arial"/>
              </a:rPr>
              <a:t> </a:t>
            </a:r>
            <a:r>
              <a:rPr sz="1800" b="1" spc="-5" dirty="0">
                <a:latin typeface="Arial"/>
                <a:cs typeface="Arial"/>
              </a:rPr>
              <a:t>with</a:t>
            </a:r>
            <a:r>
              <a:rPr sz="1800" b="1" dirty="0">
                <a:latin typeface="Arial"/>
                <a:cs typeface="Arial"/>
              </a:rPr>
              <a:t> </a:t>
            </a:r>
            <a:r>
              <a:rPr sz="1800" b="1" spc="-5" dirty="0">
                <a:latin typeface="Arial"/>
                <a:cs typeface="Arial"/>
              </a:rPr>
              <a:t>CoTCCC Guidelines.</a:t>
            </a:r>
            <a:endParaRPr sz="1800">
              <a:latin typeface="Arial"/>
              <a:cs typeface="Arial"/>
            </a:endParaRPr>
          </a:p>
          <a:p>
            <a:pPr marL="1133475" lvl="1" indent="-571500">
              <a:lnSpc>
                <a:spcPct val="100000"/>
              </a:lnSpc>
              <a:spcBef>
                <a:spcPts val="1295"/>
              </a:spcBef>
              <a:buFont typeface="Arial"/>
              <a:buAutoNum type="arabicPeriod" startAt="8"/>
              <a:tabLst>
                <a:tab pos="1132840" algn="l"/>
                <a:tab pos="1133475" algn="l"/>
              </a:tabLst>
            </a:pPr>
            <a:r>
              <a:rPr sz="1800" spc="-5" dirty="0">
                <a:latin typeface="Arial MT"/>
                <a:cs typeface="Arial MT"/>
              </a:rPr>
              <a:t>Demonstrate </a:t>
            </a:r>
            <a:r>
              <a:rPr sz="1800" dirty="0">
                <a:latin typeface="Arial MT"/>
                <a:cs typeface="Arial MT"/>
              </a:rPr>
              <a:t>limb </a:t>
            </a:r>
            <a:r>
              <a:rPr sz="1800" spc="-5" dirty="0">
                <a:latin typeface="Arial MT"/>
                <a:cs typeface="Arial MT"/>
              </a:rPr>
              <a:t>tourniquet replacement</a:t>
            </a:r>
            <a:r>
              <a:rPr sz="1800" spc="-10" dirty="0">
                <a:latin typeface="Arial MT"/>
                <a:cs typeface="Arial MT"/>
              </a:rPr>
              <a:t> </a:t>
            </a:r>
            <a:r>
              <a:rPr sz="1800" dirty="0">
                <a:latin typeface="Arial MT"/>
                <a:cs typeface="Arial MT"/>
              </a:rPr>
              <a:t>in</a:t>
            </a:r>
            <a:r>
              <a:rPr sz="1800" spc="5" dirty="0">
                <a:latin typeface="Arial MT"/>
                <a:cs typeface="Arial MT"/>
              </a:rPr>
              <a:t> </a:t>
            </a:r>
            <a:r>
              <a:rPr sz="1800" spc="-5" dirty="0">
                <a:latin typeface="Arial MT"/>
                <a:cs typeface="Arial MT"/>
              </a:rPr>
              <a:t>Tactical</a:t>
            </a:r>
            <a:r>
              <a:rPr sz="1800" dirty="0">
                <a:latin typeface="Arial MT"/>
                <a:cs typeface="Arial MT"/>
              </a:rPr>
              <a:t> </a:t>
            </a:r>
            <a:r>
              <a:rPr sz="1800" spc="-5" dirty="0">
                <a:latin typeface="Arial MT"/>
                <a:cs typeface="Arial MT"/>
              </a:rPr>
              <a:t>Field</a:t>
            </a:r>
            <a:r>
              <a:rPr sz="1800" dirty="0">
                <a:latin typeface="Arial MT"/>
                <a:cs typeface="Arial MT"/>
              </a:rPr>
              <a:t> Care.</a:t>
            </a:r>
            <a:endParaRPr sz="1800">
              <a:latin typeface="Arial MT"/>
              <a:cs typeface="Arial MT"/>
            </a:endParaRPr>
          </a:p>
          <a:p>
            <a:pPr marL="1133475" lvl="1" indent="-569595">
              <a:lnSpc>
                <a:spcPct val="100000"/>
              </a:lnSpc>
              <a:spcBef>
                <a:spcPts val="1200"/>
              </a:spcBef>
              <a:buFont typeface="Arial"/>
              <a:buAutoNum type="arabicPeriod" startAt="8"/>
              <a:tabLst>
                <a:tab pos="1132840" algn="l"/>
                <a:tab pos="1133475" algn="l"/>
              </a:tabLst>
            </a:pPr>
            <a:r>
              <a:rPr sz="1800" spc="-5" dirty="0">
                <a:latin typeface="Arial MT"/>
                <a:cs typeface="Arial MT"/>
              </a:rPr>
              <a:t>Demonstrate </a:t>
            </a:r>
            <a:r>
              <a:rPr sz="1800" dirty="0">
                <a:latin typeface="Arial MT"/>
                <a:cs typeface="Arial MT"/>
              </a:rPr>
              <a:t>limb </a:t>
            </a:r>
            <a:r>
              <a:rPr sz="1800" spc="-5" dirty="0">
                <a:latin typeface="Arial MT"/>
                <a:cs typeface="Arial MT"/>
              </a:rPr>
              <a:t>tourniquet conversion</a:t>
            </a:r>
            <a:r>
              <a:rPr sz="1800" spc="-10" dirty="0">
                <a:latin typeface="Arial MT"/>
                <a:cs typeface="Arial MT"/>
              </a:rPr>
              <a:t> </a:t>
            </a:r>
            <a:r>
              <a:rPr sz="1800" dirty="0">
                <a:latin typeface="Arial MT"/>
                <a:cs typeface="Arial MT"/>
              </a:rPr>
              <a:t>in</a:t>
            </a:r>
            <a:r>
              <a:rPr sz="1800" spc="5" dirty="0">
                <a:latin typeface="Arial MT"/>
                <a:cs typeface="Arial MT"/>
              </a:rPr>
              <a:t> </a:t>
            </a:r>
            <a:r>
              <a:rPr sz="1800" spc="-5" dirty="0">
                <a:latin typeface="Arial MT"/>
                <a:cs typeface="Arial MT"/>
              </a:rPr>
              <a:t>Tactical</a:t>
            </a:r>
            <a:r>
              <a:rPr sz="1800" spc="5" dirty="0">
                <a:latin typeface="Arial MT"/>
                <a:cs typeface="Arial MT"/>
              </a:rPr>
              <a:t> </a:t>
            </a:r>
            <a:r>
              <a:rPr sz="1800" spc="-5" dirty="0">
                <a:latin typeface="Arial MT"/>
                <a:cs typeface="Arial MT"/>
              </a:rPr>
              <a:t>Field </a:t>
            </a:r>
            <a:r>
              <a:rPr sz="1800" dirty="0">
                <a:latin typeface="Arial MT"/>
                <a:cs typeface="Arial MT"/>
              </a:rPr>
              <a:t>Care.</a:t>
            </a:r>
            <a:endParaRPr sz="1800">
              <a:latin typeface="Arial MT"/>
              <a:cs typeface="Arial MT"/>
            </a:endParaRPr>
          </a:p>
          <a:p>
            <a:pPr marL="1133475" lvl="1" indent="-571500">
              <a:lnSpc>
                <a:spcPct val="100000"/>
              </a:lnSpc>
              <a:spcBef>
                <a:spcPts val="1200"/>
              </a:spcBef>
              <a:buFont typeface="Arial"/>
              <a:buAutoNum type="arabicPeriod" startAt="8"/>
              <a:tabLst>
                <a:tab pos="1133475" algn="l"/>
              </a:tabLst>
            </a:pPr>
            <a:r>
              <a:rPr sz="1800" spc="-5" dirty="0">
                <a:latin typeface="Arial MT"/>
                <a:cs typeface="Arial MT"/>
              </a:rPr>
              <a:t>Identify the</a:t>
            </a:r>
            <a:r>
              <a:rPr sz="1800" dirty="0">
                <a:latin typeface="Arial MT"/>
                <a:cs typeface="Arial MT"/>
              </a:rPr>
              <a:t> </a:t>
            </a:r>
            <a:r>
              <a:rPr sz="1800" spc="-5" dirty="0">
                <a:latin typeface="Arial MT"/>
                <a:cs typeface="Arial MT"/>
              </a:rPr>
              <a:t>principles</a:t>
            </a:r>
            <a:r>
              <a:rPr sz="1800" spc="-10" dirty="0">
                <a:latin typeface="Arial MT"/>
                <a:cs typeface="Arial MT"/>
              </a:rPr>
              <a:t> </a:t>
            </a:r>
            <a:r>
              <a:rPr sz="1800" dirty="0">
                <a:latin typeface="Arial MT"/>
                <a:cs typeface="Arial MT"/>
              </a:rPr>
              <a:t>of wound</a:t>
            </a:r>
            <a:r>
              <a:rPr sz="1800" spc="-5" dirty="0">
                <a:latin typeface="Arial MT"/>
                <a:cs typeface="Arial MT"/>
              </a:rPr>
              <a:t> packing</a:t>
            </a:r>
            <a:r>
              <a:rPr sz="1800" spc="-10" dirty="0">
                <a:latin typeface="Arial MT"/>
                <a:cs typeface="Arial MT"/>
              </a:rPr>
              <a:t> </a:t>
            </a:r>
            <a:r>
              <a:rPr sz="1800" dirty="0">
                <a:latin typeface="Arial MT"/>
                <a:cs typeface="Arial MT"/>
              </a:rPr>
              <a:t>and</a:t>
            </a:r>
            <a:r>
              <a:rPr sz="1800" spc="-5" dirty="0">
                <a:latin typeface="Arial MT"/>
                <a:cs typeface="Arial MT"/>
              </a:rPr>
              <a:t> </a:t>
            </a:r>
            <a:r>
              <a:rPr sz="1800" dirty="0">
                <a:latin typeface="Arial MT"/>
                <a:cs typeface="Arial MT"/>
              </a:rPr>
              <a:t>apply</a:t>
            </a:r>
            <a:r>
              <a:rPr sz="1800" spc="-5" dirty="0">
                <a:latin typeface="Arial MT"/>
                <a:cs typeface="Arial MT"/>
              </a:rPr>
              <a:t> </a:t>
            </a:r>
            <a:r>
              <a:rPr sz="1800" dirty="0">
                <a:latin typeface="Arial MT"/>
                <a:cs typeface="Arial MT"/>
              </a:rPr>
              <a:t>a </a:t>
            </a:r>
            <a:r>
              <a:rPr sz="1800" spc="-5" dirty="0">
                <a:latin typeface="Arial MT"/>
                <a:cs typeface="Arial MT"/>
              </a:rPr>
              <a:t>pressure </a:t>
            </a:r>
            <a:r>
              <a:rPr sz="1800" dirty="0">
                <a:latin typeface="Arial MT"/>
                <a:cs typeface="Arial MT"/>
              </a:rPr>
              <a:t>bandage.</a:t>
            </a:r>
            <a:endParaRPr sz="1800">
              <a:latin typeface="Arial MT"/>
              <a:cs typeface="Arial MT"/>
            </a:endParaRPr>
          </a:p>
          <a:p>
            <a:pPr marL="1133475" lvl="1" indent="-571500">
              <a:lnSpc>
                <a:spcPct val="100000"/>
              </a:lnSpc>
              <a:spcBef>
                <a:spcPts val="1200"/>
              </a:spcBef>
              <a:buFont typeface="Arial"/>
              <a:buAutoNum type="arabicPeriod" startAt="8"/>
              <a:tabLst>
                <a:tab pos="1133475" algn="l"/>
              </a:tabLst>
            </a:pPr>
            <a:r>
              <a:rPr sz="1800" spc="-5" dirty="0">
                <a:latin typeface="Arial MT"/>
                <a:cs typeface="Arial MT"/>
              </a:rPr>
              <a:t>Demonstrate </a:t>
            </a:r>
            <a:r>
              <a:rPr sz="1800" dirty="0">
                <a:latin typeface="Arial MT"/>
                <a:cs typeface="Arial MT"/>
              </a:rPr>
              <a:t>wound</a:t>
            </a:r>
            <a:r>
              <a:rPr sz="1800" spc="-5" dirty="0">
                <a:latin typeface="Arial MT"/>
                <a:cs typeface="Arial MT"/>
              </a:rPr>
              <a:t> packing</a:t>
            </a:r>
            <a:r>
              <a:rPr sz="1800" spc="-10" dirty="0">
                <a:latin typeface="Arial MT"/>
                <a:cs typeface="Arial MT"/>
              </a:rPr>
              <a:t> </a:t>
            </a:r>
            <a:r>
              <a:rPr sz="1800" dirty="0">
                <a:latin typeface="Arial MT"/>
                <a:cs typeface="Arial MT"/>
              </a:rPr>
              <a:t>and </a:t>
            </a:r>
            <a:r>
              <a:rPr sz="1800" spc="-5" dirty="0">
                <a:latin typeface="Arial MT"/>
                <a:cs typeface="Arial MT"/>
              </a:rPr>
              <a:t>application</a:t>
            </a:r>
            <a:r>
              <a:rPr sz="1800" spc="-15" dirty="0">
                <a:latin typeface="Arial MT"/>
                <a:cs typeface="Arial MT"/>
              </a:rPr>
              <a:t> </a:t>
            </a:r>
            <a:r>
              <a:rPr sz="1800" dirty="0">
                <a:latin typeface="Arial MT"/>
                <a:cs typeface="Arial MT"/>
              </a:rPr>
              <a:t>of</a:t>
            </a:r>
            <a:r>
              <a:rPr sz="1800" spc="5" dirty="0">
                <a:latin typeface="Arial MT"/>
                <a:cs typeface="Arial MT"/>
              </a:rPr>
              <a:t> </a:t>
            </a:r>
            <a:r>
              <a:rPr sz="1800" dirty="0">
                <a:latin typeface="Arial MT"/>
                <a:cs typeface="Arial MT"/>
              </a:rPr>
              <a:t>a </a:t>
            </a:r>
            <a:r>
              <a:rPr sz="1800" spc="-5" dirty="0">
                <a:latin typeface="Arial MT"/>
                <a:cs typeface="Arial MT"/>
              </a:rPr>
              <a:t>pressure </a:t>
            </a:r>
            <a:r>
              <a:rPr sz="1800" dirty="0">
                <a:latin typeface="Arial MT"/>
                <a:cs typeface="Arial MT"/>
              </a:rPr>
              <a:t>bandage.</a:t>
            </a:r>
            <a:endParaRPr sz="1800">
              <a:latin typeface="Arial MT"/>
              <a:cs typeface="Arial MT"/>
            </a:endParaRPr>
          </a:p>
          <a:p>
            <a:pPr marL="1133475" lvl="1" indent="-568960">
              <a:lnSpc>
                <a:spcPct val="100000"/>
              </a:lnSpc>
              <a:spcBef>
                <a:spcPts val="1200"/>
              </a:spcBef>
              <a:buFont typeface="Arial"/>
              <a:buAutoNum type="arabicPeriod" startAt="8"/>
              <a:tabLst>
                <a:tab pos="1133475" algn="l"/>
              </a:tabLst>
            </a:pPr>
            <a:r>
              <a:rPr sz="1800" spc="-5" dirty="0">
                <a:latin typeface="Arial MT"/>
                <a:cs typeface="Arial MT"/>
              </a:rPr>
              <a:t>Describe</a:t>
            </a:r>
            <a:r>
              <a:rPr sz="1800" spc="5" dirty="0">
                <a:latin typeface="Arial MT"/>
                <a:cs typeface="Arial MT"/>
              </a:rPr>
              <a:t> </a:t>
            </a:r>
            <a:r>
              <a:rPr sz="1800" spc="-5" dirty="0">
                <a:latin typeface="Arial MT"/>
                <a:cs typeface="Arial MT"/>
              </a:rPr>
              <a:t>advanced</a:t>
            </a:r>
            <a:r>
              <a:rPr sz="1800" dirty="0">
                <a:latin typeface="Arial MT"/>
                <a:cs typeface="Arial MT"/>
              </a:rPr>
              <a:t> hemorrhage </a:t>
            </a:r>
            <a:r>
              <a:rPr sz="1800" spc="-5" dirty="0">
                <a:latin typeface="Arial MT"/>
                <a:cs typeface="Arial MT"/>
              </a:rPr>
              <a:t>control</a:t>
            </a:r>
            <a:r>
              <a:rPr sz="1800" spc="5" dirty="0">
                <a:latin typeface="Arial MT"/>
                <a:cs typeface="Arial MT"/>
              </a:rPr>
              <a:t> </a:t>
            </a:r>
            <a:r>
              <a:rPr sz="1800" spc="-5" dirty="0">
                <a:latin typeface="Arial MT"/>
                <a:cs typeface="Arial MT"/>
              </a:rPr>
              <a:t>procedures</a:t>
            </a:r>
            <a:r>
              <a:rPr sz="1800" spc="5" dirty="0">
                <a:latin typeface="Arial MT"/>
                <a:cs typeface="Arial MT"/>
              </a:rPr>
              <a:t> </a:t>
            </a:r>
            <a:r>
              <a:rPr sz="1800" spc="-5" dirty="0">
                <a:latin typeface="Arial MT"/>
                <a:cs typeface="Arial MT"/>
              </a:rPr>
              <a:t>for</a:t>
            </a:r>
            <a:r>
              <a:rPr sz="1800" spc="10" dirty="0">
                <a:latin typeface="Arial MT"/>
                <a:cs typeface="Arial MT"/>
              </a:rPr>
              <a:t> </a:t>
            </a:r>
            <a:r>
              <a:rPr sz="1800" spc="-5" dirty="0">
                <a:latin typeface="Arial MT"/>
                <a:cs typeface="Arial MT"/>
              </a:rPr>
              <a:t>non-compressible torso</a:t>
            </a:r>
            <a:r>
              <a:rPr sz="1800" spc="15" dirty="0">
                <a:latin typeface="Arial MT"/>
                <a:cs typeface="Arial MT"/>
              </a:rPr>
              <a:t> </a:t>
            </a:r>
            <a:r>
              <a:rPr sz="1800" dirty="0">
                <a:latin typeface="Arial MT"/>
                <a:cs typeface="Arial MT"/>
              </a:rPr>
              <a:t>hemorrhage.</a:t>
            </a:r>
            <a:endParaRPr sz="1800">
              <a:latin typeface="Arial MT"/>
              <a:cs typeface="Arial MT"/>
            </a:endParaRPr>
          </a:p>
          <a:p>
            <a:pPr marL="1132840" marR="17780" lvl="1" indent="-571500">
              <a:lnSpc>
                <a:spcPct val="100000"/>
              </a:lnSpc>
              <a:spcBef>
                <a:spcPts val="1200"/>
              </a:spcBef>
              <a:buFont typeface="Arial"/>
              <a:buAutoNum type="arabicPeriod" startAt="8"/>
              <a:tabLst>
                <a:tab pos="1133475" algn="l"/>
              </a:tabLst>
            </a:pPr>
            <a:r>
              <a:rPr sz="1800" spc="-5" dirty="0">
                <a:latin typeface="Arial MT"/>
                <a:cs typeface="Arial MT"/>
              </a:rPr>
              <a:t>Identify</a:t>
            </a:r>
            <a:r>
              <a:rPr sz="1800" spc="10" dirty="0">
                <a:latin typeface="Arial MT"/>
                <a:cs typeface="Arial MT"/>
              </a:rPr>
              <a:t> </a:t>
            </a:r>
            <a:r>
              <a:rPr sz="1800" dirty="0">
                <a:latin typeface="Arial MT"/>
                <a:cs typeface="Arial MT"/>
              </a:rPr>
              <a:t>any</a:t>
            </a:r>
            <a:r>
              <a:rPr sz="1800" spc="10" dirty="0">
                <a:latin typeface="Arial MT"/>
                <a:cs typeface="Arial MT"/>
              </a:rPr>
              <a:t> </a:t>
            </a:r>
            <a:r>
              <a:rPr sz="1800" spc="-5" dirty="0">
                <a:latin typeface="Arial MT"/>
                <a:cs typeface="Arial MT"/>
              </a:rPr>
              <a:t>evidence-based</a:t>
            </a:r>
            <a:r>
              <a:rPr sz="1800" spc="5" dirty="0">
                <a:latin typeface="Arial MT"/>
                <a:cs typeface="Arial MT"/>
              </a:rPr>
              <a:t> </a:t>
            </a:r>
            <a:r>
              <a:rPr sz="1800" spc="-5" dirty="0">
                <a:latin typeface="Arial MT"/>
                <a:cs typeface="Arial MT"/>
              </a:rPr>
              <a:t>medicine,</a:t>
            </a:r>
            <a:r>
              <a:rPr sz="1800" spc="-10" dirty="0">
                <a:latin typeface="Arial MT"/>
                <a:cs typeface="Arial MT"/>
              </a:rPr>
              <a:t> </a:t>
            </a:r>
            <a:r>
              <a:rPr sz="1800" spc="-5" dirty="0">
                <a:latin typeface="Arial MT"/>
                <a:cs typeface="Arial MT"/>
              </a:rPr>
              <a:t>best</a:t>
            </a:r>
            <a:r>
              <a:rPr sz="1800" spc="10" dirty="0">
                <a:latin typeface="Arial MT"/>
                <a:cs typeface="Arial MT"/>
              </a:rPr>
              <a:t> </a:t>
            </a:r>
            <a:r>
              <a:rPr sz="1800" spc="-5" dirty="0">
                <a:latin typeface="Arial MT"/>
                <a:cs typeface="Arial MT"/>
              </a:rPr>
              <a:t>practices,</a:t>
            </a:r>
            <a:r>
              <a:rPr sz="1800" spc="10" dirty="0">
                <a:latin typeface="Arial MT"/>
                <a:cs typeface="Arial MT"/>
              </a:rPr>
              <a:t> </a:t>
            </a:r>
            <a:r>
              <a:rPr sz="1800" spc="-5" dirty="0">
                <a:latin typeface="Arial MT"/>
                <a:cs typeface="Arial MT"/>
              </a:rPr>
              <a:t>casualty</a:t>
            </a:r>
            <a:r>
              <a:rPr sz="1800" spc="10" dirty="0">
                <a:latin typeface="Arial MT"/>
                <a:cs typeface="Arial MT"/>
              </a:rPr>
              <a:t> </a:t>
            </a:r>
            <a:r>
              <a:rPr sz="1800" spc="-5" dirty="0">
                <a:latin typeface="Arial MT"/>
                <a:cs typeface="Arial MT"/>
              </a:rPr>
              <a:t>data,</a:t>
            </a:r>
            <a:r>
              <a:rPr sz="1800" spc="10" dirty="0">
                <a:latin typeface="Arial MT"/>
                <a:cs typeface="Arial MT"/>
              </a:rPr>
              <a:t> </a:t>
            </a:r>
            <a:r>
              <a:rPr sz="1800" dirty="0">
                <a:latin typeface="Arial MT"/>
                <a:cs typeface="Arial MT"/>
              </a:rPr>
              <a:t>and</a:t>
            </a:r>
            <a:r>
              <a:rPr sz="1800" spc="10" dirty="0">
                <a:latin typeface="Arial MT"/>
                <a:cs typeface="Arial MT"/>
              </a:rPr>
              <a:t> </a:t>
            </a:r>
            <a:r>
              <a:rPr sz="1800" spc="-5" dirty="0">
                <a:latin typeface="Arial MT"/>
                <a:cs typeface="Arial MT"/>
              </a:rPr>
              <a:t>Subject</a:t>
            </a:r>
            <a:r>
              <a:rPr sz="1800" dirty="0">
                <a:latin typeface="Arial MT"/>
                <a:cs typeface="Arial MT"/>
              </a:rPr>
              <a:t> </a:t>
            </a:r>
            <a:r>
              <a:rPr sz="1800" spc="-5" dirty="0">
                <a:latin typeface="Arial MT"/>
                <a:cs typeface="Arial MT"/>
              </a:rPr>
              <a:t>Matter</a:t>
            </a:r>
            <a:r>
              <a:rPr sz="1800" spc="10" dirty="0">
                <a:latin typeface="Arial MT"/>
                <a:cs typeface="Arial MT"/>
              </a:rPr>
              <a:t> </a:t>
            </a:r>
            <a:r>
              <a:rPr sz="1800" spc="-5" dirty="0">
                <a:latin typeface="Arial MT"/>
                <a:cs typeface="Arial MT"/>
              </a:rPr>
              <a:t>Expert </a:t>
            </a:r>
            <a:r>
              <a:rPr sz="1800" spc="-484" dirty="0">
                <a:latin typeface="Arial MT"/>
                <a:cs typeface="Arial MT"/>
              </a:rPr>
              <a:t> </a:t>
            </a:r>
            <a:r>
              <a:rPr sz="1800" spc="-5" dirty="0">
                <a:latin typeface="Arial MT"/>
                <a:cs typeface="Arial MT"/>
              </a:rPr>
              <a:t>consensus</a:t>
            </a:r>
            <a:r>
              <a:rPr sz="1800" spc="-10" dirty="0">
                <a:latin typeface="Arial MT"/>
                <a:cs typeface="Arial MT"/>
              </a:rPr>
              <a:t> </a:t>
            </a:r>
            <a:r>
              <a:rPr sz="1800" dirty="0">
                <a:latin typeface="Arial MT"/>
                <a:cs typeface="Arial MT"/>
              </a:rPr>
              <a:t>on</a:t>
            </a:r>
            <a:r>
              <a:rPr sz="1800" spc="-5" dirty="0">
                <a:latin typeface="Arial MT"/>
                <a:cs typeface="Arial MT"/>
              </a:rPr>
              <a:t> the </a:t>
            </a:r>
            <a:r>
              <a:rPr sz="1800" dirty="0">
                <a:latin typeface="Arial MT"/>
                <a:cs typeface="Arial MT"/>
              </a:rPr>
              <a:t>management</a:t>
            </a:r>
            <a:r>
              <a:rPr sz="1800" spc="-15" dirty="0">
                <a:latin typeface="Arial MT"/>
                <a:cs typeface="Arial MT"/>
              </a:rPr>
              <a:t> </a:t>
            </a:r>
            <a:r>
              <a:rPr sz="1800" dirty="0">
                <a:latin typeface="Arial MT"/>
                <a:cs typeface="Arial MT"/>
              </a:rPr>
              <a:t>of hemorrhage</a:t>
            </a:r>
            <a:r>
              <a:rPr sz="1800" spc="-15" dirty="0">
                <a:latin typeface="Arial MT"/>
                <a:cs typeface="Arial MT"/>
              </a:rPr>
              <a:t> </a:t>
            </a:r>
            <a:r>
              <a:rPr sz="1800" spc="-5" dirty="0">
                <a:latin typeface="Arial MT"/>
                <a:cs typeface="Arial MT"/>
              </a:rPr>
              <a:t>control techniques</a:t>
            </a:r>
            <a:r>
              <a:rPr sz="1800" spc="-10" dirty="0">
                <a:latin typeface="Arial MT"/>
                <a:cs typeface="Arial MT"/>
              </a:rPr>
              <a:t> </a:t>
            </a:r>
            <a:r>
              <a:rPr sz="1800" dirty="0">
                <a:latin typeface="Arial MT"/>
                <a:cs typeface="Arial MT"/>
              </a:rPr>
              <a:t>in</a:t>
            </a:r>
            <a:r>
              <a:rPr sz="1800" spc="-5" dirty="0">
                <a:latin typeface="Arial MT"/>
                <a:cs typeface="Arial MT"/>
              </a:rPr>
              <a:t> Tactical Field </a:t>
            </a:r>
            <a:r>
              <a:rPr sz="1800" dirty="0">
                <a:latin typeface="Arial MT"/>
                <a:cs typeface="Arial MT"/>
              </a:rPr>
              <a:t>Care.</a:t>
            </a:r>
            <a:endParaRPr sz="1800">
              <a:latin typeface="Arial MT"/>
              <a:cs typeface="Arial MT"/>
            </a:endParaRPr>
          </a:p>
        </p:txBody>
      </p:sp>
      <p:grpSp>
        <p:nvGrpSpPr>
          <p:cNvPr id="17" name="object 17"/>
          <p:cNvGrpSpPr/>
          <p:nvPr/>
        </p:nvGrpSpPr>
        <p:grpSpPr>
          <a:xfrm>
            <a:off x="697918" y="2131110"/>
            <a:ext cx="183515" cy="1512570"/>
            <a:chOff x="697918" y="2131110"/>
            <a:chExt cx="183515" cy="1512570"/>
          </a:xfrm>
        </p:grpSpPr>
        <p:pic>
          <p:nvPicPr>
            <p:cNvPr id="18" name="object 18"/>
            <p:cNvPicPr/>
            <p:nvPr/>
          </p:nvPicPr>
          <p:blipFill>
            <a:blip r:embed="rId9" cstate="print"/>
            <a:stretch>
              <a:fillRect/>
            </a:stretch>
          </p:blipFill>
          <p:spPr>
            <a:xfrm>
              <a:off x="704268" y="3466468"/>
              <a:ext cx="170383" cy="170383"/>
            </a:xfrm>
            <a:prstGeom prst="rect">
              <a:avLst/>
            </a:prstGeom>
          </p:spPr>
        </p:pic>
        <p:pic>
          <p:nvPicPr>
            <p:cNvPr id="19" name="object 19"/>
            <p:cNvPicPr/>
            <p:nvPr/>
          </p:nvPicPr>
          <p:blipFill>
            <a:blip r:embed="rId10" cstate="print"/>
            <a:stretch>
              <a:fillRect/>
            </a:stretch>
          </p:blipFill>
          <p:spPr>
            <a:xfrm>
              <a:off x="704268" y="2570533"/>
              <a:ext cx="170383" cy="170383"/>
            </a:xfrm>
            <a:prstGeom prst="rect">
              <a:avLst/>
            </a:prstGeom>
          </p:spPr>
        </p:pic>
        <p:pic>
          <p:nvPicPr>
            <p:cNvPr id="20" name="object 20"/>
            <p:cNvPicPr/>
            <p:nvPr/>
          </p:nvPicPr>
          <p:blipFill>
            <a:blip r:embed="rId11" cstate="print"/>
            <a:stretch>
              <a:fillRect/>
            </a:stretch>
          </p:blipFill>
          <p:spPr>
            <a:xfrm>
              <a:off x="697918" y="3460118"/>
              <a:ext cx="183083" cy="183083"/>
            </a:xfrm>
            <a:prstGeom prst="rect">
              <a:avLst/>
            </a:prstGeom>
          </p:spPr>
        </p:pic>
        <p:pic>
          <p:nvPicPr>
            <p:cNvPr id="21" name="object 21"/>
            <p:cNvPicPr/>
            <p:nvPr/>
          </p:nvPicPr>
          <p:blipFill>
            <a:blip r:embed="rId12" cstate="print"/>
            <a:stretch>
              <a:fillRect/>
            </a:stretch>
          </p:blipFill>
          <p:spPr>
            <a:xfrm>
              <a:off x="697918" y="2564183"/>
              <a:ext cx="183083" cy="183083"/>
            </a:xfrm>
            <a:prstGeom prst="rect">
              <a:avLst/>
            </a:prstGeom>
          </p:spPr>
        </p:pic>
        <p:pic>
          <p:nvPicPr>
            <p:cNvPr id="22" name="object 22"/>
            <p:cNvPicPr/>
            <p:nvPr/>
          </p:nvPicPr>
          <p:blipFill>
            <a:blip r:embed="rId13" cstate="print"/>
            <a:stretch>
              <a:fillRect/>
            </a:stretch>
          </p:blipFill>
          <p:spPr>
            <a:xfrm>
              <a:off x="704268" y="2137460"/>
              <a:ext cx="170383" cy="170383"/>
            </a:xfrm>
            <a:prstGeom prst="rect">
              <a:avLst/>
            </a:prstGeom>
          </p:spPr>
        </p:pic>
        <p:pic>
          <p:nvPicPr>
            <p:cNvPr id="23" name="object 23"/>
            <p:cNvPicPr/>
            <p:nvPr/>
          </p:nvPicPr>
          <p:blipFill>
            <a:blip r:embed="rId12" cstate="print"/>
            <a:stretch>
              <a:fillRect/>
            </a:stretch>
          </p:blipFill>
          <p:spPr>
            <a:xfrm>
              <a:off x="697918" y="2131110"/>
              <a:ext cx="183083" cy="183083"/>
            </a:xfrm>
            <a:prstGeom prst="rect">
              <a:avLst/>
            </a:prstGeom>
          </p:spPr>
        </p:pic>
      </p:grpSp>
      <p:sp>
        <p:nvSpPr>
          <p:cNvPr id="24" name="object 24"/>
          <p:cNvSpPr txBox="1"/>
          <p:nvPr/>
        </p:nvSpPr>
        <p:spPr>
          <a:xfrm>
            <a:off x="3060981" y="5939348"/>
            <a:ext cx="6086475" cy="423545"/>
          </a:xfrm>
          <a:prstGeom prst="rect">
            <a:avLst/>
          </a:prstGeom>
        </p:spPr>
        <p:txBody>
          <a:bodyPr vert="horz" wrap="square" lIns="0" tIns="0" rIns="0" bIns="0" rtlCol="0">
            <a:spAutoFit/>
          </a:bodyPr>
          <a:lstStyle/>
          <a:p>
            <a:pPr marL="12700">
              <a:lnSpc>
                <a:spcPts val="3195"/>
              </a:lnSpc>
            </a:pPr>
            <a:r>
              <a:rPr sz="2800" b="1" dirty="0">
                <a:solidFill>
                  <a:srgbClr val="505050"/>
                </a:solidFill>
                <a:latin typeface="Arial"/>
                <a:cs typeface="Arial"/>
              </a:rPr>
              <a:t>13</a:t>
            </a:r>
            <a:r>
              <a:rPr sz="2800" b="1" spc="-10" dirty="0">
                <a:solidFill>
                  <a:srgbClr val="505050"/>
                </a:solidFill>
                <a:latin typeface="Arial"/>
                <a:cs typeface="Arial"/>
              </a:rPr>
              <a:t> </a:t>
            </a:r>
            <a:r>
              <a:rPr sz="2800" b="1" dirty="0">
                <a:solidFill>
                  <a:srgbClr val="505050"/>
                </a:solidFill>
                <a:latin typeface="Arial"/>
                <a:cs typeface="Arial"/>
              </a:rPr>
              <a:t>x</a:t>
            </a:r>
            <a:r>
              <a:rPr sz="2800" b="1" spc="-120" dirty="0">
                <a:solidFill>
                  <a:srgbClr val="505050"/>
                </a:solidFill>
                <a:latin typeface="Arial"/>
                <a:cs typeface="Arial"/>
              </a:rPr>
              <a:t> </a:t>
            </a:r>
            <a:r>
              <a:rPr sz="2400" b="1" spc="-5" dirty="0">
                <a:solidFill>
                  <a:srgbClr val="BB8542"/>
                </a:solidFill>
                <a:latin typeface="Arial"/>
                <a:cs typeface="Arial"/>
              </a:rPr>
              <a:t>ENABLING LEARNING OBJECTIVES</a:t>
            </a:r>
            <a:endParaRPr sz="2400">
              <a:latin typeface="Arial"/>
              <a:cs typeface="Arial"/>
            </a:endParaRPr>
          </a:p>
        </p:txBody>
      </p:sp>
      <p:sp>
        <p:nvSpPr>
          <p:cNvPr id="25" name="object 25"/>
          <p:cNvSpPr txBox="1"/>
          <p:nvPr/>
        </p:nvSpPr>
        <p:spPr>
          <a:xfrm>
            <a:off x="717798" y="6417879"/>
            <a:ext cx="167005" cy="309245"/>
          </a:xfrm>
          <a:prstGeom prst="rect">
            <a:avLst/>
          </a:prstGeom>
        </p:spPr>
        <p:txBody>
          <a:bodyPr vert="horz" wrap="square" lIns="0" tIns="0" rIns="0" bIns="0" rtlCol="0">
            <a:spAutoFit/>
          </a:bodyPr>
          <a:lstStyle/>
          <a:p>
            <a:pPr marL="12700">
              <a:lnSpc>
                <a:spcPts val="2310"/>
              </a:lnSpc>
            </a:pPr>
            <a:r>
              <a:rPr sz="2000" b="1" spc="-5" dirty="0">
                <a:solidFill>
                  <a:srgbClr val="BE9000"/>
                </a:solidFill>
                <a:latin typeface="Arial"/>
                <a:cs typeface="Arial"/>
              </a:rPr>
              <a:t>#</a:t>
            </a:r>
            <a:endParaRPr sz="2000">
              <a:latin typeface="Arial"/>
              <a:cs typeface="Arial"/>
            </a:endParaRPr>
          </a:p>
        </p:txBody>
      </p:sp>
      <p:sp>
        <p:nvSpPr>
          <p:cNvPr id="26" name="object 26"/>
          <p:cNvSpPr txBox="1"/>
          <p:nvPr/>
        </p:nvSpPr>
        <p:spPr>
          <a:xfrm>
            <a:off x="991985" y="6456292"/>
            <a:ext cx="2661920"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25" dirty="0">
                <a:solidFill>
                  <a:srgbClr val="2D3334"/>
                </a:solidFill>
                <a:latin typeface="Arial MT"/>
                <a:cs typeface="Arial MT"/>
              </a:rPr>
              <a:t> </a:t>
            </a:r>
            <a:r>
              <a:rPr sz="1400" b="1" spc="-5" dirty="0">
                <a:solidFill>
                  <a:srgbClr val="2D3334"/>
                </a:solidFill>
                <a:latin typeface="Arial"/>
                <a:cs typeface="Arial"/>
              </a:rPr>
              <a:t>Terminal</a:t>
            </a:r>
            <a:r>
              <a:rPr sz="1400" b="1" spc="-25" dirty="0">
                <a:solidFill>
                  <a:srgbClr val="2D3334"/>
                </a:solidFill>
                <a:latin typeface="Arial"/>
                <a:cs typeface="Arial"/>
              </a:rPr>
              <a:t> </a:t>
            </a:r>
            <a:r>
              <a:rPr sz="1400" b="1" spc="-5" dirty="0">
                <a:solidFill>
                  <a:srgbClr val="2D3334"/>
                </a:solidFill>
                <a:latin typeface="Arial"/>
                <a:cs typeface="Arial"/>
              </a:rPr>
              <a:t>Learning</a:t>
            </a:r>
            <a:r>
              <a:rPr sz="1400" b="1" spc="-30" dirty="0">
                <a:solidFill>
                  <a:srgbClr val="2D3334"/>
                </a:solidFill>
                <a:latin typeface="Arial"/>
                <a:cs typeface="Arial"/>
              </a:rPr>
              <a:t> </a:t>
            </a:r>
            <a:r>
              <a:rPr sz="1400" b="1" spc="-5" dirty="0">
                <a:solidFill>
                  <a:srgbClr val="2D3334"/>
                </a:solidFill>
                <a:latin typeface="Arial"/>
                <a:cs typeface="Arial"/>
              </a:rPr>
              <a:t>Objectives</a:t>
            </a:r>
            <a:endParaRPr sz="1400">
              <a:latin typeface="Arial"/>
              <a:cs typeface="Arial"/>
            </a:endParaRPr>
          </a:p>
        </p:txBody>
      </p:sp>
      <p:sp>
        <p:nvSpPr>
          <p:cNvPr id="27" name="object 27"/>
          <p:cNvSpPr txBox="1"/>
          <p:nvPr/>
        </p:nvSpPr>
        <p:spPr>
          <a:xfrm>
            <a:off x="4119155" y="6456292"/>
            <a:ext cx="1410970"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40" dirty="0">
                <a:solidFill>
                  <a:srgbClr val="2D3334"/>
                </a:solidFill>
                <a:latin typeface="Arial MT"/>
                <a:cs typeface="Arial MT"/>
              </a:rPr>
              <a:t> </a:t>
            </a:r>
            <a:r>
              <a:rPr sz="1400" spc="-5" dirty="0">
                <a:solidFill>
                  <a:srgbClr val="2D3334"/>
                </a:solidFill>
                <a:latin typeface="Arial MT"/>
                <a:cs typeface="Arial MT"/>
              </a:rPr>
              <a:t>Cognitive</a:t>
            </a:r>
            <a:r>
              <a:rPr sz="1400" spc="-45" dirty="0">
                <a:solidFill>
                  <a:srgbClr val="2D3334"/>
                </a:solidFill>
                <a:latin typeface="Arial MT"/>
                <a:cs typeface="Arial MT"/>
              </a:rPr>
              <a:t> </a:t>
            </a:r>
            <a:r>
              <a:rPr sz="1400" spc="-5" dirty="0">
                <a:solidFill>
                  <a:srgbClr val="2D3334"/>
                </a:solidFill>
                <a:latin typeface="Arial MT"/>
                <a:cs typeface="Arial MT"/>
              </a:rPr>
              <a:t>ELOs</a:t>
            </a:r>
            <a:endParaRPr sz="1400">
              <a:latin typeface="Arial MT"/>
              <a:cs typeface="Arial MT"/>
            </a:endParaRPr>
          </a:p>
        </p:txBody>
      </p:sp>
      <p:sp>
        <p:nvSpPr>
          <p:cNvPr id="28" name="object 28"/>
          <p:cNvSpPr txBox="1"/>
          <p:nvPr/>
        </p:nvSpPr>
        <p:spPr>
          <a:xfrm>
            <a:off x="5999705" y="6456292"/>
            <a:ext cx="1685925"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40" dirty="0">
                <a:solidFill>
                  <a:srgbClr val="2D3334"/>
                </a:solidFill>
                <a:latin typeface="Arial MT"/>
                <a:cs typeface="Arial MT"/>
              </a:rPr>
              <a:t> </a:t>
            </a:r>
            <a:r>
              <a:rPr sz="1400" spc="-5" dirty="0">
                <a:solidFill>
                  <a:srgbClr val="2D3334"/>
                </a:solidFill>
                <a:latin typeface="Arial MT"/>
                <a:cs typeface="Arial MT"/>
              </a:rPr>
              <a:t>Performance</a:t>
            </a:r>
            <a:r>
              <a:rPr sz="1400" spc="-55" dirty="0">
                <a:solidFill>
                  <a:srgbClr val="2D3334"/>
                </a:solidFill>
                <a:latin typeface="Arial MT"/>
                <a:cs typeface="Arial MT"/>
              </a:rPr>
              <a:t> </a:t>
            </a:r>
            <a:r>
              <a:rPr sz="1400" spc="-5" dirty="0">
                <a:solidFill>
                  <a:srgbClr val="2D3334"/>
                </a:solidFill>
                <a:latin typeface="Arial MT"/>
                <a:cs typeface="Arial MT"/>
              </a:rPr>
              <a:t>ELOs</a:t>
            </a:r>
            <a:endParaRPr sz="1400">
              <a:latin typeface="Arial MT"/>
              <a:cs typeface="Arial MT"/>
            </a:endParaRPr>
          </a:p>
        </p:txBody>
      </p:sp>
      <p:sp>
        <p:nvSpPr>
          <p:cNvPr id="29" name="object 29"/>
          <p:cNvSpPr txBox="1"/>
          <p:nvPr/>
        </p:nvSpPr>
        <p:spPr>
          <a:xfrm>
            <a:off x="9408654" y="6570906"/>
            <a:ext cx="2019300" cy="174625"/>
          </a:xfrm>
          <a:prstGeom prst="rect">
            <a:avLst/>
          </a:prstGeom>
        </p:spPr>
        <p:txBody>
          <a:bodyPr vert="horz" wrap="square" lIns="0" tIns="0" rIns="0" bIns="0" rtlCol="0">
            <a:spAutoFit/>
          </a:bodyPr>
          <a:lstStyle/>
          <a:p>
            <a:pPr marL="12700">
              <a:lnSpc>
                <a:spcPct val="100000"/>
              </a:lnSpc>
            </a:pPr>
            <a:r>
              <a:rPr sz="1050" spc="-5" dirty="0">
                <a:solidFill>
                  <a:srgbClr val="CD9146"/>
                </a:solidFill>
                <a:latin typeface="Arial MT"/>
                <a:cs typeface="Arial MT"/>
              </a:rPr>
              <a:t>#TCCC-CPP-PPT-09</a:t>
            </a:r>
            <a:r>
              <a:rPr sz="1050" spc="285"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30" name="object 30"/>
          <p:cNvSpPr txBox="1">
            <a:spLocks noGrp="1"/>
          </p:cNvSpPr>
          <p:nvPr>
            <p:ph type="sldNum" sz="quarter" idx="7"/>
          </p:nvPr>
        </p:nvSpPr>
        <p:spPr>
          <a:prstGeom prst="rect">
            <a:avLst/>
          </a:prstGeom>
        </p:spPr>
        <p:txBody>
          <a:bodyPr vert="horz" wrap="square" lIns="0" tIns="0" rIns="0" bIns="0" rtlCol="0">
            <a:spAutoFit/>
          </a:bodyPr>
          <a:lstStyle/>
          <a:p>
            <a:pPr marL="2328545">
              <a:lnSpc>
                <a:spcPts val="1425"/>
              </a:lnSpc>
            </a:pPr>
            <a:fld id="{81D60167-4931-47E6-BA6A-407CBD079E47}" type="slidenum">
              <a:rPr sz="1200" dirty="0">
                <a:solidFill>
                  <a:srgbClr val="000000"/>
                </a:solidFill>
              </a:rPr>
              <a:t>4</a:t>
            </a:fld>
            <a:endParaRPr sz="1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a:spLocks noGrp="1"/>
          </p:cNvSpPr>
          <p:nvPr>
            <p:ph type="title"/>
          </p:nvPr>
        </p:nvSpPr>
        <p:spPr>
          <a:xfrm>
            <a:off x="4431068" y="813751"/>
            <a:ext cx="3226435"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FFFFFF"/>
                </a:solidFill>
              </a:rPr>
              <a:t>MARCH</a:t>
            </a:r>
            <a:r>
              <a:rPr sz="3600" spc="-70" dirty="0">
                <a:solidFill>
                  <a:srgbClr val="FFFFFF"/>
                </a:solidFill>
              </a:rPr>
              <a:t> </a:t>
            </a:r>
            <a:r>
              <a:rPr sz="3600" spc="-5" dirty="0">
                <a:solidFill>
                  <a:srgbClr val="FFFFFF"/>
                </a:solidFill>
              </a:rPr>
              <a:t>PAWS</a:t>
            </a:r>
            <a:endParaRPr sz="3600"/>
          </a:p>
        </p:txBody>
      </p:sp>
      <p:sp>
        <p:nvSpPr>
          <p:cNvPr id="5" name="object 5"/>
          <p:cNvSpPr/>
          <p:nvPr/>
        </p:nvSpPr>
        <p:spPr>
          <a:xfrm>
            <a:off x="282702" y="4803647"/>
            <a:ext cx="389890" cy="451484"/>
          </a:xfrm>
          <a:custGeom>
            <a:avLst/>
            <a:gdLst/>
            <a:ahLst/>
            <a:cxnLst/>
            <a:rect l="l" t="t" r="r" b="b"/>
            <a:pathLst>
              <a:path w="389890" h="451485">
                <a:moveTo>
                  <a:pt x="0" y="0"/>
                </a:moveTo>
                <a:lnTo>
                  <a:pt x="0" y="451104"/>
                </a:lnTo>
                <a:lnTo>
                  <a:pt x="389382" y="225552"/>
                </a:lnTo>
                <a:lnTo>
                  <a:pt x="0" y="0"/>
                </a:lnTo>
                <a:close/>
              </a:path>
            </a:pathLst>
          </a:custGeom>
          <a:solidFill>
            <a:srgbClr val="FFFFFF"/>
          </a:solidFill>
        </p:spPr>
        <p:txBody>
          <a:bodyPr wrap="square" lIns="0" tIns="0" rIns="0" bIns="0" rtlCol="0"/>
          <a:lstStyle/>
          <a:p>
            <a:endParaRPr/>
          </a:p>
        </p:txBody>
      </p:sp>
      <p:sp>
        <p:nvSpPr>
          <p:cNvPr id="6" name="object 6"/>
          <p:cNvSpPr/>
          <p:nvPr/>
        </p:nvSpPr>
        <p:spPr>
          <a:xfrm>
            <a:off x="795527" y="2935985"/>
            <a:ext cx="756920" cy="756285"/>
          </a:xfrm>
          <a:custGeom>
            <a:avLst/>
            <a:gdLst/>
            <a:ahLst/>
            <a:cxnLst/>
            <a:rect l="l" t="t" r="r" b="b"/>
            <a:pathLst>
              <a:path w="756919" h="756285">
                <a:moveTo>
                  <a:pt x="378333" y="0"/>
                </a:moveTo>
                <a:lnTo>
                  <a:pt x="330874" y="2944"/>
                </a:lnTo>
                <a:lnTo>
                  <a:pt x="285175" y="11542"/>
                </a:lnTo>
                <a:lnTo>
                  <a:pt x="241590" y="25440"/>
                </a:lnTo>
                <a:lnTo>
                  <a:pt x="200474" y="44282"/>
                </a:lnTo>
                <a:lnTo>
                  <a:pt x="162180" y="67716"/>
                </a:lnTo>
                <a:lnTo>
                  <a:pt x="127064" y="95386"/>
                </a:lnTo>
                <a:lnTo>
                  <a:pt x="95480" y="126939"/>
                </a:lnTo>
                <a:lnTo>
                  <a:pt x="67783" y="162019"/>
                </a:lnTo>
                <a:lnTo>
                  <a:pt x="44326" y="200274"/>
                </a:lnTo>
                <a:lnTo>
                  <a:pt x="25465" y="241349"/>
                </a:lnTo>
                <a:lnTo>
                  <a:pt x="11554" y="284890"/>
                </a:lnTo>
                <a:lnTo>
                  <a:pt x="2947" y="330542"/>
                </a:lnTo>
                <a:lnTo>
                  <a:pt x="0" y="377951"/>
                </a:lnTo>
                <a:lnTo>
                  <a:pt x="2947" y="425361"/>
                </a:lnTo>
                <a:lnTo>
                  <a:pt x="11554" y="471013"/>
                </a:lnTo>
                <a:lnTo>
                  <a:pt x="25465" y="514554"/>
                </a:lnTo>
                <a:lnTo>
                  <a:pt x="44326" y="555629"/>
                </a:lnTo>
                <a:lnTo>
                  <a:pt x="67783" y="593884"/>
                </a:lnTo>
                <a:lnTo>
                  <a:pt x="95480" y="628964"/>
                </a:lnTo>
                <a:lnTo>
                  <a:pt x="127064" y="660517"/>
                </a:lnTo>
                <a:lnTo>
                  <a:pt x="162180" y="688187"/>
                </a:lnTo>
                <a:lnTo>
                  <a:pt x="200474" y="711621"/>
                </a:lnTo>
                <a:lnTo>
                  <a:pt x="241590" y="730463"/>
                </a:lnTo>
                <a:lnTo>
                  <a:pt x="285175" y="744361"/>
                </a:lnTo>
                <a:lnTo>
                  <a:pt x="330874" y="752959"/>
                </a:lnTo>
                <a:lnTo>
                  <a:pt x="378333" y="755904"/>
                </a:lnTo>
                <a:lnTo>
                  <a:pt x="425791" y="752959"/>
                </a:lnTo>
                <a:lnTo>
                  <a:pt x="471490" y="744361"/>
                </a:lnTo>
                <a:lnTo>
                  <a:pt x="515075" y="730463"/>
                </a:lnTo>
                <a:lnTo>
                  <a:pt x="556191" y="711621"/>
                </a:lnTo>
                <a:lnTo>
                  <a:pt x="594485" y="688187"/>
                </a:lnTo>
                <a:lnTo>
                  <a:pt x="629601" y="660517"/>
                </a:lnTo>
                <a:lnTo>
                  <a:pt x="661185" y="628964"/>
                </a:lnTo>
                <a:lnTo>
                  <a:pt x="688882" y="593884"/>
                </a:lnTo>
                <a:lnTo>
                  <a:pt x="712339" y="555629"/>
                </a:lnTo>
                <a:lnTo>
                  <a:pt x="731200" y="514554"/>
                </a:lnTo>
                <a:lnTo>
                  <a:pt x="745111" y="471013"/>
                </a:lnTo>
                <a:lnTo>
                  <a:pt x="753718" y="425361"/>
                </a:lnTo>
                <a:lnTo>
                  <a:pt x="756666" y="377951"/>
                </a:lnTo>
                <a:lnTo>
                  <a:pt x="753718" y="330542"/>
                </a:lnTo>
                <a:lnTo>
                  <a:pt x="745111" y="284890"/>
                </a:lnTo>
                <a:lnTo>
                  <a:pt x="731200" y="241349"/>
                </a:lnTo>
                <a:lnTo>
                  <a:pt x="712339" y="200274"/>
                </a:lnTo>
                <a:lnTo>
                  <a:pt x="688882" y="162019"/>
                </a:lnTo>
                <a:lnTo>
                  <a:pt x="661185" y="126939"/>
                </a:lnTo>
                <a:lnTo>
                  <a:pt x="629601" y="95386"/>
                </a:lnTo>
                <a:lnTo>
                  <a:pt x="594485" y="67716"/>
                </a:lnTo>
                <a:lnTo>
                  <a:pt x="556191" y="44282"/>
                </a:lnTo>
                <a:lnTo>
                  <a:pt x="515075" y="25440"/>
                </a:lnTo>
                <a:lnTo>
                  <a:pt x="471490" y="11542"/>
                </a:lnTo>
                <a:lnTo>
                  <a:pt x="425791" y="2944"/>
                </a:lnTo>
                <a:lnTo>
                  <a:pt x="378333" y="0"/>
                </a:lnTo>
                <a:close/>
              </a:path>
            </a:pathLst>
          </a:custGeom>
          <a:solidFill>
            <a:srgbClr val="8AB7CD"/>
          </a:solidFill>
        </p:spPr>
        <p:txBody>
          <a:bodyPr wrap="square" lIns="0" tIns="0" rIns="0" bIns="0" rtlCol="0"/>
          <a:lstStyle/>
          <a:p>
            <a:endParaRPr/>
          </a:p>
        </p:txBody>
      </p:sp>
      <p:sp>
        <p:nvSpPr>
          <p:cNvPr id="7" name="object 7"/>
          <p:cNvSpPr txBox="1"/>
          <p:nvPr/>
        </p:nvSpPr>
        <p:spPr>
          <a:xfrm>
            <a:off x="1755552" y="3108129"/>
            <a:ext cx="1261745"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AIR</a:t>
            </a:r>
            <a:r>
              <a:rPr sz="2400" b="1" dirty="0">
                <a:solidFill>
                  <a:srgbClr val="FFFFFF"/>
                </a:solidFill>
                <a:latin typeface="Arial"/>
                <a:cs typeface="Arial"/>
              </a:rPr>
              <a:t>W</a:t>
            </a:r>
            <a:r>
              <a:rPr sz="2400" b="1" spc="-5" dirty="0">
                <a:solidFill>
                  <a:srgbClr val="FFFFFF"/>
                </a:solidFill>
                <a:latin typeface="Arial"/>
                <a:cs typeface="Arial"/>
              </a:rPr>
              <a:t>AY</a:t>
            </a:r>
            <a:endParaRPr sz="2400">
              <a:latin typeface="Arial"/>
              <a:cs typeface="Arial"/>
            </a:endParaRPr>
          </a:p>
        </p:txBody>
      </p:sp>
      <p:sp>
        <p:nvSpPr>
          <p:cNvPr id="8" name="object 8"/>
          <p:cNvSpPr/>
          <p:nvPr/>
        </p:nvSpPr>
        <p:spPr>
          <a:xfrm>
            <a:off x="795527" y="3794759"/>
            <a:ext cx="756920" cy="756285"/>
          </a:xfrm>
          <a:custGeom>
            <a:avLst/>
            <a:gdLst/>
            <a:ahLst/>
            <a:cxnLst/>
            <a:rect l="l" t="t" r="r" b="b"/>
            <a:pathLst>
              <a:path w="756919" h="756285">
                <a:moveTo>
                  <a:pt x="378333" y="0"/>
                </a:moveTo>
                <a:lnTo>
                  <a:pt x="330874" y="2944"/>
                </a:lnTo>
                <a:lnTo>
                  <a:pt x="285175" y="11542"/>
                </a:lnTo>
                <a:lnTo>
                  <a:pt x="241590" y="25440"/>
                </a:lnTo>
                <a:lnTo>
                  <a:pt x="200474" y="44282"/>
                </a:lnTo>
                <a:lnTo>
                  <a:pt x="162180" y="67716"/>
                </a:lnTo>
                <a:lnTo>
                  <a:pt x="127064" y="95386"/>
                </a:lnTo>
                <a:lnTo>
                  <a:pt x="95480" y="126939"/>
                </a:lnTo>
                <a:lnTo>
                  <a:pt x="67783" y="162019"/>
                </a:lnTo>
                <a:lnTo>
                  <a:pt x="44326" y="200274"/>
                </a:lnTo>
                <a:lnTo>
                  <a:pt x="25465" y="241349"/>
                </a:lnTo>
                <a:lnTo>
                  <a:pt x="11554" y="284890"/>
                </a:lnTo>
                <a:lnTo>
                  <a:pt x="2947" y="330542"/>
                </a:lnTo>
                <a:lnTo>
                  <a:pt x="0" y="377951"/>
                </a:lnTo>
                <a:lnTo>
                  <a:pt x="2947" y="425361"/>
                </a:lnTo>
                <a:lnTo>
                  <a:pt x="11554" y="471013"/>
                </a:lnTo>
                <a:lnTo>
                  <a:pt x="25465" y="514554"/>
                </a:lnTo>
                <a:lnTo>
                  <a:pt x="44326" y="555629"/>
                </a:lnTo>
                <a:lnTo>
                  <a:pt x="67783" y="593884"/>
                </a:lnTo>
                <a:lnTo>
                  <a:pt x="95480" y="628964"/>
                </a:lnTo>
                <a:lnTo>
                  <a:pt x="127064" y="660517"/>
                </a:lnTo>
                <a:lnTo>
                  <a:pt x="162180" y="688187"/>
                </a:lnTo>
                <a:lnTo>
                  <a:pt x="200474" y="711621"/>
                </a:lnTo>
                <a:lnTo>
                  <a:pt x="241590" y="730463"/>
                </a:lnTo>
                <a:lnTo>
                  <a:pt x="285175" y="744361"/>
                </a:lnTo>
                <a:lnTo>
                  <a:pt x="330874" y="752959"/>
                </a:lnTo>
                <a:lnTo>
                  <a:pt x="378333" y="755904"/>
                </a:lnTo>
                <a:lnTo>
                  <a:pt x="425791" y="752959"/>
                </a:lnTo>
                <a:lnTo>
                  <a:pt x="471490" y="744361"/>
                </a:lnTo>
                <a:lnTo>
                  <a:pt x="515075" y="730463"/>
                </a:lnTo>
                <a:lnTo>
                  <a:pt x="556191" y="711621"/>
                </a:lnTo>
                <a:lnTo>
                  <a:pt x="594485" y="688187"/>
                </a:lnTo>
                <a:lnTo>
                  <a:pt x="629601" y="660517"/>
                </a:lnTo>
                <a:lnTo>
                  <a:pt x="661185" y="628964"/>
                </a:lnTo>
                <a:lnTo>
                  <a:pt x="688882" y="593884"/>
                </a:lnTo>
                <a:lnTo>
                  <a:pt x="712339" y="555629"/>
                </a:lnTo>
                <a:lnTo>
                  <a:pt x="731200" y="514554"/>
                </a:lnTo>
                <a:lnTo>
                  <a:pt x="745111" y="471013"/>
                </a:lnTo>
                <a:lnTo>
                  <a:pt x="753718" y="425361"/>
                </a:lnTo>
                <a:lnTo>
                  <a:pt x="756666" y="377951"/>
                </a:lnTo>
                <a:lnTo>
                  <a:pt x="753718" y="330542"/>
                </a:lnTo>
                <a:lnTo>
                  <a:pt x="745111" y="284890"/>
                </a:lnTo>
                <a:lnTo>
                  <a:pt x="731200" y="241349"/>
                </a:lnTo>
                <a:lnTo>
                  <a:pt x="712339" y="200274"/>
                </a:lnTo>
                <a:lnTo>
                  <a:pt x="688882" y="162019"/>
                </a:lnTo>
                <a:lnTo>
                  <a:pt x="661185" y="126939"/>
                </a:lnTo>
                <a:lnTo>
                  <a:pt x="629601" y="95386"/>
                </a:lnTo>
                <a:lnTo>
                  <a:pt x="594485" y="67716"/>
                </a:lnTo>
                <a:lnTo>
                  <a:pt x="556191" y="44282"/>
                </a:lnTo>
                <a:lnTo>
                  <a:pt x="515075" y="25440"/>
                </a:lnTo>
                <a:lnTo>
                  <a:pt x="471490" y="11542"/>
                </a:lnTo>
                <a:lnTo>
                  <a:pt x="425791" y="2944"/>
                </a:lnTo>
                <a:lnTo>
                  <a:pt x="378333" y="0"/>
                </a:lnTo>
                <a:close/>
              </a:path>
            </a:pathLst>
          </a:custGeom>
          <a:solidFill>
            <a:srgbClr val="798667"/>
          </a:solidFill>
        </p:spPr>
        <p:txBody>
          <a:bodyPr wrap="square" lIns="0" tIns="0" rIns="0" bIns="0" rtlCol="0"/>
          <a:lstStyle/>
          <a:p>
            <a:endParaRPr/>
          </a:p>
        </p:txBody>
      </p:sp>
      <p:sp>
        <p:nvSpPr>
          <p:cNvPr id="9" name="object 9"/>
          <p:cNvSpPr txBox="1"/>
          <p:nvPr/>
        </p:nvSpPr>
        <p:spPr>
          <a:xfrm>
            <a:off x="1704191" y="3946424"/>
            <a:ext cx="3698240"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RESPIRATION</a:t>
            </a:r>
            <a:r>
              <a:rPr sz="2400" b="1" spc="-70" dirty="0">
                <a:solidFill>
                  <a:srgbClr val="FFFFFF"/>
                </a:solidFill>
                <a:latin typeface="Arial"/>
                <a:cs typeface="Arial"/>
              </a:rPr>
              <a:t> </a:t>
            </a:r>
            <a:r>
              <a:rPr sz="2400" i="1" spc="-5" dirty="0">
                <a:solidFill>
                  <a:srgbClr val="FFFFFF"/>
                </a:solidFill>
                <a:latin typeface="Arial"/>
                <a:cs typeface="Arial"/>
              </a:rPr>
              <a:t>(Breathing)</a:t>
            </a:r>
            <a:endParaRPr sz="2400">
              <a:latin typeface="Arial"/>
              <a:cs typeface="Arial"/>
            </a:endParaRPr>
          </a:p>
        </p:txBody>
      </p:sp>
      <p:sp>
        <p:nvSpPr>
          <p:cNvPr id="10" name="object 10"/>
          <p:cNvSpPr/>
          <p:nvPr/>
        </p:nvSpPr>
        <p:spPr>
          <a:xfrm>
            <a:off x="795527" y="4653534"/>
            <a:ext cx="756920" cy="756285"/>
          </a:xfrm>
          <a:custGeom>
            <a:avLst/>
            <a:gdLst/>
            <a:ahLst/>
            <a:cxnLst/>
            <a:rect l="l" t="t" r="r" b="b"/>
            <a:pathLst>
              <a:path w="756919" h="756285">
                <a:moveTo>
                  <a:pt x="378333" y="0"/>
                </a:moveTo>
                <a:lnTo>
                  <a:pt x="330874" y="2944"/>
                </a:lnTo>
                <a:lnTo>
                  <a:pt x="285175" y="11542"/>
                </a:lnTo>
                <a:lnTo>
                  <a:pt x="241590" y="25440"/>
                </a:lnTo>
                <a:lnTo>
                  <a:pt x="200474" y="44282"/>
                </a:lnTo>
                <a:lnTo>
                  <a:pt x="162180" y="67716"/>
                </a:lnTo>
                <a:lnTo>
                  <a:pt x="127064" y="95386"/>
                </a:lnTo>
                <a:lnTo>
                  <a:pt x="95480" y="126939"/>
                </a:lnTo>
                <a:lnTo>
                  <a:pt x="67783" y="162019"/>
                </a:lnTo>
                <a:lnTo>
                  <a:pt x="44326" y="200274"/>
                </a:lnTo>
                <a:lnTo>
                  <a:pt x="25465" y="241349"/>
                </a:lnTo>
                <a:lnTo>
                  <a:pt x="11554" y="284890"/>
                </a:lnTo>
                <a:lnTo>
                  <a:pt x="2947" y="330542"/>
                </a:lnTo>
                <a:lnTo>
                  <a:pt x="0" y="377951"/>
                </a:lnTo>
                <a:lnTo>
                  <a:pt x="2947" y="425361"/>
                </a:lnTo>
                <a:lnTo>
                  <a:pt x="11554" y="471013"/>
                </a:lnTo>
                <a:lnTo>
                  <a:pt x="25465" y="514554"/>
                </a:lnTo>
                <a:lnTo>
                  <a:pt x="44326" y="555629"/>
                </a:lnTo>
                <a:lnTo>
                  <a:pt x="67783" y="593884"/>
                </a:lnTo>
                <a:lnTo>
                  <a:pt x="95480" y="628964"/>
                </a:lnTo>
                <a:lnTo>
                  <a:pt x="127064" y="660517"/>
                </a:lnTo>
                <a:lnTo>
                  <a:pt x="162180" y="688187"/>
                </a:lnTo>
                <a:lnTo>
                  <a:pt x="200474" y="711621"/>
                </a:lnTo>
                <a:lnTo>
                  <a:pt x="241590" y="730463"/>
                </a:lnTo>
                <a:lnTo>
                  <a:pt x="285175" y="744361"/>
                </a:lnTo>
                <a:lnTo>
                  <a:pt x="330874" y="752959"/>
                </a:lnTo>
                <a:lnTo>
                  <a:pt x="378333" y="755904"/>
                </a:lnTo>
                <a:lnTo>
                  <a:pt x="425791" y="752959"/>
                </a:lnTo>
                <a:lnTo>
                  <a:pt x="471490" y="744361"/>
                </a:lnTo>
                <a:lnTo>
                  <a:pt x="515075" y="730463"/>
                </a:lnTo>
                <a:lnTo>
                  <a:pt x="556191" y="711621"/>
                </a:lnTo>
                <a:lnTo>
                  <a:pt x="594485" y="688187"/>
                </a:lnTo>
                <a:lnTo>
                  <a:pt x="629601" y="660517"/>
                </a:lnTo>
                <a:lnTo>
                  <a:pt x="661185" y="628964"/>
                </a:lnTo>
                <a:lnTo>
                  <a:pt x="688882" y="593884"/>
                </a:lnTo>
                <a:lnTo>
                  <a:pt x="712339" y="555629"/>
                </a:lnTo>
                <a:lnTo>
                  <a:pt x="731200" y="514554"/>
                </a:lnTo>
                <a:lnTo>
                  <a:pt x="745111" y="471013"/>
                </a:lnTo>
                <a:lnTo>
                  <a:pt x="753718" y="425361"/>
                </a:lnTo>
                <a:lnTo>
                  <a:pt x="756666" y="377951"/>
                </a:lnTo>
                <a:lnTo>
                  <a:pt x="753718" y="330542"/>
                </a:lnTo>
                <a:lnTo>
                  <a:pt x="745111" y="284890"/>
                </a:lnTo>
                <a:lnTo>
                  <a:pt x="731200" y="241349"/>
                </a:lnTo>
                <a:lnTo>
                  <a:pt x="712339" y="200274"/>
                </a:lnTo>
                <a:lnTo>
                  <a:pt x="688882" y="162019"/>
                </a:lnTo>
                <a:lnTo>
                  <a:pt x="661185" y="126939"/>
                </a:lnTo>
                <a:lnTo>
                  <a:pt x="629601" y="95386"/>
                </a:lnTo>
                <a:lnTo>
                  <a:pt x="594485" y="67716"/>
                </a:lnTo>
                <a:lnTo>
                  <a:pt x="556191" y="44282"/>
                </a:lnTo>
                <a:lnTo>
                  <a:pt x="515075" y="25440"/>
                </a:lnTo>
                <a:lnTo>
                  <a:pt x="471490" y="11542"/>
                </a:lnTo>
                <a:lnTo>
                  <a:pt x="425791" y="2944"/>
                </a:lnTo>
                <a:lnTo>
                  <a:pt x="378333" y="0"/>
                </a:lnTo>
                <a:close/>
              </a:path>
            </a:pathLst>
          </a:custGeom>
          <a:solidFill>
            <a:srgbClr val="F16438"/>
          </a:solidFill>
        </p:spPr>
        <p:txBody>
          <a:bodyPr wrap="square" lIns="0" tIns="0" rIns="0" bIns="0" rtlCol="0"/>
          <a:lstStyle/>
          <a:p>
            <a:endParaRPr/>
          </a:p>
        </p:txBody>
      </p:sp>
      <p:sp>
        <p:nvSpPr>
          <p:cNvPr id="11" name="object 11"/>
          <p:cNvSpPr txBox="1"/>
          <p:nvPr/>
        </p:nvSpPr>
        <p:spPr>
          <a:xfrm>
            <a:off x="963072" y="4735898"/>
            <a:ext cx="421005" cy="635635"/>
          </a:xfrm>
          <a:prstGeom prst="rect">
            <a:avLst/>
          </a:prstGeom>
        </p:spPr>
        <p:txBody>
          <a:bodyPr vert="horz" wrap="square" lIns="0" tIns="12700" rIns="0" bIns="0" rtlCol="0">
            <a:spAutoFit/>
          </a:bodyPr>
          <a:lstStyle/>
          <a:p>
            <a:pPr marL="12700">
              <a:lnSpc>
                <a:spcPct val="100000"/>
              </a:lnSpc>
              <a:spcBef>
                <a:spcPts val="100"/>
              </a:spcBef>
            </a:pPr>
            <a:r>
              <a:rPr sz="4000" dirty="0">
                <a:solidFill>
                  <a:srgbClr val="FFFFFF"/>
                </a:solidFill>
                <a:latin typeface="Arial Black"/>
                <a:cs typeface="Arial Black"/>
              </a:rPr>
              <a:t>C</a:t>
            </a:r>
            <a:endParaRPr sz="4000" dirty="0">
              <a:latin typeface="Arial Black"/>
              <a:cs typeface="Arial Black"/>
            </a:endParaRPr>
          </a:p>
        </p:txBody>
      </p:sp>
      <p:sp>
        <p:nvSpPr>
          <p:cNvPr id="12" name="object 12"/>
          <p:cNvSpPr txBox="1"/>
          <p:nvPr/>
        </p:nvSpPr>
        <p:spPr>
          <a:xfrm>
            <a:off x="1712549" y="4828118"/>
            <a:ext cx="2124075"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CIRCULATION</a:t>
            </a:r>
            <a:endParaRPr sz="2400" dirty="0">
              <a:latin typeface="Arial"/>
              <a:cs typeface="Arial"/>
            </a:endParaRPr>
          </a:p>
        </p:txBody>
      </p:sp>
      <p:sp>
        <p:nvSpPr>
          <p:cNvPr id="13" name="object 13"/>
          <p:cNvSpPr/>
          <p:nvPr/>
        </p:nvSpPr>
        <p:spPr>
          <a:xfrm>
            <a:off x="810005" y="5512308"/>
            <a:ext cx="756285" cy="756285"/>
          </a:xfrm>
          <a:custGeom>
            <a:avLst/>
            <a:gdLst/>
            <a:ahLst/>
            <a:cxnLst/>
            <a:rect l="l" t="t" r="r" b="b"/>
            <a:pathLst>
              <a:path w="756285" h="756285">
                <a:moveTo>
                  <a:pt x="377952" y="0"/>
                </a:moveTo>
                <a:lnTo>
                  <a:pt x="330542" y="2944"/>
                </a:lnTo>
                <a:lnTo>
                  <a:pt x="284890" y="11542"/>
                </a:lnTo>
                <a:lnTo>
                  <a:pt x="241349" y="25440"/>
                </a:lnTo>
                <a:lnTo>
                  <a:pt x="200274" y="44282"/>
                </a:lnTo>
                <a:lnTo>
                  <a:pt x="162019" y="67716"/>
                </a:lnTo>
                <a:lnTo>
                  <a:pt x="126939" y="95386"/>
                </a:lnTo>
                <a:lnTo>
                  <a:pt x="95386" y="126939"/>
                </a:lnTo>
                <a:lnTo>
                  <a:pt x="67716" y="162019"/>
                </a:lnTo>
                <a:lnTo>
                  <a:pt x="44282" y="200274"/>
                </a:lnTo>
                <a:lnTo>
                  <a:pt x="25440" y="241349"/>
                </a:lnTo>
                <a:lnTo>
                  <a:pt x="11542" y="284890"/>
                </a:lnTo>
                <a:lnTo>
                  <a:pt x="2944" y="330542"/>
                </a:lnTo>
                <a:lnTo>
                  <a:pt x="0" y="377952"/>
                </a:lnTo>
                <a:lnTo>
                  <a:pt x="2944" y="425361"/>
                </a:lnTo>
                <a:lnTo>
                  <a:pt x="11542" y="471013"/>
                </a:lnTo>
                <a:lnTo>
                  <a:pt x="25440" y="514554"/>
                </a:lnTo>
                <a:lnTo>
                  <a:pt x="44282" y="555629"/>
                </a:lnTo>
                <a:lnTo>
                  <a:pt x="67716" y="593884"/>
                </a:lnTo>
                <a:lnTo>
                  <a:pt x="95386" y="628964"/>
                </a:lnTo>
                <a:lnTo>
                  <a:pt x="126939" y="660517"/>
                </a:lnTo>
                <a:lnTo>
                  <a:pt x="162019" y="688187"/>
                </a:lnTo>
                <a:lnTo>
                  <a:pt x="200274" y="711621"/>
                </a:lnTo>
                <a:lnTo>
                  <a:pt x="241349" y="730463"/>
                </a:lnTo>
                <a:lnTo>
                  <a:pt x="284890" y="744361"/>
                </a:lnTo>
                <a:lnTo>
                  <a:pt x="330542" y="752959"/>
                </a:lnTo>
                <a:lnTo>
                  <a:pt x="377952" y="755904"/>
                </a:lnTo>
                <a:lnTo>
                  <a:pt x="425361" y="752959"/>
                </a:lnTo>
                <a:lnTo>
                  <a:pt x="471013" y="744361"/>
                </a:lnTo>
                <a:lnTo>
                  <a:pt x="514554" y="730463"/>
                </a:lnTo>
                <a:lnTo>
                  <a:pt x="555629" y="711621"/>
                </a:lnTo>
                <a:lnTo>
                  <a:pt x="593884" y="688187"/>
                </a:lnTo>
                <a:lnTo>
                  <a:pt x="628964" y="660517"/>
                </a:lnTo>
                <a:lnTo>
                  <a:pt x="660517" y="628964"/>
                </a:lnTo>
                <a:lnTo>
                  <a:pt x="688187" y="593884"/>
                </a:lnTo>
                <a:lnTo>
                  <a:pt x="711621" y="555629"/>
                </a:lnTo>
                <a:lnTo>
                  <a:pt x="730463" y="514554"/>
                </a:lnTo>
                <a:lnTo>
                  <a:pt x="744361" y="471013"/>
                </a:lnTo>
                <a:lnTo>
                  <a:pt x="752959" y="425361"/>
                </a:lnTo>
                <a:lnTo>
                  <a:pt x="755904" y="377952"/>
                </a:lnTo>
                <a:lnTo>
                  <a:pt x="752959" y="330542"/>
                </a:lnTo>
                <a:lnTo>
                  <a:pt x="744361" y="284890"/>
                </a:lnTo>
                <a:lnTo>
                  <a:pt x="730463" y="241349"/>
                </a:lnTo>
                <a:lnTo>
                  <a:pt x="711621" y="200274"/>
                </a:lnTo>
                <a:lnTo>
                  <a:pt x="688187" y="162019"/>
                </a:lnTo>
                <a:lnTo>
                  <a:pt x="660517" y="126939"/>
                </a:lnTo>
                <a:lnTo>
                  <a:pt x="628964" y="95386"/>
                </a:lnTo>
                <a:lnTo>
                  <a:pt x="593884" y="67716"/>
                </a:lnTo>
                <a:lnTo>
                  <a:pt x="555629" y="44282"/>
                </a:lnTo>
                <a:lnTo>
                  <a:pt x="514554" y="25440"/>
                </a:lnTo>
                <a:lnTo>
                  <a:pt x="471013" y="11542"/>
                </a:lnTo>
                <a:lnTo>
                  <a:pt x="425361" y="2944"/>
                </a:lnTo>
                <a:lnTo>
                  <a:pt x="377952" y="0"/>
                </a:lnTo>
                <a:close/>
              </a:path>
            </a:pathLst>
          </a:custGeom>
          <a:solidFill>
            <a:srgbClr val="764666"/>
          </a:solidFill>
        </p:spPr>
        <p:txBody>
          <a:bodyPr wrap="square" lIns="0" tIns="0" rIns="0" bIns="0" rtlCol="0"/>
          <a:lstStyle/>
          <a:p>
            <a:endParaRPr/>
          </a:p>
        </p:txBody>
      </p:sp>
      <p:sp>
        <p:nvSpPr>
          <p:cNvPr id="14" name="object 14"/>
          <p:cNvSpPr txBox="1"/>
          <p:nvPr/>
        </p:nvSpPr>
        <p:spPr>
          <a:xfrm>
            <a:off x="973547" y="5574534"/>
            <a:ext cx="448945" cy="635635"/>
          </a:xfrm>
          <a:prstGeom prst="rect">
            <a:avLst/>
          </a:prstGeom>
        </p:spPr>
        <p:txBody>
          <a:bodyPr vert="horz" wrap="square" lIns="0" tIns="12700" rIns="0" bIns="0" rtlCol="0">
            <a:spAutoFit/>
          </a:bodyPr>
          <a:lstStyle/>
          <a:p>
            <a:pPr marL="12700">
              <a:lnSpc>
                <a:spcPct val="100000"/>
              </a:lnSpc>
              <a:spcBef>
                <a:spcPts val="100"/>
              </a:spcBef>
            </a:pPr>
            <a:r>
              <a:rPr sz="4000" dirty="0">
                <a:solidFill>
                  <a:srgbClr val="FFFFFF"/>
                </a:solidFill>
                <a:latin typeface="Arial Black"/>
                <a:cs typeface="Arial Black"/>
              </a:rPr>
              <a:t>H</a:t>
            </a:r>
            <a:endParaRPr sz="4000" dirty="0">
              <a:latin typeface="Arial Black"/>
              <a:cs typeface="Arial Black"/>
            </a:endParaRPr>
          </a:p>
        </p:txBody>
      </p:sp>
      <p:sp>
        <p:nvSpPr>
          <p:cNvPr id="15" name="object 15"/>
          <p:cNvSpPr txBox="1"/>
          <p:nvPr/>
        </p:nvSpPr>
        <p:spPr>
          <a:xfrm>
            <a:off x="1755552" y="5499628"/>
            <a:ext cx="2446020" cy="756920"/>
          </a:xfrm>
          <a:prstGeom prst="rect">
            <a:avLst/>
          </a:prstGeom>
        </p:spPr>
        <p:txBody>
          <a:bodyPr vert="horz" wrap="square" lIns="0" tIns="12700" rIns="0" bIns="0" rtlCol="0">
            <a:spAutoFit/>
          </a:bodyPr>
          <a:lstStyle/>
          <a:p>
            <a:pPr marL="12700" marR="5080">
              <a:lnSpc>
                <a:spcPct val="100000"/>
              </a:lnSpc>
              <a:spcBef>
                <a:spcPts val="100"/>
              </a:spcBef>
            </a:pPr>
            <a:r>
              <a:rPr sz="2400" b="1" spc="-5" dirty="0">
                <a:solidFill>
                  <a:srgbClr val="FFFFFF"/>
                </a:solidFill>
                <a:latin typeface="Arial"/>
                <a:cs typeface="Arial"/>
              </a:rPr>
              <a:t>HYPOTHERMIA</a:t>
            </a:r>
            <a:r>
              <a:rPr sz="2400" b="1" spc="-95" dirty="0">
                <a:solidFill>
                  <a:srgbClr val="FFFFFF"/>
                </a:solidFill>
                <a:latin typeface="Arial"/>
                <a:cs typeface="Arial"/>
              </a:rPr>
              <a:t> </a:t>
            </a:r>
            <a:r>
              <a:rPr sz="2400" b="1" dirty="0">
                <a:solidFill>
                  <a:srgbClr val="FFFFFF"/>
                </a:solidFill>
                <a:latin typeface="Arial"/>
                <a:cs typeface="Arial"/>
              </a:rPr>
              <a:t>/ </a:t>
            </a:r>
            <a:r>
              <a:rPr sz="2400" b="1" spc="-650" dirty="0">
                <a:solidFill>
                  <a:srgbClr val="FFFFFF"/>
                </a:solidFill>
                <a:latin typeface="Arial"/>
                <a:cs typeface="Arial"/>
              </a:rPr>
              <a:t> </a:t>
            </a:r>
            <a:r>
              <a:rPr sz="2400" b="1" spc="-5" dirty="0">
                <a:solidFill>
                  <a:srgbClr val="FFFFFF"/>
                </a:solidFill>
                <a:latin typeface="Arial"/>
                <a:cs typeface="Arial"/>
              </a:rPr>
              <a:t>HEAD</a:t>
            </a:r>
            <a:r>
              <a:rPr sz="2400" b="1" spc="-50" dirty="0">
                <a:solidFill>
                  <a:srgbClr val="FFFFFF"/>
                </a:solidFill>
                <a:latin typeface="Arial"/>
                <a:cs typeface="Arial"/>
              </a:rPr>
              <a:t> </a:t>
            </a:r>
            <a:r>
              <a:rPr sz="2400" b="1" spc="-5" dirty="0">
                <a:solidFill>
                  <a:srgbClr val="FFFFFF"/>
                </a:solidFill>
                <a:latin typeface="Arial"/>
                <a:cs typeface="Arial"/>
              </a:rPr>
              <a:t>INJURIES</a:t>
            </a:r>
            <a:endParaRPr sz="2400">
              <a:latin typeface="Arial"/>
              <a:cs typeface="Arial"/>
            </a:endParaRPr>
          </a:p>
        </p:txBody>
      </p:sp>
      <p:sp>
        <p:nvSpPr>
          <p:cNvPr id="16" name="object 16"/>
          <p:cNvSpPr/>
          <p:nvPr/>
        </p:nvSpPr>
        <p:spPr>
          <a:xfrm>
            <a:off x="795527" y="2076450"/>
            <a:ext cx="756920" cy="756285"/>
          </a:xfrm>
          <a:custGeom>
            <a:avLst/>
            <a:gdLst/>
            <a:ahLst/>
            <a:cxnLst/>
            <a:rect l="l" t="t" r="r" b="b"/>
            <a:pathLst>
              <a:path w="756919" h="756285">
                <a:moveTo>
                  <a:pt x="378333" y="0"/>
                </a:moveTo>
                <a:lnTo>
                  <a:pt x="330874" y="2944"/>
                </a:lnTo>
                <a:lnTo>
                  <a:pt x="285175" y="11542"/>
                </a:lnTo>
                <a:lnTo>
                  <a:pt x="241590" y="25440"/>
                </a:lnTo>
                <a:lnTo>
                  <a:pt x="200474" y="44282"/>
                </a:lnTo>
                <a:lnTo>
                  <a:pt x="162180" y="67716"/>
                </a:lnTo>
                <a:lnTo>
                  <a:pt x="127064" y="95386"/>
                </a:lnTo>
                <a:lnTo>
                  <a:pt x="95480" y="126939"/>
                </a:lnTo>
                <a:lnTo>
                  <a:pt x="67783" y="162019"/>
                </a:lnTo>
                <a:lnTo>
                  <a:pt x="44326" y="200274"/>
                </a:lnTo>
                <a:lnTo>
                  <a:pt x="25465" y="241349"/>
                </a:lnTo>
                <a:lnTo>
                  <a:pt x="11554" y="284890"/>
                </a:lnTo>
                <a:lnTo>
                  <a:pt x="2947" y="330542"/>
                </a:lnTo>
                <a:lnTo>
                  <a:pt x="0" y="377951"/>
                </a:lnTo>
                <a:lnTo>
                  <a:pt x="2947" y="425361"/>
                </a:lnTo>
                <a:lnTo>
                  <a:pt x="11554" y="471013"/>
                </a:lnTo>
                <a:lnTo>
                  <a:pt x="25465" y="514554"/>
                </a:lnTo>
                <a:lnTo>
                  <a:pt x="44326" y="555629"/>
                </a:lnTo>
                <a:lnTo>
                  <a:pt x="67783" y="593884"/>
                </a:lnTo>
                <a:lnTo>
                  <a:pt x="95480" y="628964"/>
                </a:lnTo>
                <a:lnTo>
                  <a:pt x="127064" y="660517"/>
                </a:lnTo>
                <a:lnTo>
                  <a:pt x="162180" y="688187"/>
                </a:lnTo>
                <a:lnTo>
                  <a:pt x="200474" y="711621"/>
                </a:lnTo>
                <a:lnTo>
                  <a:pt x="241590" y="730463"/>
                </a:lnTo>
                <a:lnTo>
                  <a:pt x="285175" y="744361"/>
                </a:lnTo>
                <a:lnTo>
                  <a:pt x="330874" y="752959"/>
                </a:lnTo>
                <a:lnTo>
                  <a:pt x="378333" y="755904"/>
                </a:lnTo>
                <a:lnTo>
                  <a:pt x="425791" y="752959"/>
                </a:lnTo>
                <a:lnTo>
                  <a:pt x="471490" y="744361"/>
                </a:lnTo>
                <a:lnTo>
                  <a:pt x="515075" y="730463"/>
                </a:lnTo>
                <a:lnTo>
                  <a:pt x="556191" y="711621"/>
                </a:lnTo>
                <a:lnTo>
                  <a:pt x="594485" y="688187"/>
                </a:lnTo>
                <a:lnTo>
                  <a:pt x="629601" y="660517"/>
                </a:lnTo>
                <a:lnTo>
                  <a:pt x="661185" y="628964"/>
                </a:lnTo>
                <a:lnTo>
                  <a:pt x="688882" y="593884"/>
                </a:lnTo>
                <a:lnTo>
                  <a:pt x="712339" y="555629"/>
                </a:lnTo>
                <a:lnTo>
                  <a:pt x="731200" y="514554"/>
                </a:lnTo>
                <a:lnTo>
                  <a:pt x="745111" y="471013"/>
                </a:lnTo>
                <a:lnTo>
                  <a:pt x="753718" y="425361"/>
                </a:lnTo>
                <a:lnTo>
                  <a:pt x="756666" y="377951"/>
                </a:lnTo>
                <a:lnTo>
                  <a:pt x="753718" y="330542"/>
                </a:lnTo>
                <a:lnTo>
                  <a:pt x="745111" y="284890"/>
                </a:lnTo>
                <a:lnTo>
                  <a:pt x="731200" y="241349"/>
                </a:lnTo>
                <a:lnTo>
                  <a:pt x="712339" y="200274"/>
                </a:lnTo>
                <a:lnTo>
                  <a:pt x="688882" y="162019"/>
                </a:lnTo>
                <a:lnTo>
                  <a:pt x="661185" y="126939"/>
                </a:lnTo>
                <a:lnTo>
                  <a:pt x="629601" y="95386"/>
                </a:lnTo>
                <a:lnTo>
                  <a:pt x="594485" y="67716"/>
                </a:lnTo>
                <a:lnTo>
                  <a:pt x="556191" y="44282"/>
                </a:lnTo>
                <a:lnTo>
                  <a:pt x="515075" y="25440"/>
                </a:lnTo>
                <a:lnTo>
                  <a:pt x="471490" y="11542"/>
                </a:lnTo>
                <a:lnTo>
                  <a:pt x="425791" y="2944"/>
                </a:lnTo>
                <a:lnTo>
                  <a:pt x="378333" y="0"/>
                </a:lnTo>
                <a:close/>
              </a:path>
            </a:pathLst>
          </a:custGeom>
          <a:solidFill>
            <a:srgbClr val="D53439"/>
          </a:solidFill>
        </p:spPr>
        <p:txBody>
          <a:bodyPr wrap="square" lIns="0" tIns="0" rIns="0" bIns="0" rtlCol="0"/>
          <a:lstStyle/>
          <a:p>
            <a:endParaRPr/>
          </a:p>
        </p:txBody>
      </p:sp>
      <p:sp>
        <p:nvSpPr>
          <p:cNvPr id="17" name="object 17"/>
          <p:cNvSpPr txBox="1"/>
          <p:nvPr/>
        </p:nvSpPr>
        <p:spPr>
          <a:xfrm>
            <a:off x="924560" y="1971040"/>
            <a:ext cx="505459" cy="2602865"/>
          </a:xfrm>
          <a:prstGeom prst="rect">
            <a:avLst/>
          </a:prstGeom>
        </p:spPr>
        <p:txBody>
          <a:bodyPr vert="horz" wrap="square" lIns="0" tIns="12700" rIns="0" bIns="0" rtlCol="0">
            <a:spAutoFit/>
          </a:bodyPr>
          <a:lstStyle/>
          <a:p>
            <a:pPr marL="54610" marR="5080" indent="-42545" algn="just">
              <a:lnSpc>
                <a:spcPct val="140900"/>
              </a:lnSpc>
              <a:spcBef>
                <a:spcPts val="100"/>
              </a:spcBef>
            </a:pPr>
            <a:r>
              <a:rPr sz="4000" dirty="0">
                <a:solidFill>
                  <a:srgbClr val="FFFFFF"/>
                </a:solidFill>
                <a:latin typeface="Arial Black"/>
                <a:cs typeface="Arial Black"/>
              </a:rPr>
              <a:t>M  A </a:t>
            </a:r>
            <a:r>
              <a:rPr sz="4000" spc="-1325" dirty="0">
                <a:solidFill>
                  <a:srgbClr val="FFFFFF"/>
                </a:solidFill>
                <a:latin typeface="Arial Black"/>
                <a:cs typeface="Arial Black"/>
              </a:rPr>
              <a:t> </a:t>
            </a:r>
            <a:r>
              <a:rPr sz="4000" dirty="0">
                <a:solidFill>
                  <a:srgbClr val="FFFFFF"/>
                </a:solidFill>
                <a:latin typeface="Arial Black"/>
                <a:cs typeface="Arial Black"/>
              </a:rPr>
              <a:t>R</a:t>
            </a:r>
            <a:endParaRPr sz="4000" dirty="0">
              <a:latin typeface="Arial Black"/>
              <a:cs typeface="Arial Black"/>
            </a:endParaRPr>
          </a:p>
        </p:txBody>
      </p:sp>
      <p:sp>
        <p:nvSpPr>
          <p:cNvPr id="18" name="object 18"/>
          <p:cNvSpPr/>
          <p:nvPr/>
        </p:nvSpPr>
        <p:spPr>
          <a:xfrm>
            <a:off x="6714743" y="2977133"/>
            <a:ext cx="756285" cy="756285"/>
          </a:xfrm>
          <a:custGeom>
            <a:avLst/>
            <a:gdLst/>
            <a:ahLst/>
            <a:cxnLst/>
            <a:rect l="l" t="t" r="r" b="b"/>
            <a:pathLst>
              <a:path w="756284" h="756285">
                <a:moveTo>
                  <a:pt x="377952" y="0"/>
                </a:moveTo>
                <a:lnTo>
                  <a:pt x="330542" y="2944"/>
                </a:lnTo>
                <a:lnTo>
                  <a:pt x="284890" y="11542"/>
                </a:lnTo>
                <a:lnTo>
                  <a:pt x="241349" y="25440"/>
                </a:lnTo>
                <a:lnTo>
                  <a:pt x="200274" y="44282"/>
                </a:lnTo>
                <a:lnTo>
                  <a:pt x="162019" y="67716"/>
                </a:lnTo>
                <a:lnTo>
                  <a:pt x="126939" y="95386"/>
                </a:lnTo>
                <a:lnTo>
                  <a:pt x="95386" y="126939"/>
                </a:lnTo>
                <a:lnTo>
                  <a:pt x="67716" y="162019"/>
                </a:lnTo>
                <a:lnTo>
                  <a:pt x="44282" y="200274"/>
                </a:lnTo>
                <a:lnTo>
                  <a:pt x="25440" y="241349"/>
                </a:lnTo>
                <a:lnTo>
                  <a:pt x="11542" y="284890"/>
                </a:lnTo>
                <a:lnTo>
                  <a:pt x="2944" y="330542"/>
                </a:lnTo>
                <a:lnTo>
                  <a:pt x="0" y="377951"/>
                </a:lnTo>
                <a:lnTo>
                  <a:pt x="2944" y="425361"/>
                </a:lnTo>
                <a:lnTo>
                  <a:pt x="11542" y="471013"/>
                </a:lnTo>
                <a:lnTo>
                  <a:pt x="25440" y="514554"/>
                </a:lnTo>
                <a:lnTo>
                  <a:pt x="44282" y="555629"/>
                </a:lnTo>
                <a:lnTo>
                  <a:pt x="67716" y="593884"/>
                </a:lnTo>
                <a:lnTo>
                  <a:pt x="95386" y="628964"/>
                </a:lnTo>
                <a:lnTo>
                  <a:pt x="126939" y="660517"/>
                </a:lnTo>
                <a:lnTo>
                  <a:pt x="162019" y="688187"/>
                </a:lnTo>
                <a:lnTo>
                  <a:pt x="200274" y="711621"/>
                </a:lnTo>
                <a:lnTo>
                  <a:pt x="241349" y="730463"/>
                </a:lnTo>
                <a:lnTo>
                  <a:pt x="284890" y="744361"/>
                </a:lnTo>
                <a:lnTo>
                  <a:pt x="330542" y="752959"/>
                </a:lnTo>
                <a:lnTo>
                  <a:pt x="377952" y="755904"/>
                </a:lnTo>
                <a:lnTo>
                  <a:pt x="425361" y="752959"/>
                </a:lnTo>
                <a:lnTo>
                  <a:pt x="471013" y="744361"/>
                </a:lnTo>
                <a:lnTo>
                  <a:pt x="514554" y="730463"/>
                </a:lnTo>
                <a:lnTo>
                  <a:pt x="555629" y="711621"/>
                </a:lnTo>
                <a:lnTo>
                  <a:pt x="593884" y="688187"/>
                </a:lnTo>
                <a:lnTo>
                  <a:pt x="628964" y="660517"/>
                </a:lnTo>
                <a:lnTo>
                  <a:pt x="660517" y="628964"/>
                </a:lnTo>
                <a:lnTo>
                  <a:pt x="688187" y="593884"/>
                </a:lnTo>
                <a:lnTo>
                  <a:pt x="711621" y="555629"/>
                </a:lnTo>
                <a:lnTo>
                  <a:pt x="730463" y="514554"/>
                </a:lnTo>
                <a:lnTo>
                  <a:pt x="744361" y="471013"/>
                </a:lnTo>
                <a:lnTo>
                  <a:pt x="752959" y="425361"/>
                </a:lnTo>
                <a:lnTo>
                  <a:pt x="755904" y="377951"/>
                </a:lnTo>
                <a:lnTo>
                  <a:pt x="752959" y="330542"/>
                </a:lnTo>
                <a:lnTo>
                  <a:pt x="744361" y="284890"/>
                </a:lnTo>
                <a:lnTo>
                  <a:pt x="730463" y="241349"/>
                </a:lnTo>
                <a:lnTo>
                  <a:pt x="711621" y="200274"/>
                </a:lnTo>
                <a:lnTo>
                  <a:pt x="688187" y="162019"/>
                </a:lnTo>
                <a:lnTo>
                  <a:pt x="660517" y="126939"/>
                </a:lnTo>
                <a:lnTo>
                  <a:pt x="628964" y="95386"/>
                </a:lnTo>
                <a:lnTo>
                  <a:pt x="593884" y="67716"/>
                </a:lnTo>
                <a:lnTo>
                  <a:pt x="555629" y="44282"/>
                </a:lnTo>
                <a:lnTo>
                  <a:pt x="514554" y="25440"/>
                </a:lnTo>
                <a:lnTo>
                  <a:pt x="471013" y="11542"/>
                </a:lnTo>
                <a:lnTo>
                  <a:pt x="425361" y="2944"/>
                </a:lnTo>
                <a:lnTo>
                  <a:pt x="377952" y="0"/>
                </a:lnTo>
                <a:close/>
              </a:path>
            </a:pathLst>
          </a:custGeom>
          <a:solidFill>
            <a:srgbClr val="7E7E7E"/>
          </a:solidFill>
        </p:spPr>
        <p:txBody>
          <a:bodyPr wrap="square" lIns="0" tIns="0" rIns="0" bIns="0" rtlCol="0"/>
          <a:lstStyle/>
          <a:p>
            <a:endParaRPr/>
          </a:p>
        </p:txBody>
      </p:sp>
      <p:sp>
        <p:nvSpPr>
          <p:cNvPr id="19" name="object 19"/>
          <p:cNvSpPr/>
          <p:nvPr/>
        </p:nvSpPr>
        <p:spPr>
          <a:xfrm>
            <a:off x="6714743" y="3862578"/>
            <a:ext cx="756285" cy="756285"/>
          </a:xfrm>
          <a:custGeom>
            <a:avLst/>
            <a:gdLst/>
            <a:ahLst/>
            <a:cxnLst/>
            <a:rect l="l" t="t" r="r" b="b"/>
            <a:pathLst>
              <a:path w="756284" h="756285">
                <a:moveTo>
                  <a:pt x="377952" y="0"/>
                </a:moveTo>
                <a:lnTo>
                  <a:pt x="330542" y="2944"/>
                </a:lnTo>
                <a:lnTo>
                  <a:pt x="284890" y="11542"/>
                </a:lnTo>
                <a:lnTo>
                  <a:pt x="241349" y="25440"/>
                </a:lnTo>
                <a:lnTo>
                  <a:pt x="200274" y="44282"/>
                </a:lnTo>
                <a:lnTo>
                  <a:pt x="162019" y="67716"/>
                </a:lnTo>
                <a:lnTo>
                  <a:pt x="126939" y="95386"/>
                </a:lnTo>
                <a:lnTo>
                  <a:pt x="95386" y="126939"/>
                </a:lnTo>
                <a:lnTo>
                  <a:pt x="67716" y="162019"/>
                </a:lnTo>
                <a:lnTo>
                  <a:pt x="44282" y="200274"/>
                </a:lnTo>
                <a:lnTo>
                  <a:pt x="25440" y="241349"/>
                </a:lnTo>
                <a:lnTo>
                  <a:pt x="11542" y="284890"/>
                </a:lnTo>
                <a:lnTo>
                  <a:pt x="2944" y="330542"/>
                </a:lnTo>
                <a:lnTo>
                  <a:pt x="0" y="377952"/>
                </a:lnTo>
                <a:lnTo>
                  <a:pt x="2944" y="425361"/>
                </a:lnTo>
                <a:lnTo>
                  <a:pt x="11542" y="471013"/>
                </a:lnTo>
                <a:lnTo>
                  <a:pt x="25440" y="514554"/>
                </a:lnTo>
                <a:lnTo>
                  <a:pt x="44282" y="555629"/>
                </a:lnTo>
                <a:lnTo>
                  <a:pt x="67716" y="593884"/>
                </a:lnTo>
                <a:lnTo>
                  <a:pt x="95386" y="628964"/>
                </a:lnTo>
                <a:lnTo>
                  <a:pt x="126939" y="660517"/>
                </a:lnTo>
                <a:lnTo>
                  <a:pt x="162019" y="688187"/>
                </a:lnTo>
                <a:lnTo>
                  <a:pt x="200274" y="711621"/>
                </a:lnTo>
                <a:lnTo>
                  <a:pt x="241349" y="730463"/>
                </a:lnTo>
                <a:lnTo>
                  <a:pt x="284890" y="744361"/>
                </a:lnTo>
                <a:lnTo>
                  <a:pt x="330542" y="752959"/>
                </a:lnTo>
                <a:lnTo>
                  <a:pt x="377952" y="755904"/>
                </a:lnTo>
                <a:lnTo>
                  <a:pt x="425361" y="752959"/>
                </a:lnTo>
                <a:lnTo>
                  <a:pt x="471013" y="744361"/>
                </a:lnTo>
                <a:lnTo>
                  <a:pt x="514554" y="730463"/>
                </a:lnTo>
                <a:lnTo>
                  <a:pt x="555629" y="711621"/>
                </a:lnTo>
                <a:lnTo>
                  <a:pt x="593884" y="688187"/>
                </a:lnTo>
                <a:lnTo>
                  <a:pt x="628964" y="660517"/>
                </a:lnTo>
                <a:lnTo>
                  <a:pt x="660517" y="628964"/>
                </a:lnTo>
                <a:lnTo>
                  <a:pt x="688187" y="593884"/>
                </a:lnTo>
                <a:lnTo>
                  <a:pt x="711621" y="555629"/>
                </a:lnTo>
                <a:lnTo>
                  <a:pt x="730463" y="514554"/>
                </a:lnTo>
                <a:lnTo>
                  <a:pt x="744361" y="471013"/>
                </a:lnTo>
                <a:lnTo>
                  <a:pt x="752959" y="425361"/>
                </a:lnTo>
                <a:lnTo>
                  <a:pt x="755904" y="377952"/>
                </a:lnTo>
                <a:lnTo>
                  <a:pt x="752959" y="330542"/>
                </a:lnTo>
                <a:lnTo>
                  <a:pt x="744361" y="284890"/>
                </a:lnTo>
                <a:lnTo>
                  <a:pt x="730463" y="241349"/>
                </a:lnTo>
                <a:lnTo>
                  <a:pt x="711621" y="200274"/>
                </a:lnTo>
                <a:lnTo>
                  <a:pt x="688187" y="162019"/>
                </a:lnTo>
                <a:lnTo>
                  <a:pt x="660517" y="126939"/>
                </a:lnTo>
                <a:lnTo>
                  <a:pt x="628964" y="95386"/>
                </a:lnTo>
                <a:lnTo>
                  <a:pt x="593884" y="67716"/>
                </a:lnTo>
                <a:lnTo>
                  <a:pt x="555629" y="44282"/>
                </a:lnTo>
                <a:lnTo>
                  <a:pt x="514554" y="25440"/>
                </a:lnTo>
                <a:lnTo>
                  <a:pt x="471013" y="11542"/>
                </a:lnTo>
                <a:lnTo>
                  <a:pt x="425361" y="2944"/>
                </a:lnTo>
                <a:lnTo>
                  <a:pt x="377952" y="0"/>
                </a:lnTo>
                <a:close/>
              </a:path>
            </a:pathLst>
          </a:custGeom>
          <a:solidFill>
            <a:srgbClr val="7E7E7E"/>
          </a:solidFill>
        </p:spPr>
        <p:txBody>
          <a:bodyPr wrap="square" lIns="0" tIns="0" rIns="0" bIns="0" rtlCol="0"/>
          <a:lstStyle/>
          <a:p>
            <a:endParaRPr/>
          </a:p>
        </p:txBody>
      </p:sp>
      <p:sp>
        <p:nvSpPr>
          <p:cNvPr id="20" name="object 20"/>
          <p:cNvSpPr/>
          <p:nvPr/>
        </p:nvSpPr>
        <p:spPr>
          <a:xfrm>
            <a:off x="6714743" y="4748021"/>
            <a:ext cx="756285" cy="756920"/>
          </a:xfrm>
          <a:custGeom>
            <a:avLst/>
            <a:gdLst/>
            <a:ahLst/>
            <a:cxnLst/>
            <a:rect l="l" t="t" r="r" b="b"/>
            <a:pathLst>
              <a:path w="756284" h="756920">
                <a:moveTo>
                  <a:pt x="377952" y="0"/>
                </a:moveTo>
                <a:lnTo>
                  <a:pt x="330542" y="2947"/>
                </a:lnTo>
                <a:lnTo>
                  <a:pt x="284890" y="11554"/>
                </a:lnTo>
                <a:lnTo>
                  <a:pt x="241349" y="25465"/>
                </a:lnTo>
                <a:lnTo>
                  <a:pt x="200274" y="44326"/>
                </a:lnTo>
                <a:lnTo>
                  <a:pt x="162019" y="67783"/>
                </a:lnTo>
                <a:lnTo>
                  <a:pt x="126939" y="95480"/>
                </a:lnTo>
                <a:lnTo>
                  <a:pt x="95386" y="127064"/>
                </a:lnTo>
                <a:lnTo>
                  <a:pt x="67716" y="162180"/>
                </a:lnTo>
                <a:lnTo>
                  <a:pt x="44282" y="200474"/>
                </a:lnTo>
                <a:lnTo>
                  <a:pt x="25440" y="241590"/>
                </a:lnTo>
                <a:lnTo>
                  <a:pt x="11542" y="285175"/>
                </a:lnTo>
                <a:lnTo>
                  <a:pt x="2944" y="330874"/>
                </a:lnTo>
                <a:lnTo>
                  <a:pt x="0" y="378332"/>
                </a:lnTo>
                <a:lnTo>
                  <a:pt x="2944" y="425791"/>
                </a:lnTo>
                <a:lnTo>
                  <a:pt x="11542" y="471490"/>
                </a:lnTo>
                <a:lnTo>
                  <a:pt x="25440" y="515075"/>
                </a:lnTo>
                <a:lnTo>
                  <a:pt x="44282" y="556191"/>
                </a:lnTo>
                <a:lnTo>
                  <a:pt x="67716" y="594485"/>
                </a:lnTo>
                <a:lnTo>
                  <a:pt x="95386" y="629601"/>
                </a:lnTo>
                <a:lnTo>
                  <a:pt x="126939" y="661185"/>
                </a:lnTo>
                <a:lnTo>
                  <a:pt x="162019" y="688882"/>
                </a:lnTo>
                <a:lnTo>
                  <a:pt x="200274" y="712339"/>
                </a:lnTo>
                <a:lnTo>
                  <a:pt x="241349" y="731200"/>
                </a:lnTo>
                <a:lnTo>
                  <a:pt x="284890" y="745111"/>
                </a:lnTo>
                <a:lnTo>
                  <a:pt x="330542" y="753718"/>
                </a:lnTo>
                <a:lnTo>
                  <a:pt x="377952" y="756665"/>
                </a:lnTo>
                <a:lnTo>
                  <a:pt x="425361" y="753718"/>
                </a:lnTo>
                <a:lnTo>
                  <a:pt x="471013" y="745111"/>
                </a:lnTo>
                <a:lnTo>
                  <a:pt x="514554" y="731200"/>
                </a:lnTo>
                <a:lnTo>
                  <a:pt x="555629" y="712339"/>
                </a:lnTo>
                <a:lnTo>
                  <a:pt x="593884" y="688882"/>
                </a:lnTo>
                <a:lnTo>
                  <a:pt x="628964" y="661185"/>
                </a:lnTo>
                <a:lnTo>
                  <a:pt x="660517" y="629601"/>
                </a:lnTo>
                <a:lnTo>
                  <a:pt x="688187" y="594485"/>
                </a:lnTo>
                <a:lnTo>
                  <a:pt x="711621" y="556191"/>
                </a:lnTo>
                <a:lnTo>
                  <a:pt x="730463" y="515075"/>
                </a:lnTo>
                <a:lnTo>
                  <a:pt x="744361" y="471490"/>
                </a:lnTo>
                <a:lnTo>
                  <a:pt x="752959" y="425791"/>
                </a:lnTo>
                <a:lnTo>
                  <a:pt x="755904" y="378332"/>
                </a:lnTo>
                <a:lnTo>
                  <a:pt x="752959" y="330874"/>
                </a:lnTo>
                <a:lnTo>
                  <a:pt x="744361" y="285175"/>
                </a:lnTo>
                <a:lnTo>
                  <a:pt x="730463" y="241590"/>
                </a:lnTo>
                <a:lnTo>
                  <a:pt x="711621" y="200474"/>
                </a:lnTo>
                <a:lnTo>
                  <a:pt x="688187" y="162180"/>
                </a:lnTo>
                <a:lnTo>
                  <a:pt x="660517" y="127064"/>
                </a:lnTo>
                <a:lnTo>
                  <a:pt x="628964" y="95480"/>
                </a:lnTo>
                <a:lnTo>
                  <a:pt x="593884" y="67783"/>
                </a:lnTo>
                <a:lnTo>
                  <a:pt x="555629" y="44326"/>
                </a:lnTo>
                <a:lnTo>
                  <a:pt x="514554" y="25465"/>
                </a:lnTo>
                <a:lnTo>
                  <a:pt x="471013" y="11554"/>
                </a:lnTo>
                <a:lnTo>
                  <a:pt x="425361" y="2947"/>
                </a:lnTo>
                <a:lnTo>
                  <a:pt x="377952" y="0"/>
                </a:lnTo>
                <a:close/>
              </a:path>
            </a:pathLst>
          </a:custGeom>
          <a:solidFill>
            <a:srgbClr val="7E7E7E"/>
          </a:solidFill>
        </p:spPr>
        <p:txBody>
          <a:bodyPr wrap="square" lIns="0" tIns="0" rIns="0" bIns="0" rtlCol="0"/>
          <a:lstStyle/>
          <a:p>
            <a:endParaRPr/>
          </a:p>
        </p:txBody>
      </p:sp>
      <p:sp>
        <p:nvSpPr>
          <p:cNvPr id="21" name="object 21"/>
          <p:cNvSpPr/>
          <p:nvPr/>
        </p:nvSpPr>
        <p:spPr>
          <a:xfrm>
            <a:off x="6714743" y="2109977"/>
            <a:ext cx="756285" cy="756285"/>
          </a:xfrm>
          <a:custGeom>
            <a:avLst/>
            <a:gdLst/>
            <a:ahLst/>
            <a:cxnLst/>
            <a:rect l="l" t="t" r="r" b="b"/>
            <a:pathLst>
              <a:path w="756284" h="756285">
                <a:moveTo>
                  <a:pt x="377952" y="0"/>
                </a:moveTo>
                <a:lnTo>
                  <a:pt x="330542" y="2944"/>
                </a:lnTo>
                <a:lnTo>
                  <a:pt x="284890" y="11542"/>
                </a:lnTo>
                <a:lnTo>
                  <a:pt x="241349" y="25440"/>
                </a:lnTo>
                <a:lnTo>
                  <a:pt x="200274" y="44282"/>
                </a:lnTo>
                <a:lnTo>
                  <a:pt x="162019" y="67716"/>
                </a:lnTo>
                <a:lnTo>
                  <a:pt x="126939" y="95386"/>
                </a:lnTo>
                <a:lnTo>
                  <a:pt x="95386" y="126939"/>
                </a:lnTo>
                <a:lnTo>
                  <a:pt x="67716" y="162019"/>
                </a:lnTo>
                <a:lnTo>
                  <a:pt x="44282" y="200274"/>
                </a:lnTo>
                <a:lnTo>
                  <a:pt x="25440" y="241349"/>
                </a:lnTo>
                <a:lnTo>
                  <a:pt x="11542" y="284890"/>
                </a:lnTo>
                <a:lnTo>
                  <a:pt x="2944" y="330542"/>
                </a:lnTo>
                <a:lnTo>
                  <a:pt x="0" y="377951"/>
                </a:lnTo>
                <a:lnTo>
                  <a:pt x="2944" y="425361"/>
                </a:lnTo>
                <a:lnTo>
                  <a:pt x="11542" y="471013"/>
                </a:lnTo>
                <a:lnTo>
                  <a:pt x="25440" y="514554"/>
                </a:lnTo>
                <a:lnTo>
                  <a:pt x="44282" y="555629"/>
                </a:lnTo>
                <a:lnTo>
                  <a:pt x="67716" y="593884"/>
                </a:lnTo>
                <a:lnTo>
                  <a:pt x="95386" y="628964"/>
                </a:lnTo>
                <a:lnTo>
                  <a:pt x="126939" y="660517"/>
                </a:lnTo>
                <a:lnTo>
                  <a:pt x="162019" y="688187"/>
                </a:lnTo>
                <a:lnTo>
                  <a:pt x="200274" y="711621"/>
                </a:lnTo>
                <a:lnTo>
                  <a:pt x="241349" y="730463"/>
                </a:lnTo>
                <a:lnTo>
                  <a:pt x="284890" y="744361"/>
                </a:lnTo>
                <a:lnTo>
                  <a:pt x="330542" y="752959"/>
                </a:lnTo>
                <a:lnTo>
                  <a:pt x="377952" y="755904"/>
                </a:lnTo>
                <a:lnTo>
                  <a:pt x="425361" y="752959"/>
                </a:lnTo>
                <a:lnTo>
                  <a:pt x="471013" y="744361"/>
                </a:lnTo>
                <a:lnTo>
                  <a:pt x="514554" y="730463"/>
                </a:lnTo>
                <a:lnTo>
                  <a:pt x="555629" y="711621"/>
                </a:lnTo>
                <a:lnTo>
                  <a:pt x="593884" y="688187"/>
                </a:lnTo>
                <a:lnTo>
                  <a:pt x="628964" y="660517"/>
                </a:lnTo>
                <a:lnTo>
                  <a:pt x="660517" y="628964"/>
                </a:lnTo>
                <a:lnTo>
                  <a:pt x="688187" y="593884"/>
                </a:lnTo>
                <a:lnTo>
                  <a:pt x="711621" y="555629"/>
                </a:lnTo>
                <a:lnTo>
                  <a:pt x="730463" y="514554"/>
                </a:lnTo>
                <a:lnTo>
                  <a:pt x="744361" y="471013"/>
                </a:lnTo>
                <a:lnTo>
                  <a:pt x="752959" y="425361"/>
                </a:lnTo>
                <a:lnTo>
                  <a:pt x="755904" y="377951"/>
                </a:lnTo>
                <a:lnTo>
                  <a:pt x="752959" y="330542"/>
                </a:lnTo>
                <a:lnTo>
                  <a:pt x="744361" y="284890"/>
                </a:lnTo>
                <a:lnTo>
                  <a:pt x="730463" y="241349"/>
                </a:lnTo>
                <a:lnTo>
                  <a:pt x="711621" y="200274"/>
                </a:lnTo>
                <a:lnTo>
                  <a:pt x="688187" y="162019"/>
                </a:lnTo>
                <a:lnTo>
                  <a:pt x="660517" y="126939"/>
                </a:lnTo>
                <a:lnTo>
                  <a:pt x="628964" y="95386"/>
                </a:lnTo>
                <a:lnTo>
                  <a:pt x="593884" y="67716"/>
                </a:lnTo>
                <a:lnTo>
                  <a:pt x="555629" y="44282"/>
                </a:lnTo>
                <a:lnTo>
                  <a:pt x="514554" y="25440"/>
                </a:lnTo>
                <a:lnTo>
                  <a:pt x="471013" y="11542"/>
                </a:lnTo>
                <a:lnTo>
                  <a:pt x="425361" y="2944"/>
                </a:lnTo>
                <a:lnTo>
                  <a:pt x="377952" y="0"/>
                </a:lnTo>
                <a:close/>
              </a:path>
            </a:pathLst>
          </a:custGeom>
          <a:solidFill>
            <a:srgbClr val="7E7E7E"/>
          </a:solidFill>
        </p:spPr>
        <p:txBody>
          <a:bodyPr wrap="square" lIns="0" tIns="0" rIns="0" bIns="0" rtlCol="0"/>
          <a:lstStyle/>
          <a:p>
            <a:endParaRPr/>
          </a:p>
        </p:txBody>
      </p:sp>
      <p:sp>
        <p:nvSpPr>
          <p:cNvPr id="22" name="object 22"/>
          <p:cNvSpPr txBox="1"/>
          <p:nvPr/>
        </p:nvSpPr>
        <p:spPr>
          <a:xfrm>
            <a:off x="6825167" y="2016216"/>
            <a:ext cx="534035" cy="3531235"/>
          </a:xfrm>
          <a:prstGeom prst="rect">
            <a:avLst/>
          </a:prstGeom>
        </p:spPr>
        <p:txBody>
          <a:bodyPr vert="horz" wrap="square" lIns="0" tIns="0" rIns="0" bIns="0" rtlCol="0">
            <a:spAutoFit/>
          </a:bodyPr>
          <a:lstStyle/>
          <a:p>
            <a:pPr marL="12700" marR="5080" indent="70485" algn="ctr">
              <a:lnSpc>
                <a:spcPct val="144300"/>
              </a:lnSpc>
            </a:pPr>
            <a:r>
              <a:rPr sz="4000" dirty="0">
                <a:solidFill>
                  <a:srgbClr val="FFFFFF"/>
                </a:solidFill>
                <a:latin typeface="Arial Black"/>
                <a:cs typeface="Arial Black"/>
              </a:rPr>
              <a:t>P </a:t>
            </a:r>
            <a:r>
              <a:rPr sz="4000" spc="-1325" dirty="0">
                <a:solidFill>
                  <a:srgbClr val="FFFFFF"/>
                </a:solidFill>
                <a:latin typeface="Arial Black"/>
                <a:cs typeface="Arial Black"/>
              </a:rPr>
              <a:t> </a:t>
            </a:r>
            <a:r>
              <a:rPr sz="4000" dirty="0">
                <a:solidFill>
                  <a:srgbClr val="FFFFFF"/>
                </a:solidFill>
                <a:latin typeface="Arial Black"/>
                <a:cs typeface="Arial Black"/>
              </a:rPr>
              <a:t>A </a:t>
            </a:r>
            <a:r>
              <a:rPr sz="4000" spc="-1325" dirty="0">
                <a:solidFill>
                  <a:srgbClr val="FFFFFF"/>
                </a:solidFill>
                <a:latin typeface="Arial Black"/>
                <a:cs typeface="Arial Black"/>
              </a:rPr>
              <a:t> </a:t>
            </a:r>
            <a:r>
              <a:rPr sz="4000" dirty="0">
                <a:solidFill>
                  <a:srgbClr val="FFFFFF"/>
                </a:solidFill>
                <a:latin typeface="Arial Black"/>
                <a:cs typeface="Arial Black"/>
              </a:rPr>
              <a:t>W  S</a:t>
            </a:r>
            <a:endParaRPr sz="4000" dirty="0">
              <a:latin typeface="Arial Black"/>
              <a:cs typeface="Arial Black"/>
            </a:endParaRPr>
          </a:p>
        </p:txBody>
      </p:sp>
      <p:sp>
        <p:nvSpPr>
          <p:cNvPr id="23" name="object 23"/>
          <p:cNvSpPr txBox="1"/>
          <p:nvPr/>
        </p:nvSpPr>
        <p:spPr>
          <a:xfrm>
            <a:off x="878561" y="1523867"/>
            <a:ext cx="2987040"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LIFE-THREATENING</a:t>
            </a:r>
            <a:endParaRPr sz="2400">
              <a:latin typeface="Arial"/>
              <a:cs typeface="Arial"/>
            </a:endParaRPr>
          </a:p>
        </p:txBody>
      </p:sp>
      <p:sp>
        <p:nvSpPr>
          <p:cNvPr id="24" name="object 24"/>
          <p:cNvSpPr/>
          <p:nvPr/>
        </p:nvSpPr>
        <p:spPr>
          <a:xfrm>
            <a:off x="6023609" y="1652777"/>
            <a:ext cx="0" cy="4770755"/>
          </a:xfrm>
          <a:custGeom>
            <a:avLst/>
            <a:gdLst/>
            <a:ahLst/>
            <a:cxnLst/>
            <a:rect l="l" t="t" r="r" b="b"/>
            <a:pathLst>
              <a:path h="4770755">
                <a:moveTo>
                  <a:pt x="0" y="0"/>
                </a:moveTo>
                <a:lnTo>
                  <a:pt x="0" y="4770285"/>
                </a:lnTo>
              </a:path>
            </a:pathLst>
          </a:custGeom>
          <a:ln w="38100">
            <a:solidFill>
              <a:srgbClr val="888888"/>
            </a:solidFill>
            <a:prstDash val="dot"/>
          </a:ln>
        </p:spPr>
        <p:txBody>
          <a:bodyPr wrap="square" lIns="0" tIns="0" rIns="0" bIns="0" rtlCol="0"/>
          <a:lstStyle/>
          <a:p>
            <a:endParaRPr/>
          </a:p>
        </p:txBody>
      </p:sp>
      <p:sp>
        <p:nvSpPr>
          <p:cNvPr id="25" name="object 25"/>
          <p:cNvSpPr/>
          <p:nvPr/>
        </p:nvSpPr>
        <p:spPr>
          <a:xfrm>
            <a:off x="672592" y="5474197"/>
            <a:ext cx="5114290" cy="1176655"/>
          </a:xfrm>
          <a:custGeom>
            <a:avLst/>
            <a:gdLst/>
            <a:ahLst/>
            <a:cxnLst/>
            <a:rect l="l" t="t" r="r" b="b"/>
            <a:pathLst>
              <a:path w="5114290" h="1176654">
                <a:moveTo>
                  <a:pt x="5113782" y="0"/>
                </a:moveTo>
                <a:lnTo>
                  <a:pt x="0" y="0"/>
                </a:lnTo>
                <a:lnTo>
                  <a:pt x="0" y="1176527"/>
                </a:lnTo>
                <a:lnTo>
                  <a:pt x="5113782" y="1176527"/>
                </a:lnTo>
                <a:lnTo>
                  <a:pt x="5113782" y="0"/>
                </a:lnTo>
                <a:close/>
              </a:path>
            </a:pathLst>
          </a:custGeom>
          <a:solidFill>
            <a:srgbClr val="2D3334">
              <a:alpha val="49804"/>
            </a:srgbClr>
          </a:solidFill>
        </p:spPr>
        <p:txBody>
          <a:bodyPr wrap="square" lIns="0" tIns="0" rIns="0" bIns="0" rtlCol="0"/>
          <a:lstStyle/>
          <a:p>
            <a:endParaRPr/>
          </a:p>
        </p:txBody>
      </p:sp>
      <p:sp>
        <p:nvSpPr>
          <p:cNvPr id="26" name="object 26"/>
          <p:cNvSpPr/>
          <p:nvPr/>
        </p:nvSpPr>
        <p:spPr>
          <a:xfrm>
            <a:off x="3457955" y="2668523"/>
            <a:ext cx="1270000" cy="346075"/>
          </a:xfrm>
          <a:custGeom>
            <a:avLst/>
            <a:gdLst/>
            <a:ahLst/>
            <a:cxnLst/>
            <a:rect l="l" t="t" r="r" b="b"/>
            <a:pathLst>
              <a:path w="1270000" h="346075">
                <a:moveTo>
                  <a:pt x="1096518" y="0"/>
                </a:moveTo>
                <a:lnTo>
                  <a:pt x="172974" y="0"/>
                </a:lnTo>
                <a:lnTo>
                  <a:pt x="126991" y="6178"/>
                </a:lnTo>
                <a:lnTo>
                  <a:pt x="85671" y="23616"/>
                </a:lnTo>
                <a:lnTo>
                  <a:pt x="50663" y="50663"/>
                </a:lnTo>
                <a:lnTo>
                  <a:pt x="23616" y="85671"/>
                </a:lnTo>
                <a:lnTo>
                  <a:pt x="6178" y="126991"/>
                </a:lnTo>
                <a:lnTo>
                  <a:pt x="0" y="172974"/>
                </a:lnTo>
                <a:lnTo>
                  <a:pt x="6178" y="218956"/>
                </a:lnTo>
                <a:lnTo>
                  <a:pt x="23616" y="260276"/>
                </a:lnTo>
                <a:lnTo>
                  <a:pt x="50663" y="295284"/>
                </a:lnTo>
                <a:lnTo>
                  <a:pt x="85671" y="322331"/>
                </a:lnTo>
                <a:lnTo>
                  <a:pt x="126991" y="339769"/>
                </a:lnTo>
                <a:lnTo>
                  <a:pt x="172974" y="345948"/>
                </a:lnTo>
                <a:lnTo>
                  <a:pt x="1096518" y="345948"/>
                </a:lnTo>
                <a:lnTo>
                  <a:pt x="1142500" y="339769"/>
                </a:lnTo>
                <a:lnTo>
                  <a:pt x="1183820" y="322331"/>
                </a:lnTo>
                <a:lnTo>
                  <a:pt x="1218828" y="295284"/>
                </a:lnTo>
                <a:lnTo>
                  <a:pt x="1245875" y="260276"/>
                </a:lnTo>
                <a:lnTo>
                  <a:pt x="1263313" y="218956"/>
                </a:lnTo>
                <a:lnTo>
                  <a:pt x="1269492" y="172974"/>
                </a:lnTo>
                <a:lnTo>
                  <a:pt x="1263313" y="126991"/>
                </a:lnTo>
                <a:lnTo>
                  <a:pt x="1245875" y="85671"/>
                </a:lnTo>
                <a:lnTo>
                  <a:pt x="1218828" y="50663"/>
                </a:lnTo>
                <a:lnTo>
                  <a:pt x="1183820" y="23616"/>
                </a:lnTo>
                <a:lnTo>
                  <a:pt x="1142500" y="6178"/>
                </a:lnTo>
                <a:lnTo>
                  <a:pt x="1096518" y="0"/>
                </a:lnTo>
                <a:close/>
              </a:path>
            </a:pathLst>
          </a:custGeom>
          <a:solidFill>
            <a:srgbClr val="D53439"/>
          </a:solidFill>
        </p:spPr>
        <p:txBody>
          <a:bodyPr wrap="square" lIns="0" tIns="0" rIns="0" bIns="0" rtlCol="0"/>
          <a:lstStyle/>
          <a:p>
            <a:endParaRPr/>
          </a:p>
        </p:txBody>
      </p:sp>
      <p:sp>
        <p:nvSpPr>
          <p:cNvPr id="27" name="object 27"/>
          <p:cNvSpPr txBox="1"/>
          <p:nvPr/>
        </p:nvSpPr>
        <p:spPr>
          <a:xfrm>
            <a:off x="1704191" y="2079403"/>
            <a:ext cx="3054350" cy="880744"/>
          </a:xfrm>
          <a:prstGeom prst="rect">
            <a:avLst/>
          </a:prstGeom>
        </p:spPr>
        <p:txBody>
          <a:bodyPr vert="horz" wrap="square" lIns="0" tIns="159385" rIns="0" bIns="0" rtlCol="0">
            <a:spAutoFit/>
          </a:bodyPr>
          <a:lstStyle/>
          <a:p>
            <a:pPr marL="12700">
              <a:lnSpc>
                <a:spcPct val="100000"/>
              </a:lnSpc>
              <a:spcBef>
                <a:spcPts val="1255"/>
              </a:spcBef>
            </a:pPr>
            <a:r>
              <a:rPr sz="2400" b="1" spc="-5" dirty="0">
                <a:solidFill>
                  <a:srgbClr val="FFFFFF"/>
                </a:solidFill>
                <a:latin typeface="Arial"/>
                <a:cs typeface="Arial"/>
              </a:rPr>
              <a:t>MASSIVE</a:t>
            </a:r>
            <a:r>
              <a:rPr sz="2400" b="1" spc="-80" dirty="0">
                <a:solidFill>
                  <a:srgbClr val="FFFFFF"/>
                </a:solidFill>
                <a:latin typeface="Arial"/>
                <a:cs typeface="Arial"/>
              </a:rPr>
              <a:t> </a:t>
            </a:r>
            <a:r>
              <a:rPr sz="2400" b="1" spc="-5" dirty="0">
                <a:solidFill>
                  <a:srgbClr val="FFFFFF"/>
                </a:solidFill>
                <a:latin typeface="Arial"/>
                <a:cs typeface="Arial"/>
              </a:rPr>
              <a:t>BLEEDING</a:t>
            </a:r>
            <a:endParaRPr sz="2400">
              <a:latin typeface="Arial"/>
              <a:cs typeface="Arial"/>
            </a:endParaRPr>
          </a:p>
          <a:p>
            <a:pPr marL="1889125">
              <a:lnSpc>
                <a:spcPct val="100000"/>
              </a:lnSpc>
              <a:spcBef>
                <a:spcPts val="775"/>
              </a:spcBef>
            </a:pPr>
            <a:r>
              <a:rPr sz="1600" b="1" spc="-5" dirty="0">
                <a:solidFill>
                  <a:srgbClr val="F1F1F1"/>
                </a:solidFill>
                <a:latin typeface="Arial"/>
                <a:cs typeface="Arial"/>
              </a:rPr>
              <a:t>#1</a:t>
            </a:r>
            <a:r>
              <a:rPr sz="1600" b="1" spc="-30" dirty="0">
                <a:solidFill>
                  <a:srgbClr val="F1F1F1"/>
                </a:solidFill>
                <a:latin typeface="Arial"/>
                <a:cs typeface="Arial"/>
              </a:rPr>
              <a:t> </a:t>
            </a:r>
            <a:r>
              <a:rPr sz="1600" b="1" spc="-5" dirty="0">
                <a:solidFill>
                  <a:srgbClr val="F1F1F1"/>
                </a:solidFill>
                <a:latin typeface="Arial"/>
                <a:cs typeface="Arial"/>
              </a:rPr>
              <a:t>Priority</a:t>
            </a:r>
            <a:endParaRPr sz="1600">
              <a:latin typeface="Arial"/>
              <a:cs typeface="Arial"/>
            </a:endParaRPr>
          </a:p>
        </p:txBody>
      </p:sp>
      <p:sp>
        <p:nvSpPr>
          <p:cNvPr id="28" name="object 28"/>
          <p:cNvSpPr/>
          <p:nvPr/>
        </p:nvSpPr>
        <p:spPr>
          <a:xfrm>
            <a:off x="447675" y="2035231"/>
            <a:ext cx="5446395" cy="2547620"/>
          </a:xfrm>
          <a:custGeom>
            <a:avLst/>
            <a:gdLst/>
            <a:ahLst/>
            <a:cxnLst/>
            <a:rect l="l" t="t" r="r" b="b"/>
            <a:pathLst>
              <a:path w="5446395" h="2547620">
                <a:moveTo>
                  <a:pt x="5446014" y="0"/>
                </a:moveTo>
                <a:lnTo>
                  <a:pt x="0" y="0"/>
                </a:lnTo>
                <a:lnTo>
                  <a:pt x="0" y="2547366"/>
                </a:lnTo>
                <a:lnTo>
                  <a:pt x="5446014" y="2547366"/>
                </a:lnTo>
                <a:lnTo>
                  <a:pt x="5446014" y="0"/>
                </a:lnTo>
                <a:close/>
              </a:path>
            </a:pathLst>
          </a:custGeom>
          <a:solidFill>
            <a:srgbClr val="2D3334">
              <a:alpha val="49804"/>
            </a:srgbClr>
          </a:solidFill>
        </p:spPr>
        <p:txBody>
          <a:bodyPr wrap="square" lIns="0" tIns="0" rIns="0" bIns="0" rtlCol="0"/>
          <a:lstStyle/>
          <a:p>
            <a:endParaRPr/>
          </a:p>
        </p:txBody>
      </p:sp>
      <p:sp>
        <p:nvSpPr>
          <p:cNvPr id="29" name="object 29"/>
          <p:cNvSpPr txBox="1">
            <a:spLocks noGrp="1"/>
          </p:cNvSpPr>
          <p:nvPr>
            <p:ph sz="half" idx="3"/>
          </p:nvPr>
        </p:nvSpPr>
        <p:spPr>
          <a:xfrm>
            <a:off x="6680108" y="1564640"/>
            <a:ext cx="4087495" cy="3728720"/>
          </a:xfrm>
          <a:prstGeom prst="rect">
            <a:avLst/>
          </a:prstGeom>
        </p:spPr>
        <p:txBody>
          <a:bodyPr vert="horz" wrap="square" lIns="0" tIns="12700" rIns="0" bIns="0" rtlCol="0">
            <a:spAutoFit/>
          </a:bodyPr>
          <a:lstStyle/>
          <a:p>
            <a:pPr marL="12700">
              <a:lnSpc>
                <a:spcPct val="100000"/>
              </a:lnSpc>
              <a:spcBef>
                <a:spcPts val="100"/>
              </a:spcBef>
            </a:pPr>
            <a:r>
              <a:rPr u="heavy" spc="-5" dirty="0">
                <a:uFill>
                  <a:solidFill>
                    <a:srgbClr val="FFFFFF"/>
                  </a:solidFill>
                </a:uFill>
              </a:rPr>
              <a:t>AFTER</a:t>
            </a:r>
            <a:r>
              <a:rPr spc="-60" dirty="0"/>
              <a:t> </a:t>
            </a:r>
            <a:r>
              <a:rPr spc="-5" dirty="0"/>
              <a:t>LIFE-THREATENING</a:t>
            </a:r>
          </a:p>
          <a:p>
            <a:pPr marL="1007110" marR="1125855">
              <a:lnSpc>
                <a:spcPts val="6530"/>
              </a:lnSpc>
              <a:spcBef>
                <a:spcPts val="345"/>
              </a:spcBef>
            </a:pPr>
            <a:r>
              <a:rPr spc="-5" dirty="0"/>
              <a:t>PAIN </a:t>
            </a:r>
            <a:r>
              <a:rPr dirty="0"/>
              <a:t> </a:t>
            </a:r>
            <a:r>
              <a:rPr spc="-5" dirty="0"/>
              <a:t>ANTIBIOTICS</a:t>
            </a:r>
          </a:p>
          <a:p>
            <a:pPr marL="1007110" marR="1447165">
              <a:lnSpc>
                <a:spcPts val="6790"/>
              </a:lnSpc>
            </a:pPr>
            <a:r>
              <a:rPr spc="-5" dirty="0"/>
              <a:t>WOUNDS </a:t>
            </a:r>
            <a:r>
              <a:rPr dirty="0"/>
              <a:t> SP</a:t>
            </a:r>
            <a:r>
              <a:rPr spc="-5" dirty="0"/>
              <a:t>LINTING</a:t>
            </a:r>
          </a:p>
        </p:txBody>
      </p:sp>
      <p:sp>
        <p:nvSpPr>
          <p:cNvPr id="30" name="object 30"/>
          <p:cNvSpPr/>
          <p:nvPr/>
        </p:nvSpPr>
        <p:spPr>
          <a:xfrm>
            <a:off x="6241922" y="1346130"/>
            <a:ext cx="5445760" cy="4392295"/>
          </a:xfrm>
          <a:custGeom>
            <a:avLst/>
            <a:gdLst/>
            <a:ahLst/>
            <a:cxnLst/>
            <a:rect l="l" t="t" r="r" b="b"/>
            <a:pathLst>
              <a:path w="5445759" h="4392295">
                <a:moveTo>
                  <a:pt x="5445252" y="0"/>
                </a:moveTo>
                <a:lnTo>
                  <a:pt x="0" y="0"/>
                </a:lnTo>
                <a:lnTo>
                  <a:pt x="0" y="4392168"/>
                </a:lnTo>
                <a:lnTo>
                  <a:pt x="5445252" y="4392168"/>
                </a:lnTo>
                <a:lnTo>
                  <a:pt x="5445252" y="0"/>
                </a:lnTo>
                <a:close/>
              </a:path>
            </a:pathLst>
          </a:custGeom>
          <a:solidFill>
            <a:srgbClr val="2D3334">
              <a:alpha val="49804"/>
            </a:srgbClr>
          </a:solidFill>
        </p:spPr>
        <p:txBody>
          <a:bodyPr wrap="square" lIns="0" tIns="0" rIns="0" bIns="0" rtlCol="0"/>
          <a:lstStyle/>
          <a:p>
            <a:endParaRPr/>
          </a:p>
        </p:txBody>
      </p:sp>
      <p:sp>
        <p:nvSpPr>
          <p:cNvPr id="31" name="object 31"/>
          <p:cNvSpPr txBox="1">
            <a:spLocks noGrp="1"/>
          </p:cNvSpPr>
          <p:nvPr>
            <p:ph type="sldNum" sz="quarter" idx="7"/>
          </p:nvPr>
        </p:nvSpPr>
        <p:spPr>
          <a:prstGeom prst="rect">
            <a:avLst/>
          </a:prstGeom>
        </p:spPr>
        <p:txBody>
          <a:bodyPr vert="horz" wrap="square" lIns="0" tIns="0" rIns="0" bIns="0" rtlCol="0">
            <a:spAutoFit/>
          </a:bodyPr>
          <a:lstStyle/>
          <a:p>
            <a:pPr marL="2328545">
              <a:lnSpc>
                <a:spcPts val="1425"/>
              </a:lnSpc>
            </a:pPr>
            <a:fld id="{81D60167-4931-47E6-BA6A-407CBD079E47}" type="slidenum">
              <a:rPr sz="1200" dirty="0">
                <a:solidFill>
                  <a:srgbClr val="767070"/>
                </a:solidFill>
              </a:rPr>
              <a:t>5</a:t>
            </a:fld>
            <a:endParaRPr sz="1200"/>
          </a:p>
        </p:txBody>
      </p:sp>
      <p:sp>
        <p:nvSpPr>
          <p:cNvPr id="32" name="object 32"/>
          <p:cNvSpPr txBox="1"/>
          <p:nvPr/>
        </p:nvSpPr>
        <p:spPr>
          <a:xfrm>
            <a:off x="9408458" y="6582104"/>
            <a:ext cx="2019300" cy="174625"/>
          </a:xfrm>
          <a:prstGeom prst="rect">
            <a:avLst/>
          </a:prstGeom>
        </p:spPr>
        <p:txBody>
          <a:bodyPr vert="horz" wrap="square" lIns="0" tIns="0" rIns="0" bIns="0" rtlCol="0">
            <a:spAutoFit/>
          </a:bodyPr>
          <a:lstStyle/>
          <a:p>
            <a:pPr marL="12700">
              <a:lnSpc>
                <a:spcPct val="100000"/>
              </a:lnSpc>
            </a:pPr>
            <a:r>
              <a:rPr sz="1050" spc="-5" dirty="0">
                <a:solidFill>
                  <a:srgbClr val="A0A6AA"/>
                </a:solidFill>
                <a:latin typeface="Arial MT"/>
                <a:cs typeface="Arial MT"/>
              </a:rPr>
              <a:t>#TCCC-CPP-PPT-09</a:t>
            </a:r>
            <a:r>
              <a:rPr sz="1050" spc="285" dirty="0">
                <a:solidFill>
                  <a:srgbClr val="A0A6AA"/>
                </a:solidFill>
                <a:latin typeface="Arial MT"/>
                <a:cs typeface="Arial MT"/>
              </a:rPr>
              <a:t> </a:t>
            </a:r>
            <a:r>
              <a:rPr sz="1050" spc="-5" dirty="0">
                <a:solidFill>
                  <a:srgbClr val="A0A6AA"/>
                </a:solidFill>
                <a:latin typeface="Arial MT"/>
                <a:cs typeface="Arial MT"/>
              </a:rPr>
              <a:t>08 AUG</a:t>
            </a:r>
            <a:r>
              <a:rPr sz="1050" spc="-15" dirty="0">
                <a:solidFill>
                  <a:srgbClr val="A0A6AA"/>
                </a:solidFill>
                <a:latin typeface="Arial MT"/>
                <a:cs typeface="Arial MT"/>
              </a:rPr>
              <a:t> </a:t>
            </a:r>
            <a:r>
              <a:rPr sz="1050" spc="-5" dirty="0">
                <a:solidFill>
                  <a:srgbClr val="A0A6AA"/>
                </a:solidFill>
                <a:latin typeface="Arial MT"/>
                <a:cs typeface="Arial MT"/>
              </a:rPr>
              <a:t>23</a:t>
            </a:r>
            <a:endParaRPr sz="1050">
              <a:latin typeface="Arial MT"/>
              <a:cs typeface="Arial M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1713864" y="1782191"/>
            <a:ext cx="10381615" cy="4092575"/>
            <a:chOff x="1713864" y="1782191"/>
            <a:chExt cx="10381615" cy="4092575"/>
          </a:xfrm>
        </p:grpSpPr>
        <p:sp>
          <p:nvSpPr>
            <p:cNvPr id="5" name="object 5"/>
            <p:cNvSpPr/>
            <p:nvPr/>
          </p:nvSpPr>
          <p:spPr>
            <a:xfrm>
              <a:off x="8704873" y="4583131"/>
              <a:ext cx="269875" cy="269875"/>
            </a:xfrm>
            <a:custGeom>
              <a:avLst/>
              <a:gdLst/>
              <a:ahLst/>
              <a:cxnLst/>
              <a:rect l="l" t="t" r="r" b="b"/>
              <a:pathLst>
                <a:path w="269875" h="269875">
                  <a:moveTo>
                    <a:pt x="0" y="269405"/>
                  </a:moveTo>
                  <a:lnTo>
                    <a:pt x="269405" y="0"/>
                  </a:lnTo>
                </a:path>
              </a:pathLst>
            </a:custGeom>
            <a:ln w="50800">
              <a:solidFill>
                <a:srgbClr val="000000"/>
              </a:solidFill>
            </a:ln>
          </p:spPr>
          <p:txBody>
            <a:bodyPr wrap="square" lIns="0" tIns="0" rIns="0" bIns="0" rtlCol="0"/>
            <a:lstStyle/>
            <a:p>
              <a:endParaRPr/>
            </a:p>
          </p:txBody>
        </p:sp>
        <p:sp>
          <p:nvSpPr>
            <p:cNvPr id="6" name="object 6"/>
            <p:cNvSpPr/>
            <p:nvPr/>
          </p:nvSpPr>
          <p:spPr>
            <a:xfrm>
              <a:off x="8902437" y="4493327"/>
              <a:ext cx="161925" cy="161925"/>
            </a:xfrm>
            <a:custGeom>
              <a:avLst/>
              <a:gdLst/>
              <a:ahLst/>
              <a:cxnLst/>
              <a:rect l="l" t="t" r="r" b="b"/>
              <a:pathLst>
                <a:path w="161925" h="161925">
                  <a:moveTo>
                    <a:pt x="161645" y="0"/>
                  </a:moveTo>
                  <a:lnTo>
                    <a:pt x="0" y="53873"/>
                  </a:lnTo>
                  <a:lnTo>
                    <a:pt x="107759" y="161645"/>
                  </a:lnTo>
                  <a:lnTo>
                    <a:pt x="161645" y="0"/>
                  </a:lnTo>
                  <a:close/>
                </a:path>
              </a:pathLst>
            </a:custGeom>
            <a:solidFill>
              <a:srgbClr val="000000"/>
            </a:solidFill>
          </p:spPr>
          <p:txBody>
            <a:bodyPr wrap="square" lIns="0" tIns="0" rIns="0" bIns="0" rtlCol="0"/>
            <a:lstStyle/>
            <a:p>
              <a:endParaRPr/>
            </a:p>
          </p:txBody>
        </p:sp>
        <p:sp>
          <p:nvSpPr>
            <p:cNvPr id="7" name="object 7"/>
            <p:cNvSpPr/>
            <p:nvPr/>
          </p:nvSpPr>
          <p:spPr>
            <a:xfrm>
              <a:off x="9784842" y="4405122"/>
              <a:ext cx="523240" cy="1469390"/>
            </a:xfrm>
            <a:custGeom>
              <a:avLst/>
              <a:gdLst/>
              <a:ahLst/>
              <a:cxnLst/>
              <a:rect l="l" t="t" r="r" b="b"/>
              <a:pathLst>
                <a:path w="523240" h="1469389">
                  <a:moveTo>
                    <a:pt x="56349" y="0"/>
                  </a:moveTo>
                  <a:lnTo>
                    <a:pt x="0" y="0"/>
                  </a:lnTo>
                  <a:lnTo>
                    <a:pt x="0" y="1205992"/>
                  </a:lnTo>
                  <a:lnTo>
                    <a:pt x="4535" y="1250986"/>
                  </a:lnTo>
                  <a:lnTo>
                    <a:pt x="17543" y="1292894"/>
                  </a:lnTo>
                  <a:lnTo>
                    <a:pt x="38126" y="1330817"/>
                  </a:lnTo>
                  <a:lnTo>
                    <a:pt x="65387" y="1363857"/>
                  </a:lnTo>
                  <a:lnTo>
                    <a:pt x="98428" y="1391118"/>
                  </a:lnTo>
                  <a:lnTo>
                    <a:pt x="136350" y="1411701"/>
                  </a:lnTo>
                  <a:lnTo>
                    <a:pt x="178258" y="1424709"/>
                  </a:lnTo>
                  <a:lnTo>
                    <a:pt x="223253" y="1429245"/>
                  </a:lnTo>
                  <a:lnTo>
                    <a:pt x="386600" y="1429245"/>
                  </a:lnTo>
                  <a:lnTo>
                    <a:pt x="386600" y="1469136"/>
                  </a:lnTo>
                  <a:lnTo>
                    <a:pt x="522731" y="1401076"/>
                  </a:lnTo>
                  <a:lnTo>
                    <a:pt x="386600" y="1333004"/>
                  </a:lnTo>
                  <a:lnTo>
                    <a:pt x="386600" y="1372895"/>
                  </a:lnTo>
                  <a:lnTo>
                    <a:pt x="223253" y="1372895"/>
                  </a:lnTo>
                  <a:lnTo>
                    <a:pt x="178884" y="1366933"/>
                  </a:lnTo>
                  <a:lnTo>
                    <a:pt x="139014" y="1350107"/>
                  </a:lnTo>
                  <a:lnTo>
                    <a:pt x="105235" y="1324009"/>
                  </a:lnTo>
                  <a:lnTo>
                    <a:pt x="79137" y="1290230"/>
                  </a:lnTo>
                  <a:lnTo>
                    <a:pt x="62311" y="1250360"/>
                  </a:lnTo>
                  <a:lnTo>
                    <a:pt x="56349" y="1205992"/>
                  </a:lnTo>
                  <a:lnTo>
                    <a:pt x="56349" y="0"/>
                  </a:lnTo>
                  <a:close/>
                </a:path>
              </a:pathLst>
            </a:custGeom>
            <a:solidFill>
              <a:srgbClr val="BB8542"/>
            </a:solidFill>
          </p:spPr>
          <p:txBody>
            <a:bodyPr wrap="square" lIns="0" tIns="0" rIns="0" bIns="0" rtlCol="0"/>
            <a:lstStyle/>
            <a:p>
              <a:endParaRPr/>
            </a:p>
          </p:txBody>
        </p:sp>
        <p:sp>
          <p:nvSpPr>
            <p:cNvPr id="8" name="object 8"/>
            <p:cNvSpPr/>
            <p:nvPr/>
          </p:nvSpPr>
          <p:spPr>
            <a:xfrm>
              <a:off x="9096756" y="3844292"/>
              <a:ext cx="1518920" cy="651510"/>
            </a:xfrm>
            <a:custGeom>
              <a:avLst/>
              <a:gdLst/>
              <a:ahLst/>
              <a:cxnLst/>
              <a:rect l="l" t="t" r="r" b="b"/>
              <a:pathLst>
                <a:path w="1518920" h="651510">
                  <a:moveTo>
                    <a:pt x="1410081" y="0"/>
                  </a:moveTo>
                  <a:lnTo>
                    <a:pt x="108585" y="0"/>
                  </a:lnTo>
                  <a:lnTo>
                    <a:pt x="66319" y="8533"/>
                  </a:lnTo>
                  <a:lnTo>
                    <a:pt x="31803" y="31803"/>
                  </a:lnTo>
                  <a:lnTo>
                    <a:pt x="8533" y="66319"/>
                  </a:lnTo>
                  <a:lnTo>
                    <a:pt x="0" y="108585"/>
                  </a:lnTo>
                  <a:lnTo>
                    <a:pt x="0" y="542925"/>
                  </a:lnTo>
                  <a:lnTo>
                    <a:pt x="8533" y="585190"/>
                  </a:lnTo>
                  <a:lnTo>
                    <a:pt x="31803" y="619706"/>
                  </a:lnTo>
                  <a:lnTo>
                    <a:pt x="66319" y="642976"/>
                  </a:lnTo>
                  <a:lnTo>
                    <a:pt x="108585" y="651510"/>
                  </a:lnTo>
                  <a:lnTo>
                    <a:pt x="1410081" y="651510"/>
                  </a:lnTo>
                  <a:lnTo>
                    <a:pt x="1452346" y="642976"/>
                  </a:lnTo>
                  <a:lnTo>
                    <a:pt x="1486862" y="619706"/>
                  </a:lnTo>
                  <a:lnTo>
                    <a:pt x="1510132" y="585190"/>
                  </a:lnTo>
                  <a:lnTo>
                    <a:pt x="1518666" y="542925"/>
                  </a:lnTo>
                  <a:lnTo>
                    <a:pt x="1518666" y="108585"/>
                  </a:lnTo>
                  <a:lnTo>
                    <a:pt x="1510132" y="66319"/>
                  </a:lnTo>
                  <a:lnTo>
                    <a:pt x="1486862" y="31803"/>
                  </a:lnTo>
                  <a:lnTo>
                    <a:pt x="1452346" y="8533"/>
                  </a:lnTo>
                  <a:lnTo>
                    <a:pt x="1410081" y="0"/>
                  </a:lnTo>
                  <a:close/>
                </a:path>
              </a:pathLst>
            </a:custGeom>
            <a:solidFill>
              <a:srgbClr val="000000"/>
            </a:solidFill>
          </p:spPr>
          <p:txBody>
            <a:bodyPr wrap="square" lIns="0" tIns="0" rIns="0" bIns="0" rtlCol="0"/>
            <a:lstStyle/>
            <a:p>
              <a:endParaRPr/>
            </a:p>
          </p:txBody>
        </p:sp>
        <p:sp>
          <p:nvSpPr>
            <p:cNvPr id="9" name="object 9"/>
            <p:cNvSpPr/>
            <p:nvPr/>
          </p:nvSpPr>
          <p:spPr>
            <a:xfrm>
              <a:off x="9096756" y="3844292"/>
              <a:ext cx="1518920" cy="651510"/>
            </a:xfrm>
            <a:custGeom>
              <a:avLst/>
              <a:gdLst/>
              <a:ahLst/>
              <a:cxnLst/>
              <a:rect l="l" t="t" r="r" b="b"/>
              <a:pathLst>
                <a:path w="1518920" h="651510">
                  <a:moveTo>
                    <a:pt x="0" y="108585"/>
                  </a:moveTo>
                  <a:lnTo>
                    <a:pt x="8533" y="66319"/>
                  </a:lnTo>
                  <a:lnTo>
                    <a:pt x="31803" y="31803"/>
                  </a:lnTo>
                  <a:lnTo>
                    <a:pt x="66319" y="8533"/>
                  </a:lnTo>
                  <a:lnTo>
                    <a:pt x="108585" y="0"/>
                  </a:lnTo>
                  <a:lnTo>
                    <a:pt x="1410081" y="0"/>
                  </a:lnTo>
                  <a:lnTo>
                    <a:pt x="1452346" y="8533"/>
                  </a:lnTo>
                  <a:lnTo>
                    <a:pt x="1486862" y="31803"/>
                  </a:lnTo>
                  <a:lnTo>
                    <a:pt x="1510132" y="66319"/>
                  </a:lnTo>
                  <a:lnTo>
                    <a:pt x="1518666" y="108585"/>
                  </a:lnTo>
                  <a:lnTo>
                    <a:pt x="1518666" y="542925"/>
                  </a:lnTo>
                  <a:lnTo>
                    <a:pt x="1510132" y="585190"/>
                  </a:lnTo>
                  <a:lnTo>
                    <a:pt x="1486862" y="619706"/>
                  </a:lnTo>
                  <a:lnTo>
                    <a:pt x="1452346" y="642976"/>
                  </a:lnTo>
                  <a:lnTo>
                    <a:pt x="1410081" y="651510"/>
                  </a:lnTo>
                  <a:lnTo>
                    <a:pt x="108585" y="651510"/>
                  </a:lnTo>
                  <a:lnTo>
                    <a:pt x="66319" y="642976"/>
                  </a:lnTo>
                  <a:lnTo>
                    <a:pt x="31803" y="619706"/>
                  </a:lnTo>
                  <a:lnTo>
                    <a:pt x="8533" y="585190"/>
                  </a:lnTo>
                  <a:lnTo>
                    <a:pt x="0" y="542925"/>
                  </a:lnTo>
                  <a:lnTo>
                    <a:pt x="0" y="108585"/>
                  </a:lnTo>
                  <a:close/>
                </a:path>
              </a:pathLst>
            </a:custGeom>
            <a:ln w="38100">
              <a:solidFill>
                <a:srgbClr val="FFFFFF"/>
              </a:solidFill>
            </a:ln>
          </p:spPr>
          <p:txBody>
            <a:bodyPr wrap="square" lIns="0" tIns="0" rIns="0" bIns="0" rtlCol="0"/>
            <a:lstStyle/>
            <a:p>
              <a:endParaRPr/>
            </a:p>
          </p:txBody>
        </p:sp>
        <p:sp>
          <p:nvSpPr>
            <p:cNvPr id="10" name="object 10"/>
            <p:cNvSpPr/>
            <p:nvPr/>
          </p:nvSpPr>
          <p:spPr>
            <a:xfrm>
              <a:off x="8521064" y="4206620"/>
              <a:ext cx="381000" cy="0"/>
            </a:xfrm>
            <a:custGeom>
              <a:avLst/>
              <a:gdLst/>
              <a:ahLst/>
              <a:cxnLst/>
              <a:rect l="l" t="t" r="r" b="b"/>
              <a:pathLst>
                <a:path w="381000">
                  <a:moveTo>
                    <a:pt x="0" y="0"/>
                  </a:moveTo>
                  <a:lnTo>
                    <a:pt x="381000" y="0"/>
                  </a:lnTo>
                </a:path>
              </a:pathLst>
            </a:custGeom>
            <a:ln w="50800">
              <a:solidFill>
                <a:srgbClr val="000000"/>
              </a:solidFill>
            </a:ln>
          </p:spPr>
          <p:txBody>
            <a:bodyPr wrap="square" lIns="0" tIns="0" rIns="0" bIns="0" rtlCol="0"/>
            <a:lstStyle/>
            <a:p>
              <a:endParaRPr/>
            </a:p>
          </p:txBody>
        </p:sp>
        <p:sp>
          <p:nvSpPr>
            <p:cNvPr id="11" name="object 11"/>
            <p:cNvSpPr/>
            <p:nvPr/>
          </p:nvSpPr>
          <p:spPr>
            <a:xfrm>
              <a:off x="8876656" y="4130414"/>
              <a:ext cx="153035" cy="152400"/>
            </a:xfrm>
            <a:custGeom>
              <a:avLst/>
              <a:gdLst/>
              <a:ahLst/>
              <a:cxnLst/>
              <a:rect l="l" t="t" r="r" b="b"/>
              <a:pathLst>
                <a:path w="153034" h="152400">
                  <a:moveTo>
                    <a:pt x="12" y="0"/>
                  </a:moveTo>
                  <a:lnTo>
                    <a:pt x="0" y="152399"/>
                  </a:lnTo>
                  <a:lnTo>
                    <a:pt x="152412" y="76212"/>
                  </a:lnTo>
                  <a:lnTo>
                    <a:pt x="12" y="0"/>
                  </a:lnTo>
                  <a:close/>
                </a:path>
              </a:pathLst>
            </a:custGeom>
            <a:solidFill>
              <a:srgbClr val="000000"/>
            </a:solidFill>
          </p:spPr>
          <p:txBody>
            <a:bodyPr wrap="square" lIns="0" tIns="0" rIns="0" bIns="0" rtlCol="0"/>
            <a:lstStyle/>
            <a:p>
              <a:endParaRPr/>
            </a:p>
          </p:txBody>
        </p:sp>
        <p:sp>
          <p:nvSpPr>
            <p:cNvPr id="12" name="object 12"/>
            <p:cNvSpPr/>
            <p:nvPr/>
          </p:nvSpPr>
          <p:spPr>
            <a:xfrm>
              <a:off x="7333868" y="4922047"/>
              <a:ext cx="490855" cy="361950"/>
            </a:xfrm>
            <a:custGeom>
              <a:avLst/>
              <a:gdLst/>
              <a:ahLst/>
              <a:cxnLst/>
              <a:rect l="l" t="t" r="r" b="b"/>
              <a:pathLst>
                <a:path w="490854" h="361950">
                  <a:moveTo>
                    <a:pt x="0" y="361429"/>
                  </a:moveTo>
                  <a:lnTo>
                    <a:pt x="490385" y="0"/>
                  </a:lnTo>
                </a:path>
              </a:pathLst>
            </a:custGeom>
            <a:ln w="50800">
              <a:solidFill>
                <a:srgbClr val="94202D"/>
              </a:solidFill>
            </a:ln>
          </p:spPr>
          <p:txBody>
            <a:bodyPr wrap="square" lIns="0" tIns="0" rIns="0" bIns="0" rtlCol="0"/>
            <a:lstStyle/>
            <a:p>
              <a:endParaRPr/>
            </a:p>
          </p:txBody>
        </p:sp>
        <p:sp>
          <p:nvSpPr>
            <p:cNvPr id="13" name="object 13"/>
            <p:cNvSpPr/>
            <p:nvPr/>
          </p:nvSpPr>
          <p:spPr>
            <a:xfrm>
              <a:off x="7758600" y="4846697"/>
              <a:ext cx="168275" cy="151765"/>
            </a:xfrm>
            <a:custGeom>
              <a:avLst/>
              <a:gdLst/>
              <a:ahLst/>
              <a:cxnLst/>
              <a:rect l="l" t="t" r="r" b="b"/>
              <a:pathLst>
                <a:path w="168275" h="151764">
                  <a:moveTo>
                    <a:pt x="167881" y="0"/>
                  </a:moveTo>
                  <a:lnTo>
                    <a:pt x="0" y="29095"/>
                  </a:lnTo>
                  <a:lnTo>
                    <a:pt x="90424" y="151764"/>
                  </a:lnTo>
                  <a:lnTo>
                    <a:pt x="167881" y="0"/>
                  </a:lnTo>
                  <a:close/>
                </a:path>
              </a:pathLst>
            </a:custGeom>
            <a:solidFill>
              <a:srgbClr val="94202D"/>
            </a:solidFill>
          </p:spPr>
          <p:txBody>
            <a:bodyPr wrap="square" lIns="0" tIns="0" rIns="0" bIns="0" rtlCol="0"/>
            <a:lstStyle/>
            <a:p>
              <a:endParaRPr/>
            </a:p>
          </p:txBody>
        </p:sp>
        <p:sp>
          <p:nvSpPr>
            <p:cNvPr id="14" name="object 14"/>
            <p:cNvSpPr/>
            <p:nvPr/>
          </p:nvSpPr>
          <p:spPr>
            <a:xfrm>
              <a:off x="8714612" y="2370963"/>
              <a:ext cx="1074420" cy="0"/>
            </a:xfrm>
            <a:custGeom>
              <a:avLst/>
              <a:gdLst/>
              <a:ahLst/>
              <a:cxnLst/>
              <a:rect l="l" t="t" r="r" b="b"/>
              <a:pathLst>
                <a:path w="1074420">
                  <a:moveTo>
                    <a:pt x="0" y="0"/>
                  </a:moveTo>
                  <a:lnTo>
                    <a:pt x="1073988" y="0"/>
                  </a:lnTo>
                </a:path>
              </a:pathLst>
            </a:custGeom>
            <a:ln w="50800">
              <a:solidFill>
                <a:srgbClr val="000000"/>
              </a:solidFill>
            </a:ln>
          </p:spPr>
          <p:txBody>
            <a:bodyPr wrap="square" lIns="0" tIns="0" rIns="0" bIns="0" rtlCol="0"/>
            <a:lstStyle/>
            <a:p>
              <a:endParaRPr/>
            </a:p>
          </p:txBody>
        </p:sp>
        <p:sp>
          <p:nvSpPr>
            <p:cNvPr id="15" name="object 15"/>
            <p:cNvSpPr/>
            <p:nvPr/>
          </p:nvSpPr>
          <p:spPr>
            <a:xfrm>
              <a:off x="9763188" y="2294756"/>
              <a:ext cx="153035" cy="152400"/>
            </a:xfrm>
            <a:custGeom>
              <a:avLst/>
              <a:gdLst/>
              <a:ahLst/>
              <a:cxnLst/>
              <a:rect l="l" t="t" r="r" b="b"/>
              <a:pathLst>
                <a:path w="153034" h="152400">
                  <a:moveTo>
                    <a:pt x="12" y="0"/>
                  </a:moveTo>
                  <a:lnTo>
                    <a:pt x="0" y="152400"/>
                  </a:lnTo>
                  <a:lnTo>
                    <a:pt x="152412" y="76212"/>
                  </a:lnTo>
                  <a:lnTo>
                    <a:pt x="12" y="0"/>
                  </a:lnTo>
                  <a:close/>
                </a:path>
              </a:pathLst>
            </a:custGeom>
            <a:solidFill>
              <a:srgbClr val="000000"/>
            </a:solidFill>
          </p:spPr>
          <p:txBody>
            <a:bodyPr wrap="square" lIns="0" tIns="0" rIns="0" bIns="0" rtlCol="0"/>
            <a:lstStyle/>
            <a:p>
              <a:endParaRPr/>
            </a:p>
          </p:txBody>
        </p:sp>
        <p:sp>
          <p:nvSpPr>
            <p:cNvPr id="16" name="object 16"/>
            <p:cNvSpPr/>
            <p:nvPr/>
          </p:nvSpPr>
          <p:spPr>
            <a:xfrm>
              <a:off x="10329671" y="1804416"/>
              <a:ext cx="1743710" cy="1744345"/>
            </a:xfrm>
            <a:custGeom>
              <a:avLst/>
              <a:gdLst/>
              <a:ahLst/>
              <a:cxnLst/>
              <a:rect l="l" t="t" r="r" b="b"/>
              <a:pathLst>
                <a:path w="1743709" h="1744345">
                  <a:moveTo>
                    <a:pt x="0" y="872109"/>
                  </a:moveTo>
                  <a:lnTo>
                    <a:pt x="1289" y="824259"/>
                  </a:lnTo>
                  <a:lnTo>
                    <a:pt x="5115" y="777083"/>
                  </a:lnTo>
                  <a:lnTo>
                    <a:pt x="11409" y="730649"/>
                  </a:lnTo>
                  <a:lnTo>
                    <a:pt x="20106" y="685022"/>
                  </a:lnTo>
                  <a:lnTo>
                    <a:pt x="31138" y="640269"/>
                  </a:lnTo>
                  <a:lnTo>
                    <a:pt x="44441" y="596457"/>
                  </a:lnTo>
                  <a:lnTo>
                    <a:pt x="59946" y="553651"/>
                  </a:lnTo>
                  <a:lnTo>
                    <a:pt x="77588" y="511919"/>
                  </a:lnTo>
                  <a:lnTo>
                    <a:pt x="97300" y="471326"/>
                  </a:lnTo>
                  <a:lnTo>
                    <a:pt x="119015" y="431941"/>
                  </a:lnTo>
                  <a:lnTo>
                    <a:pt x="142668" y="393828"/>
                  </a:lnTo>
                  <a:lnTo>
                    <a:pt x="168192" y="357054"/>
                  </a:lnTo>
                  <a:lnTo>
                    <a:pt x="195520" y="321687"/>
                  </a:lnTo>
                  <a:lnTo>
                    <a:pt x="224585" y="287792"/>
                  </a:lnTo>
                  <a:lnTo>
                    <a:pt x="255322" y="255436"/>
                  </a:lnTo>
                  <a:lnTo>
                    <a:pt x="287664" y="224686"/>
                  </a:lnTo>
                  <a:lnTo>
                    <a:pt x="321543" y="195607"/>
                  </a:lnTo>
                  <a:lnTo>
                    <a:pt x="356895" y="168267"/>
                  </a:lnTo>
                  <a:lnTo>
                    <a:pt x="393653" y="142732"/>
                  </a:lnTo>
                  <a:lnTo>
                    <a:pt x="431749" y="119069"/>
                  </a:lnTo>
                  <a:lnTo>
                    <a:pt x="471117" y="97344"/>
                  </a:lnTo>
                  <a:lnTo>
                    <a:pt x="511692" y="77623"/>
                  </a:lnTo>
                  <a:lnTo>
                    <a:pt x="553406" y="59973"/>
                  </a:lnTo>
                  <a:lnTo>
                    <a:pt x="596193" y="44461"/>
                  </a:lnTo>
                  <a:lnTo>
                    <a:pt x="639987" y="31152"/>
                  </a:lnTo>
                  <a:lnTo>
                    <a:pt x="684721" y="20115"/>
                  </a:lnTo>
                  <a:lnTo>
                    <a:pt x="730328" y="11414"/>
                  </a:lnTo>
                  <a:lnTo>
                    <a:pt x="776743" y="5117"/>
                  </a:lnTo>
                  <a:lnTo>
                    <a:pt x="823898" y="1290"/>
                  </a:lnTo>
                  <a:lnTo>
                    <a:pt x="871728" y="0"/>
                  </a:lnTo>
                  <a:lnTo>
                    <a:pt x="919557" y="1290"/>
                  </a:lnTo>
                  <a:lnTo>
                    <a:pt x="966712" y="5117"/>
                  </a:lnTo>
                  <a:lnTo>
                    <a:pt x="1013127" y="11414"/>
                  </a:lnTo>
                  <a:lnTo>
                    <a:pt x="1058734" y="20115"/>
                  </a:lnTo>
                  <a:lnTo>
                    <a:pt x="1103468" y="31152"/>
                  </a:lnTo>
                  <a:lnTo>
                    <a:pt x="1147262" y="44461"/>
                  </a:lnTo>
                  <a:lnTo>
                    <a:pt x="1190049" y="59973"/>
                  </a:lnTo>
                  <a:lnTo>
                    <a:pt x="1231763" y="77623"/>
                  </a:lnTo>
                  <a:lnTo>
                    <a:pt x="1272338" y="97344"/>
                  </a:lnTo>
                  <a:lnTo>
                    <a:pt x="1311706" y="119069"/>
                  </a:lnTo>
                  <a:lnTo>
                    <a:pt x="1349802" y="142732"/>
                  </a:lnTo>
                  <a:lnTo>
                    <a:pt x="1386560" y="168267"/>
                  </a:lnTo>
                  <a:lnTo>
                    <a:pt x="1421912" y="195607"/>
                  </a:lnTo>
                  <a:lnTo>
                    <a:pt x="1455791" y="224686"/>
                  </a:lnTo>
                  <a:lnTo>
                    <a:pt x="1488133" y="255436"/>
                  </a:lnTo>
                  <a:lnTo>
                    <a:pt x="1518870" y="287792"/>
                  </a:lnTo>
                  <a:lnTo>
                    <a:pt x="1547935" y="321687"/>
                  </a:lnTo>
                  <a:lnTo>
                    <a:pt x="1575263" y="357054"/>
                  </a:lnTo>
                  <a:lnTo>
                    <a:pt x="1600787" y="393828"/>
                  </a:lnTo>
                  <a:lnTo>
                    <a:pt x="1624440" y="431941"/>
                  </a:lnTo>
                  <a:lnTo>
                    <a:pt x="1646155" y="471326"/>
                  </a:lnTo>
                  <a:lnTo>
                    <a:pt x="1665867" y="511919"/>
                  </a:lnTo>
                  <a:lnTo>
                    <a:pt x="1683509" y="553651"/>
                  </a:lnTo>
                  <a:lnTo>
                    <a:pt x="1699014" y="596457"/>
                  </a:lnTo>
                  <a:lnTo>
                    <a:pt x="1712317" y="640269"/>
                  </a:lnTo>
                  <a:lnTo>
                    <a:pt x="1723349" y="685022"/>
                  </a:lnTo>
                  <a:lnTo>
                    <a:pt x="1732046" y="730649"/>
                  </a:lnTo>
                  <a:lnTo>
                    <a:pt x="1738340" y="777083"/>
                  </a:lnTo>
                  <a:lnTo>
                    <a:pt x="1742166" y="824259"/>
                  </a:lnTo>
                  <a:lnTo>
                    <a:pt x="1743456" y="872109"/>
                  </a:lnTo>
                  <a:lnTo>
                    <a:pt x="1742166" y="919958"/>
                  </a:lnTo>
                  <a:lnTo>
                    <a:pt x="1738340" y="967134"/>
                  </a:lnTo>
                  <a:lnTo>
                    <a:pt x="1732046" y="1013568"/>
                  </a:lnTo>
                  <a:lnTo>
                    <a:pt x="1723349" y="1059195"/>
                  </a:lnTo>
                  <a:lnTo>
                    <a:pt x="1712317" y="1103948"/>
                  </a:lnTo>
                  <a:lnTo>
                    <a:pt x="1699014" y="1147760"/>
                  </a:lnTo>
                  <a:lnTo>
                    <a:pt x="1683509" y="1190566"/>
                  </a:lnTo>
                  <a:lnTo>
                    <a:pt x="1665867" y="1232298"/>
                  </a:lnTo>
                  <a:lnTo>
                    <a:pt x="1646155" y="1272891"/>
                  </a:lnTo>
                  <a:lnTo>
                    <a:pt x="1624440" y="1312276"/>
                  </a:lnTo>
                  <a:lnTo>
                    <a:pt x="1600787" y="1350389"/>
                  </a:lnTo>
                  <a:lnTo>
                    <a:pt x="1575263" y="1387163"/>
                  </a:lnTo>
                  <a:lnTo>
                    <a:pt x="1547935" y="1422530"/>
                  </a:lnTo>
                  <a:lnTo>
                    <a:pt x="1518870" y="1456425"/>
                  </a:lnTo>
                  <a:lnTo>
                    <a:pt x="1488133" y="1488781"/>
                  </a:lnTo>
                  <a:lnTo>
                    <a:pt x="1455791" y="1519531"/>
                  </a:lnTo>
                  <a:lnTo>
                    <a:pt x="1421912" y="1548610"/>
                  </a:lnTo>
                  <a:lnTo>
                    <a:pt x="1386560" y="1575950"/>
                  </a:lnTo>
                  <a:lnTo>
                    <a:pt x="1349802" y="1601485"/>
                  </a:lnTo>
                  <a:lnTo>
                    <a:pt x="1311706" y="1625148"/>
                  </a:lnTo>
                  <a:lnTo>
                    <a:pt x="1272338" y="1646873"/>
                  </a:lnTo>
                  <a:lnTo>
                    <a:pt x="1231763" y="1666594"/>
                  </a:lnTo>
                  <a:lnTo>
                    <a:pt x="1190049" y="1684244"/>
                  </a:lnTo>
                  <a:lnTo>
                    <a:pt x="1147262" y="1699756"/>
                  </a:lnTo>
                  <a:lnTo>
                    <a:pt x="1103468" y="1713065"/>
                  </a:lnTo>
                  <a:lnTo>
                    <a:pt x="1058734" y="1724102"/>
                  </a:lnTo>
                  <a:lnTo>
                    <a:pt x="1013127" y="1732803"/>
                  </a:lnTo>
                  <a:lnTo>
                    <a:pt x="966712" y="1739100"/>
                  </a:lnTo>
                  <a:lnTo>
                    <a:pt x="919557" y="1742927"/>
                  </a:lnTo>
                  <a:lnTo>
                    <a:pt x="871728" y="1744218"/>
                  </a:lnTo>
                  <a:lnTo>
                    <a:pt x="823898" y="1742927"/>
                  </a:lnTo>
                  <a:lnTo>
                    <a:pt x="776743" y="1739100"/>
                  </a:lnTo>
                  <a:lnTo>
                    <a:pt x="730328" y="1732803"/>
                  </a:lnTo>
                  <a:lnTo>
                    <a:pt x="684721" y="1724102"/>
                  </a:lnTo>
                  <a:lnTo>
                    <a:pt x="639987" y="1713065"/>
                  </a:lnTo>
                  <a:lnTo>
                    <a:pt x="596193" y="1699756"/>
                  </a:lnTo>
                  <a:lnTo>
                    <a:pt x="553406" y="1684244"/>
                  </a:lnTo>
                  <a:lnTo>
                    <a:pt x="511692" y="1666594"/>
                  </a:lnTo>
                  <a:lnTo>
                    <a:pt x="471117" y="1646873"/>
                  </a:lnTo>
                  <a:lnTo>
                    <a:pt x="431749" y="1625148"/>
                  </a:lnTo>
                  <a:lnTo>
                    <a:pt x="393653" y="1601485"/>
                  </a:lnTo>
                  <a:lnTo>
                    <a:pt x="356895" y="1575950"/>
                  </a:lnTo>
                  <a:lnTo>
                    <a:pt x="321543" y="1548610"/>
                  </a:lnTo>
                  <a:lnTo>
                    <a:pt x="287664" y="1519531"/>
                  </a:lnTo>
                  <a:lnTo>
                    <a:pt x="255322" y="1488781"/>
                  </a:lnTo>
                  <a:lnTo>
                    <a:pt x="224585" y="1456425"/>
                  </a:lnTo>
                  <a:lnTo>
                    <a:pt x="195520" y="1422530"/>
                  </a:lnTo>
                  <a:lnTo>
                    <a:pt x="168192" y="1387163"/>
                  </a:lnTo>
                  <a:lnTo>
                    <a:pt x="142668" y="1350389"/>
                  </a:lnTo>
                  <a:lnTo>
                    <a:pt x="119015" y="1312276"/>
                  </a:lnTo>
                  <a:lnTo>
                    <a:pt x="97300" y="1272891"/>
                  </a:lnTo>
                  <a:lnTo>
                    <a:pt x="77588" y="1232298"/>
                  </a:lnTo>
                  <a:lnTo>
                    <a:pt x="59946" y="1190566"/>
                  </a:lnTo>
                  <a:lnTo>
                    <a:pt x="44441" y="1147760"/>
                  </a:lnTo>
                  <a:lnTo>
                    <a:pt x="31138" y="1103948"/>
                  </a:lnTo>
                  <a:lnTo>
                    <a:pt x="20106" y="1059195"/>
                  </a:lnTo>
                  <a:lnTo>
                    <a:pt x="11409" y="1013568"/>
                  </a:lnTo>
                  <a:lnTo>
                    <a:pt x="5115" y="967134"/>
                  </a:lnTo>
                  <a:lnTo>
                    <a:pt x="1289" y="919958"/>
                  </a:lnTo>
                  <a:lnTo>
                    <a:pt x="0" y="872109"/>
                  </a:lnTo>
                  <a:close/>
                </a:path>
              </a:pathLst>
            </a:custGeom>
            <a:ln w="44450">
              <a:solidFill>
                <a:srgbClr val="000000"/>
              </a:solidFill>
            </a:ln>
          </p:spPr>
          <p:txBody>
            <a:bodyPr wrap="square" lIns="0" tIns="0" rIns="0" bIns="0" rtlCol="0"/>
            <a:lstStyle/>
            <a:p>
              <a:endParaRPr/>
            </a:p>
          </p:txBody>
        </p:sp>
        <p:sp>
          <p:nvSpPr>
            <p:cNvPr id="17" name="object 17"/>
            <p:cNvSpPr/>
            <p:nvPr/>
          </p:nvSpPr>
          <p:spPr>
            <a:xfrm>
              <a:off x="1739264" y="3968114"/>
              <a:ext cx="381000" cy="0"/>
            </a:xfrm>
            <a:custGeom>
              <a:avLst/>
              <a:gdLst/>
              <a:ahLst/>
              <a:cxnLst/>
              <a:rect l="l" t="t" r="r" b="b"/>
              <a:pathLst>
                <a:path w="381000">
                  <a:moveTo>
                    <a:pt x="0" y="0"/>
                  </a:moveTo>
                  <a:lnTo>
                    <a:pt x="381000" y="0"/>
                  </a:lnTo>
                </a:path>
              </a:pathLst>
            </a:custGeom>
            <a:ln w="50800">
              <a:solidFill>
                <a:srgbClr val="000000"/>
              </a:solidFill>
            </a:ln>
          </p:spPr>
          <p:txBody>
            <a:bodyPr wrap="square" lIns="0" tIns="0" rIns="0" bIns="0" rtlCol="0"/>
            <a:lstStyle/>
            <a:p>
              <a:endParaRPr/>
            </a:p>
          </p:txBody>
        </p:sp>
        <p:sp>
          <p:nvSpPr>
            <p:cNvPr id="18" name="object 18"/>
            <p:cNvSpPr/>
            <p:nvPr/>
          </p:nvSpPr>
          <p:spPr>
            <a:xfrm>
              <a:off x="2094852" y="2357627"/>
              <a:ext cx="1168400" cy="1687195"/>
            </a:xfrm>
            <a:custGeom>
              <a:avLst/>
              <a:gdLst/>
              <a:ahLst/>
              <a:cxnLst/>
              <a:rect l="l" t="t" r="r" b="b"/>
              <a:pathLst>
                <a:path w="1168400" h="1687195">
                  <a:moveTo>
                    <a:pt x="152412" y="1610499"/>
                  </a:moveTo>
                  <a:lnTo>
                    <a:pt x="12" y="1534287"/>
                  </a:lnTo>
                  <a:lnTo>
                    <a:pt x="0" y="1686687"/>
                  </a:lnTo>
                  <a:lnTo>
                    <a:pt x="152412" y="1610499"/>
                  </a:lnTo>
                  <a:close/>
                </a:path>
                <a:path w="1168400" h="1687195">
                  <a:moveTo>
                    <a:pt x="1168031" y="68059"/>
                  </a:moveTo>
                  <a:lnTo>
                    <a:pt x="1031900" y="0"/>
                  </a:lnTo>
                  <a:lnTo>
                    <a:pt x="1031900" y="39890"/>
                  </a:lnTo>
                  <a:lnTo>
                    <a:pt x="868553" y="39890"/>
                  </a:lnTo>
                  <a:lnTo>
                    <a:pt x="823556" y="44437"/>
                  </a:lnTo>
                  <a:lnTo>
                    <a:pt x="781646" y="57442"/>
                  </a:lnTo>
                  <a:lnTo>
                    <a:pt x="743724" y="78028"/>
                  </a:lnTo>
                  <a:lnTo>
                    <a:pt x="710679" y="105283"/>
                  </a:lnTo>
                  <a:lnTo>
                    <a:pt x="683425" y="138328"/>
                  </a:lnTo>
                  <a:lnTo>
                    <a:pt x="662838" y="176250"/>
                  </a:lnTo>
                  <a:lnTo>
                    <a:pt x="649833" y="218160"/>
                  </a:lnTo>
                  <a:lnTo>
                    <a:pt x="645299" y="263144"/>
                  </a:lnTo>
                  <a:lnTo>
                    <a:pt x="645299" y="1257300"/>
                  </a:lnTo>
                  <a:lnTo>
                    <a:pt x="701649" y="1257300"/>
                  </a:lnTo>
                  <a:lnTo>
                    <a:pt x="701649" y="263144"/>
                  </a:lnTo>
                  <a:lnTo>
                    <a:pt x="707605" y="218782"/>
                  </a:lnTo>
                  <a:lnTo>
                    <a:pt x="724433" y="178917"/>
                  </a:lnTo>
                  <a:lnTo>
                    <a:pt x="750531" y="145135"/>
                  </a:lnTo>
                  <a:lnTo>
                    <a:pt x="784313" y="119037"/>
                  </a:lnTo>
                  <a:lnTo>
                    <a:pt x="824179" y="102209"/>
                  </a:lnTo>
                  <a:lnTo>
                    <a:pt x="868553" y="96240"/>
                  </a:lnTo>
                  <a:lnTo>
                    <a:pt x="1031900" y="96240"/>
                  </a:lnTo>
                  <a:lnTo>
                    <a:pt x="1031900" y="136131"/>
                  </a:lnTo>
                  <a:lnTo>
                    <a:pt x="1168031" y="68059"/>
                  </a:lnTo>
                  <a:close/>
                </a:path>
              </a:pathLst>
            </a:custGeom>
            <a:solidFill>
              <a:srgbClr val="000000"/>
            </a:solidFill>
          </p:spPr>
          <p:txBody>
            <a:bodyPr wrap="square" lIns="0" tIns="0" rIns="0" bIns="0" rtlCol="0"/>
            <a:lstStyle/>
            <a:p>
              <a:endParaRPr/>
            </a:p>
          </p:txBody>
        </p:sp>
        <p:sp>
          <p:nvSpPr>
            <p:cNvPr id="19" name="object 19"/>
            <p:cNvSpPr/>
            <p:nvPr/>
          </p:nvSpPr>
          <p:spPr>
            <a:xfrm>
              <a:off x="2739389" y="4360926"/>
              <a:ext cx="521970" cy="1257300"/>
            </a:xfrm>
            <a:custGeom>
              <a:avLst/>
              <a:gdLst/>
              <a:ahLst/>
              <a:cxnLst/>
              <a:rect l="l" t="t" r="r" b="b"/>
              <a:pathLst>
                <a:path w="521970" h="1257300">
                  <a:moveTo>
                    <a:pt x="56273" y="0"/>
                  </a:moveTo>
                  <a:lnTo>
                    <a:pt x="0" y="0"/>
                  </a:lnTo>
                  <a:lnTo>
                    <a:pt x="0" y="994537"/>
                  </a:lnTo>
                  <a:lnTo>
                    <a:pt x="4529" y="1039467"/>
                  </a:lnTo>
                  <a:lnTo>
                    <a:pt x="17518" y="1081314"/>
                  </a:lnTo>
                  <a:lnTo>
                    <a:pt x="38072" y="1119183"/>
                  </a:lnTo>
                  <a:lnTo>
                    <a:pt x="65293" y="1152177"/>
                  </a:lnTo>
                  <a:lnTo>
                    <a:pt x="98286" y="1179399"/>
                  </a:lnTo>
                  <a:lnTo>
                    <a:pt x="136152" y="1199953"/>
                  </a:lnTo>
                  <a:lnTo>
                    <a:pt x="177997" y="1212943"/>
                  </a:lnTo>
                  <a:lnTo>
                    <a:pt x="222923" y="1217472"/>
                  </a:lnTo>
                  <a:lnTo>
                    <a:pt x="386041" y="1217472"/>
                  </a:lnTo>
                  <a:lnTo>
                    <a:pt x="386041" y="1257300"/>
                  </a:lnTo>
                  <a:lnTo>
                    <a:pt x="521970" y="1189329"/>
                  </a:lnTo>
                  <a:lnTo>
                    <a:pt x="386041" y="1121371"/>
                  </a:lnTo>
                  <a:lnTo>
                    <a:pt x="386041" y="1161199"/>
                  </a:lnTo>
                  <a:lnTo>
                    <a:pt x="222923" y="1161199"/>
                  </a:lnTo>
                  <a:lnTo>
                    <a:pt x="178621" y="1155246"/>
                  </a:lnTo>
                  <a:lnTo>
                    <a:pt x="138812" y="1138445"/>
                  </a:lnTo>
                  <a:lnTo>
                    <a:pt x="105084" y="1112386"/>
                  </a:lnTo>
                  <a:lnTo>
                    <a:pt x="79026" y="1078656"/>
                  </a:lnTo>
                  <a:lnTo>
                    <a:pt x="62226" y="1038844"/>
                  </a:lnTo>
                  <a:lnTo>
                    <a:pt x="56273" y="994537"/>
                  </a:lnTo>
                  <a:lnTo>
                    <a:pt x="56273" y="0"/>
                  </a:lnTo>
                  <a:close/>
                </a:path>
              </a:pathLst>
            </a:custGeom>
            <a:solidFill>
              <a:srgbClr val="BB8542"/>
            </a:solidFill>
          </p:spPr>
          <p:txBody>
            <a:bodyPr wrap="square" lIns="0" tIns="0" rIns="0" bIns="0" rtlCol="0"/>
            <a:lstStyle/>
            <a:p>
              <a:endParaRPr/>
            </a:p>
          </p:txBody>
        </p:sp>
      </p:grpSp>
      <p:sp>
        <p:nvSpPr>
          <p:cNvPr id="20" name="object 20"/>
          <p:cNvSpPr txBox="1"/>
          <p:nvPr/>
        </p:nvSpPr>
        <p:spPr>
          <a:xfrm>
            <a:off x="9279196" y="3905016"/>
            <a:ext cx="1153795" cy="489584"/>
          </a:xfrm>
          <a:prstGeom prst="rect">
            <a:avLst/>
          </a:prstGeom>
        </p:spPr>
        <p:txBody>
          <a:bodyPr vert="horz" wrap="square" lIns="0" tIns="40005" rIns="0" bIns="0" rtlCol="0">
            <a:spAutoFit/>
          </a:bodyPr>
          <a:lstStyle/>
          <a:p>
            <a:pPr marL="80010" marR="5080" indent="-67945">
              <a:lnSpc>
                <a:spcPts val="1730"/>
              </a:lnSpc>
              <a:spcBef>
                <a:spcPts val="315"/>
              </a:spcBef>
            </a:pPr>
            <a:r>
              <a:rPr sz="1600" dirty="0">
                <a:solidFill>
                  <a:srgbClr val="FFFFFF"/>
                </a:solidFill>
                <a:latin typeface="Arial MT"/>
                <a:cs typeface="Arial MT"/>
              </a:rPr>
              <a:t>H</a:t>
            </a:r>
            <a:r>
              <a:rPr sz="1600" spc="-5" dirty="0">
                <a:solidFill>
                  <a:srgbClr val="FFFFFF"/>
                </a:solidFill>
                <a:latin typeface="Arial MT"/>
                <a:cs typeface="Arial MT"/>
              </a:rPr>
              <a:t>emo</a:t>
            </a:r>
            <a:r>
              <a:rPr sz="1600" dirty="0">
                <a:solidFill>
                  <a:srgbClr val="FFFFFF"/>
                </a:solidFill>
                <a:latin typeface="Arial MT"/>
                <a:cs typeface="Arial MT"/>
              </a:rPr>
              <a:t>rr</a:t>
            </a:r>
            <a:r>
              <a:rPr sz="1600" spc="-5" dirty="0">
                <a:solidFill>
                  <a:srgbClr val="FFFFFF"/>
                </a:solidFill>
                <a:latin typeface="Arial MT"/>
                <a:cs typeface="Arial MT"/>
              </a:rPr>
              <a:t>hage  controlled?</a:t>
            </a:r>
            <a:endParaRPr sz="1600">
              <a:latin typeface="Arial MT"/>
              <a:cs typeface="Arial MT"/>
            </a:endParaRPr>
          </a:p>
        </p:txBody>
      </p:sp>
      <p:sp>
        <p:nvSpPr>
          <p:cNvPr id="21" name="object 21"/>
          <p:cNvSpPr txBox="1"/>
          <p:nvPr/>
        </p:nvSpPr>
        <p:spPr>
          <a:xfrm>
            <a:off x="444410" y="2531294"/>
            <a:ext cx="1200150" cy="757555"/>
          </a:xfrm>
          <a:prstGeom prst="rect">
            <a:avLst/>
          </a:prstGeom>
        </p:spPr>
        <p:txBody>
          <a:bodyPr vert="horz" wrap="square" lIns="0" tIns="12700" rIns="0" bIns="0" rtlCol="0">
            <a:spAutoFit/>
          </a:bodyPr>
          <a:lstStyle/>
          <a:p>
            <a:pPr marL="47625">
              <a:lnSpc>
                <a:spcPct val="100000"/>
              </a:lnSpc>
              <a:spcBef>
                <a:spcPts val="100"/>
              </a:spcBef>
            </a:pPr>
            <a:r>
              <a:rPr sz="1600" b="1" spc="-10" dirty="0">
                <a:latin typeface="Arial"/>
                <a:cs typeface="Arial"/>
              </a:rPr>
              <a:t>REASSESS</a:t>
            </a:r>
            <a:endParaRPr sz="1600">
              <a:latin typeface="Arial"/>
              <a:cs typeface="Arial"/>
            </a:endParaRPr>
          </a:p>
          <a:p>
            <a:pPr marL="12700" marR="5080" indent="49530">
              <a:lnSpc>
                <a:spcPct val="100000"/>
              </a:lnSpc>
            </a:pPr>
            <a:r>
              <a:rPr sz="1600" spc="-5" dirty="0">
                <a:latin typeface="Arial MT"/>
                <a:cs typeface="Arial MT"/>
              </a:rPr>
              <a:t>for </a:t>
            </a:r>
            <a:r>
              <a:rPr sz="1600" b="1" spc="-5" dirty="0">
                <a:solidFill>
                  <a:srgbClr val="CD9146"/>
                </a:solidFill>
                <a:latin typeface="Arial"/>
                <a:cs typeface="Arial"/>
              </a:rPr>
              <a:t>external </a:t>
            </a:r>
            <a:r>
              <a:rPr sz="1600" b="1" spc="-430" dirty="0">
                <a:solidFill>
                  <a:srgbClr val="CD9146"/>
                </a:solidFill>
                <a:latin typeface="Arial"/>
                <a:cs typeface="Arial"/>
              </a:rPr>
              <a:t> </a:t>
            </a:r>
            <a:r>
              <a:rPr sz="1600" b="1" spc="-5" dirty="0">
                <a:solidFill>
                  <a:srgbClr val="CD9146"/>
                </a:solidFill>
                <a:latin typeface="Arial"/>
                <a:cs typeface="Arial"/>
              </a:rPr>
              <a:t>hemorrhag</a:t>
            </a:r>
            <a:r>
              <a:rPr sz="1600" b="1" dirty="0">
                <a:solidFill>
                  <a:srgbClr val="CD9146"/>
                </a:solidFill>
                <a:latin typeface="Arial"/>
                <a:cs typeface="Arial"/>
              </a:rPr>
              <a:t>e</a:t>
            </a:r>
            <a:endParaRPr sz="1600">
              <a:latin typeface="Arial"/>
              <a:cs typeface="Arial"/>
            </a:endParaRPr>
          </a:p>
        </p:txBody>
      </p:sp>
      <p:grpSp>
        <p:nvGrpSpPr>
          <p:cNvPr id="22" name="object 22"/>
          <p:cNvGrpSpPr/>
          <p:nvPr/>
        </p:nvGrpSpPr>
        <p:grpSpPr>
          <a:xfrm>
            <a:off x="6134100" y="3067813"/>
            <a:ext cx="2687320" cy="1468120"/>
            <a:chOff x="6134100" y="3067813"/>
            <a:chExt cx="2687320" cy="1468120"/>
          </a:xfrm>
        </p:grpSpPr>
        <p:sp>
          <p:nvSpPr>
            <p:cNvPr id="23" name="object 23"/>
            <p:cNvSpPr/>
            <p:nvPr/>
          </p:nvSpPr>
          <p:spPr>
            <a:xfrm>
              <a:off x="6153150" y="3086863"/>
              <a:ext cx="2649220" cy="1430020"/>
            </a:xfrm>
            <a:custGeom>
              <a:avLst/>
              <a:gdLst/>
              <a:ahLst/>
              <a:cxnLst/>
              <a:rect l="l" t="t" r="r" b="b"/>
              <a:pathLst>
                <a:path w="2649220" h="1430020">
                  <a:moveTo>
                    <a:pt x="2547874" y="0"/>
                  </a:moveTo>
                  <a:lnTo>
                    <a:pt x="100838" y="0"/>
                  </a:lnTo>
                  <a:lnTo>
                    <a:pt x="61588" y="7924"/>
                  </a:lnTo>
                  <a:lnTo>
                    <a:pt x="29535" y="29535"/>
                  </a:lnTo>
                  <a:lnTo>
                    <a:pt x="7924" y="61588"/>
                  </a:lnTo>
                  <a:lnTo>
                    <a:pt x="0" y="100837"/>
                  </a:lnTo>
                  <a:lnTo>
                    <a:pt x="0" y="1328674"/>
                  </a:lnTo>
                  <a:lnTo>
                    <a:pt x="7924" y="1367923"/>
                  </a:lnTo>
                  <a:lnTo>
                    <a:pt x="29535" y="1399976"/>
                  </a:lnTo>
                  <a:lnTo>
                    <a:pt x="61588" y="1421587"/>
                  </a:lnTo>
                  <a:lnTo>
                    <a:pt x="100838" y="1429512"/>
                  </a:lnTo>
                  <a:lnTo>
                    <a:pt x="2547874" y="1429512"/>
                  </a:lnTo>
                  <a:lnTo>
                    <a:pt x="2587123" y="1421587"/>
                  </a:lnTo>
                  <a:lnTo>
                    <a:pt x="2619176" y="1399976"/>
                  </a:lnTo>
                  <a:lnTo>
                    <a:pt x="2640787" y="1367923"/>
                  </a:lnTo>
                  <a:lnTo>
                    <a:pt x="2648712" y="1328674"/>
                  </a:lnTo>
                  <a:lnTo>
                    <a:pt x="2648712" y="100837"/>
                  </a:lnTo>
                  <a:lnTo>
                    <a:pt x="2640787" y="61588"/>
                  </a:lnTo>
                  <a:lnTo>
                    <a:pt x="2619176" y="29535"/>
                  </a:lnTo>
                  <a:lnTo>
                    <a:pt x="2587123" y="7924"/>
                  </a:lnTo>
                  <a:lnTo>
                    <a:pt x="2547874" y="0"/>
                  </a:lnTo>
                  <a:close/>
                </a:path>
              </a:pathLst>
            </a:custGeom>
            <a:solidFill>
              <a:srgbClr val="BB8542"/>
            </a:solidFill>
          </p:spPr>
          <p:txBody>
            <a:bodyPr wrap="square" lIns="0" tIns="0" rIns="0" bIns="0" rtlCol="0"/>
            <a:lstStyle/>
            <a:p>
              <a:endParaRPr/>
            </a:p>
          </p:txBody>
        </p:sp>
        <p:sp>
          <p:nvSpPr>
            <p:cNvPr id="24" name="object 24"/>
            <p:cNvSpPr/>
            <p:nvPr/>
          </p:nvSpPr>
          <p:spPr>
            <a:xfrm>
              <a:off x="6153150" y="3086863"/>
              <a:ext cx="2649220" cy="1430020"/>
            </a:xfrm>
            <a:custGeom>
              <a:avLst/>
              <a:gdLst/>
              <a:ahLst/>
              <a:cxnLst/>
              <a:rect l="l" t="t" r="r" b="b"/>
              <a:pathLst>
                <a:path w="2649220" h="1430020">
                  <a:moveTo>
                    <a:pt x="0" y="100837"/>
                  </a:moveTo>
                  <a:lnTo>
                    <a:pt x="7924" y="61588"/>
                  </a:lnTo>
                  <a:lnTo>
                    <a:pt x="29535" y="29535"/>
                  </a:lnTo>
                  <a:lnTo>
                    <a:pt x="61588" y="7924"/>
                  </a:lnTo>
                  <a:lnTo>
                    <a:pt x="100838" y="0"/>
                  </a:lnTo>
                  <a:lnTo>
                    <a:pt x="2547874" y="0"/>
                  </a:lnTo>
                  <a:lnTo>
                    <a:pt x="2587123" y="7924"/>
                  </a:lnTo>
                  <a:lnTo>
                    <a:pt x="2619176" y="29535"/>
                  </a:lnTo>
                  <a:lnTo>
                    <a:pt x="2640787" y="61588"/>
                  </a:lnTo>
                  <a:lnTo>
                    <a:pt x="2648712" y="100837"/>
                  </a:lnTo>
                  <a:lnTo>
                    <a:pt x="2648712" y="1328674"/>
                  </a:lnTo>
                  <a:lnTo>
                    <a:pt x="2640787" y="1367923"/>
                  </a:lnTo>
                  <a:lnTo>
                    <a:pt x="2619176" y="1399976"/>
                  </a:lnTo>
                  <a:lnTo>
                    <a:pt x="2587123" y="1421587"/>
                  </a:lnTo>
                  <a:lnTo>
                    <a:pt x="2547874" y="1429512"/>
                  </a:lnTo>
                  <a:lnTo>
                    <a:pt x="100838" y="1429512"/>
                  </a:lnTo>
                  <a:lnTo>
                    <a:pt x="61588" y="1421587"/>
                  </a:lnTo>
                  <a:lnTo>
                    <a:pt x="29535" y="1399976"/>
                  </a:lnTo>
                  <a:lnTo>
                    <a:pt x="7924" y="1367923"/>
                  </a:lnTo>
                  <a:lnTo>
                    <a:pt x="0" y="1328674"/>
                  </a:lnTo>
                  <a:lnTo>
                    <a:pt x="0" y="100837"/>
                  </a:lnTo>
                  <a:close/>
                </a:path>
              </a:pathLst>
            </a:custGeom>
            <a:ln w="38100">
              <a:solidFill>
                <a:srgbClr val="FFFFFF"/>
              </a:solidFill>
            </a:ln>
          </p:spPr>
          <p:txBody>
            <a:bodyPr wrap="square" lIns="0" tIns="0" rIns="0" bIns="0" rtlCol="0"/>
            <a:lstStyle/>
            <a:p>
              <a:endParaRPr/>
            </a:p>
          </p:txBody>
        </p:sp>
      </p:grpSp>
      <p:sp>
        <p:nvSpPr>
          <p:cNvPr id="25" name="object 25"/>
          <p:cNvSpPr txBox="1"/>
          <p:nvPr/>
        </p:nvSpPr>
        <p:spPr>
          <a:xfrm>
            <a:off x="6426005" y="3169361"/>
            <a:ext cx="2102485" cy="1245235"/>
          </a:xfrm>
          <a:prstGeom prst="rect">
            <a:avLst/>
          </a:prstGeom>
        </p:spPr>
        <p:txBody>
          <a:bodyPr vert="horz" wrap="square" lIns="0" tIns="12700" rIns="0" bIns="0" rtlCol="0">
            <a:spAutoFit/>
          </a:bodyPr>
          <a:lstStyle/>
          <a:p>
            <a:pPr marL="12700" marR="5080" indent="1270" algn="ctr">
              <a:lnSpc>
                <a:spcPct val="100000"/>
              </a:lnSpc>
              <a:spcBef>
                <a:spcPts val="100"/>
              </a:spcBef>
            </a:pPr>
            <a:r>
              <a:rPr sz="1600" spc="-5" dirty="0">
                <a:solidFill>
                  <a:srgbClr val="FFFFFF"/>
                </a:solidFill>
                <a:latin typeface="Arial MT"/>
                <a:cs typeface="Arial MT"/>
              </a:rPr>
              <a:t>If</a:t>
            </a:r>
            <a:r>
              <a:rPr sz="1600" spc="5" dirty="0">
                <a:solidFill>
                  <a:srgbClr val="FFFFFF"/>
                </a:solidFill>
                <a:latin typeface="Arial MT"/>
                <a:cs typeface="Arial MT"/>
              </a:rPr>
              <a:t> </a:t>
            </a:r>
            <a:r>
              <a:rPr sz="1600" spc="-5" dirty="0">
                <a:solidFill>
                  <a:srgbClr val="FFFFFF"/>
                </a:solidFill>
                <a:latin typeface="Arial MT"/>
                <a:cs typeface="Arial MT"/>
              </a:rPr>
              <a:t>TQ</a:t>
            </a:r>
            <a:r>
              <a:rPr sz="1600" dirty="0">
                <a:solidFill>
                  <a:srgbClr val="FFFFFF"/>
                </a:solidFill>
                <a:latin typeface="Arial MT"/>
                <a:cs typeface="Arial MT"/>
              </a:rPr>
              <a:t> </a:t>
            </a:r>
            <a:r>
              <a:rPr sz="1600" spc="-5" dirty="0">
                <a:solidFill>
                  <a:srgbClr val="FFFFFF"/>
                </a:solidFill>
                <a:latin typeface="Arial MT"/>
                <a:cs typeface="Arial MT"/>
              </a:rPr>
              <a:t>is indicated</a:t>
            </a:r>
            <a:r>
              <a:rPr sz="1600" spc="-15" dirty="0">
                <a:solidFill>
                  <a:srgbClr val="FFFFFF"/>
                </a:solidFill>
                <a:latin typeface="Arial MT"/>
                <a:cs typeface="Arial MT"/>
              </a:rPr>
              <a:t> </a:t>
            </a:r>
            <a:r>
              <a:rPr sz="1600" dirty="0">
                <a:solidFill>
                  <a:srgbClr val="FFFFFF"/>
                </a:solidFill>
                <a:latin typeface="Arial MT"/>
                <a:cs typeface="Arial MT"/>
              </a:rPr>
              <a:t>&amp; </a:t>
            </a:r>
            <a:r>
              <a:rPr sz="1600" spc="5" dirty="0">
                <a:solidFill>
                  <a:srgbClr val="FFFFFF"/>
                </a:solidFill>
                <a:latin typeface="Arial MT"/>
                <a:cs typeface="Arial MT"/>
              </a:rPr>
              <a:t> </a:t>
            </a:r>
            <a:r>
              <a:rPr sz="1600" spc="-5" dirty="0">
                <a:solidFill>
                  <a:srgbClr val="FFFFFF"/>
                </a:solidFill>
                <a:latin typeface="Arial MT"/>
                <a:cs typeface="Arial MT"/>
              </a:rPr>
              <a:t>applied over uniform or </a:t>
            </a:r>
            <a:r>
              <a:rPr sz="1600" spc="-430" dirty="0">
                <a:solidFill>
                  <a:srgbClr val="FFFFFF"/>
                </a:solidFill>
                <a:latin typeface="Arial MT"/>
                <a:cs typeface="Arial MT"/>
              </a:rPr>
              <a:t> </a:t>
            </a:r>
            <a:r>
              <a:rPr sz="1600" spc="-5" dirty="0">
                <a:solidFill>
                  <a:srgbClr val="FFFFFF"/>
                </a:solidFill>
                <a:latin typeface="Arial MT"/>
                <a:cs typeface="Arial MT"/>
              </a:rPr>
              <a:t>high on extremity, </a:t>
            </a:r>
            <a:r>
              <a:rPr sz="1600" dirty="0">
                <a:solidFill>
                  <a:srgbClr val="FFFFFF"/>
                </a:solidFill>
                <a:latin typeface="Arial MT"/>
                <a:cs typeface="Arial MT"/>
              </a:rPr>
              <a:t> </a:t>
            </a:r>
            <a:r>
              <a:rPr sz="1600" spc="-5" dirty="0">
                <a:solidFill>
                  <a:srgbClr val="FFFFFF"/>
                </a:solidFill>
                <a:latin typeface="Arial MT"/>
                <a:cs typeface="Arial MT"/>
              </a:rPr>
              <a:t>replace with deliberate </a:t>
            </a:r>
            <a:r>
              <a:rPr sz="1600" spc="-430" dirty="0">
                <a:solidFill>
                  <a:srgbClr val="FFFFFF"/>
                </a:solidFill>
                <a:latin typeface="Arial MT"/>
                <a:cs typeface="Arial MT"/>
              </a:rPr>
              <a:t> </a:t>
            </a:r>
            <a:r>
              <a:rPr sz="1600" spc="-5" dirty="0">
                <a:solidFill>
                  <a:srgbClr val="FFFFFF"/>
                </a:solidFill>
                <a:latin typeface="Arial MT"/>
                <a:cs typeface="Arial MT"/>
              </a:rPr>
              <a:t>TQ above</a:t>
            </a:r>
            <a:r>
              <a:rPr sz="1600" spc="-10" dirty="0">
                <a:solidFill>
                  <a:srgbClr val="FFFFFF"/>
                </a:solidFill>
                <a:latin typeface="Arial MT"/>
                <a:cs typeface="Arial MT"/>
              </a:rPr>
              <a:t> </a:t>
            </a:r>
            <a:r>
              <a:rPr sz="1600" spc="-5" dirty="0">
                <a:solidFill>
                  <a:srgbClr val="FFFFFF"/>
                </a:solidFill>
                <a:latin typeface="Arial MT"/>
                <a:cs typeface="Arial MT"/>
              </a:rPr>
              <a:t>wound</a:t>
            </a:r>
            <a:endParaRPr sz="1600">
              <a:latin typeface="Arial MT"/>
              <a:cs typeface="Arial MT"/>
            </a:endParaRPr>
          </a:p>
        </p:txBody>
      </p:sp>
      <p:grpSp>
        <p:nvGrpSpPr>
          <p:cNvPr id="26" name="object 26"/>
          <p:cNvGrpSpPr/>
          <p:nvPr/>
        </p:nvGrpSpPr>
        <p:grpSpPr>
          <a:xfrm>
            <a:off x="3285744" y="1845564"/>
            <a:ext cx="8011159" cy="3576320"/>
            <a:chOff x="3285744" y="1845564"/>
            <a:chExt cx="8011159" cy="3576320"/>
          </a:xfrm>
        </p:grpSpPr>
        <p:sp>
          <p:nvSpPr>
            <p:cNvPr id="27" name="object 27"/>
            <p:cNvSpPr/>
            <p:nvPr/>
          </p:nvSpPr>
          <p:spPr>
            <a:xfrm>
              <a:off x="3304794" y="1864614"/>
              <a:ext cx="2016760" cy="918210"/>
            </a:xfrm>
            <a:custGeom>
              <a:avLst/>
              <a:gdLst/>
              <a:ahLst/>
              <a:cxnLst/>
              <a:rect l="l" t="t" r="r" b="b"/>
              <a:pathLst>
                <a:path w="2016760" h="918210">
                  <a:moveTo>
                    <a:pt x="1951482" y="0"/>
                  </a:moveTo>
                  <a:lnTo>
                    <a:pt x="64769" y="0"/>
                  </a:lnTo>
                  <a:lnTo>
                    <a:pt x="39556" y="5089"/>
                  </a:lnTo>
                  <a:lnTo>
                    <a:pt x="18969" y="18969"/>
                  </a:lnTo>
                  <a:lnTo>
                    <a:pt x="5089" y="39556"/>
                  </a:lnTo>
                  <a:lnTo>
                    <a:pt x="0" y="64770"/>
                  </a:lnTo>
                  <a:lnTo>
                    <a:pt x="0" y="853440"/>
                  </a:lnTo>
                  <a:lnTo>
                    <a:pt x="5089" y="878653"/>
                  </a:lnTo>
                  <a:lnTo>
                    <a:pt x="18969" y="899240"/>
                  </a:lnTo>
                  <a:lnTo>
                    <a:pt x="39556" y="913120"/>
                  </a:lnTo>
                  <a:lnTo>
                    <a:pt x="64769" y="918210"/>
                  </a:lnTo>
                  <a:lnTo>
                    <a:pt x="1951482" y="918210"/>
                  </a:lnTo>
                  <a:lnTo>
                    <a:pt x="1976695" y="913120"/>
                  </a:lnTo>
                  <a:lnTo>
                    <a:pt x="1997282" y="899240"/>
                  </a:lnTo>
                  <a:lnTo>
                    <a:pt x="2011162" y="878653"/>
                  </a:lnTo>
                  <a:lnTo>
                    <a:pt x="2016252" y="853440"/>
                  </a:lnTo>
                  <a:lnTo>
                    <a:pt x="2016252" y="64770"/>
                  </a:lnTo>
                  <a:lnTo>
                    <a:pt x="2011162" y="39556"/>
                  </a:lnTo>
                  <a:lnTo>
                    <a:pt x="1997282" y="18969"/>
                  </a:lnTo>
                  <a:lnTo>
                    <a:pt x="1976695" y="5089"/>
                  </a:lnTo>
                  <a:lnTo>
                    <a:pt x="1951482" y="0"/>
                  </a:lnTo>
                  <a:close/>
                </a:path>
              </a:pathLst>
            </a:custGeom>
            <a:solidFill>
              <a:srgbClr val="BB8542"/>
            </a:solidFill>
          </p:spPr>
          <p:txBody>
            <a:bodyPr wrap="square" lIns="0" tIns="0" rIns="0" bIns="0" rtlCol="0"/>
            <a:lstStyle/>
            <a:p>
              <a:endParaRPr/>
            </a:p>
          </p:txBody>
        </p:sp>
        <p:sp>
          <p:nvSpPr>
            <p:cNvPr id="28" name="object 28"/>
            <p:cNvSpPr/>
            <p:nvPr/>
          </p:nvSpPr>
          <p:spPr>
            <a:xfrm>
              <a:off x="3304794" y="1864614"/>
              <a:ext cx="2016760" cy="918210"/>
            </a:xfrm>
            <a:custGeom>
              <a:avLst/>
              <a:gdLst/>
              <a:ahLst/>
              <a:cxnLst/>
              <a:rect l="l" t="t" r="r" b="b"/>
              <a:pathLst>
                <a:path w="2016760" h="918210">
                  <a:moveTo>
                    <a:pt x="0" y="64770"/>
                  </a:moveTo>
                  <a:lnTo>
                    <a:pt x="5089" y="39556"/>
                  </a:lnTo>
                  <a:lnTo>
                    <a:pt x="18969" y="18969"/>
                  </a:lnTo>
                  <a:lnTo>
                    <a:pt x="39556" y="5089"/>
                  </a:lnTo>
                  <a:lnTo>
                    <a:pt x="64769" y="0"/>
                  </a:lnTo>
                  <a:lnTo>
                    <a:pt x="1951482" y="0"/>
                  </a:lnTo>
                  <a:lnTo>
                    <a:pt x="1976695" y="5089"/>
                  </a:lnTo>
                  <a:lnTo>
                    <a:pt x="1997282" y="18969"/>
                  </a:lnTo>
                  <a:lnTo>
                    <a:pt x="2011162" y="39556"/>
                  </a:lnTo>
                  <a:lnTo>
                    <a:pt x="2016252" y="64770"/>
                  </a:lnTo>
                  <a:lnTo>
                    <a:pt x="2016252" y="853440"/>
                  </a:lnTo>
                  <a:lnTo>
                    <a:pt x="2011162" y="878653"/>
                  </a:lnTo>
                  <a:lnTo>
                    <a:pt x="1997282" y="899240"/>
                  </a:lnTo>
                  <a:lnTo>
                    <a:pt x="1976695" y="913120"/>
                  </a:lnTo>
                  <a:lnTo>
                    <a:pt x="1951482" y="918210"/>
                  </a:lnTo>
                  <a:lnTo>
                    <a:pt x="64769" y="918210"/>
                  </a:lnTo>
                  <a:lnTo>
                    <a:pt x="39556" y="913120"/>
                  </a:lnTo>
                  <a:lnTo>
                    <a:pt x="18969" y="899240"/>
                  </a:lnTo>
                  <a:lnTo>
                    <a:pt x="5089" y="878653"/>
                  </a:lnTo>
                  <a:lnTo>
                    <a:pt x="0" y="853440"/>
                  </a:lnTo>
                  <a:lnTo>
                    <a:pt x="0" y="64770"/>
                  </a:lnTo>
                  <a:close/>
                </a:path>
              </a:pathLst>
            </a:custGeom>
            <a:ln w="38100">
              <a:solidFill>
                <a:srgbClr val="FFFFFF"/>
              </a:solidFill>
            </a:ln>
          </p:spPr>
          <p:txBody>
            <a:bodyPr wrap="square" lIns="0" tIns="0" rIns="0" bIns="0" rtlCol="0"/>
            <a:lstStyle/>
            <a:p>
              <a:endParaRPr/>
            </a:p>
          </p:txBody>
        </p:sp>
        <p:sp>
          <p:nvSpPr>
            <p:cNvPr id="29" name="object 29"/>
            <p:cNvSpPr/>
            <p:nvPr/>
          </p:nvSpPr>
          <p:spPr>
            <a:xfrm>
              <a:off x="11220069" y="3742309"/>
              <a:ext cx="0" cy="1654175"/>
            </a:xfrm>
            <a:custGeom>
              <a:avLst/>
              <a:gdLst/>
              <a:ahLst/>
              <a:cxnLst/>
              <a:rect l="l" t="t" r="r" b="b"/>
              <a:pathLst>
                <a:path h="1654175">
                  <a:moveTo>
                    <a:pt x="0" y="0"/>
                  </a:moveTo>
                  <a:lnTo>
                    <a:pt x="0" y="1653895"/>
                  </a:lnTo>
                </a:path>
              </a:pathLst>
            </a:custGeom>
            <a:ln w="50800">
              <a:solidFill>
                <a:srgbClr val="000000"/>
              </a:solidFill>
            </a:ln>
          </p:spPr>
          <p:txBody>
            <a:bodyPr wrap="square" lIns="0" tIns="0" rIns="0" bIns="0" rtlCol="0"/>
            <a:lstStyle/>
            <a:p>
              <a:endParaRPr/>
            </a:p>
          </p:txBody>
        </p:sp>
        <p:sp>
          <p:nvSpPr>
            <p:cNvPr id="30" name="object 30"/>
            <p:cNvSpPr/>
            <p:nvPr/>
          </p:nvSpPr>
          <p:spPr>
            <a:xfrm>
              <a:off x="11143876" y="3615312"/>
              <a:ext cx="152400" cy="152400"/>
            </a:xfrm>
            <a:custGeom>
              <a:avLst/>
              <a:gdLst/>
              <a:ahLst/>
              <a:cxnLst/>
              <a:rect l="l" t="t" r="r" b="b"/>
              <a:pathLst>
                <a:path w="152400" h="152400">
                  <a:moveTo>
                    <a:pt x="76187" y="0"/>
                  </a:moveTo>
                  <a:lnTo>
                    <a:pt x="0" y="152400"/>
                  </a:lnTo>
                  <a:lnTo>
                    <a:pt x="152400" y="152387"/>
                  </a:lnTo>
                  <a:lnTo>
                    <a:pt x="76187" y="0"/>
                  </a:lnTo>
                  <a:close/>
                </a:path>
              </a:pathLst>
            </a:custGeom>
            <a:solidFill>
              <a:srgbClr val="000000"/>
            </a:solidFill>
          </p:spPr>
          <p:txBody>
            <a:bodyPr wrap="square" lIns="0" tIns="0" rIns="0" bIns="0" rtlCol="0"/>
            <a:lstStyle/>
            <a:p>
              <a:endParaRPr/>
            </a:p>
          </p:txBody>
        </p:sp>
      </p:grpSp>
      <p:sp>
        <p:nvSpPr>
          <p:cNvPr id="31" name="object 31"/>
          <p:cNvSpPr txBox="1"/>
          <p:nvPr/>
        </p:nvSpPr>
        <p:spPr>
          <a:xfrm>
            <a:off x="1371879" y="669607"/>
            <a:ext cx="9449435" cy="1536700"/>
          </a:xfrm>
          <a:prstGeom prst="rect">
            <a:avLst/>
          </a:prstGeom>
        </p:spPr>
        <p:txBody>
          <a:bodyPr vert="horz" wrap="square" lIns="0" tIns="74295" rIns="0" bIns="0" rtlCol="0">
            <a:spAutoFit/>
          </a:bodyPr>
          <a:lstStyle/>
          <a:p>
            <a:pPr marL="12700" marR="5080" indent="977265">
              <a:lnSpc>
                <a:spcPts val="3890"/>
              </a:lnSpc>
              <a:spcBef>
                <a:spcPts val="585"/>
              </a:spcBef>
            </a:pPr>
            <a:r>
              <a:rPr sz="3600" b="1" dirty="0">
                <a:solidFill>
                  <a:srgbClr val="BB8542"/>
                </a:solidFill>
                <a:latin typeface="Arial"/>
                <a:cs typeface="Arial"/>
              </a:rPr>
              <a:t>PROGRESSIVE </a:t>
            </a:r>
            <a:r>
              <a:rPr sz="3600" b="1" spc="-5" dirty="0">
                <a:solidFill>
                  <a:srgbClr val="BB8542"/>
                </a:solidFill>
                <a:latin typeface="Arial"/>
                <a:cs typeface="Arial"/>
              </a:rPr>
              <a:t>STRATEGIES </a:t>
            </a:r>
            <a:r>
              <a:rPr sz="3600" b="1" dirty="0">
                <a:latin typeface="Arial"/>
                <a:cs typeface="Arial"/>
              </a:rPr>
              <a:t>FOR </a:t>
            </a:r>
            <a:r>
              <a:rPr sz="3600" b="1" spc="5" dirty="0">
                <a:latin typeface="Arial"/>
                <a:cs typeface="Arial"/>
              </a:rPr>
              <a:t> </a:t>
            </a:r>
            <a:r>
              <a:rPr sz="3600" b="1" spc="-5" dirty="0">
                <a:latin typeface="Arial"/>
                <a:cs typeface="Arial"/>
              </a:rPr>
              <a:t>CONTROLLING</a:t>
            </a:r>
            <a:r>
              <a:rPr sz="3600" b="1" spc="-40" dirty="0">
                <a:latin typeface="Arial"/>
                <a:cs typeface="Arial"/>
              </a:rPr>
              <a:t> </a:t>
            </a:r>
            <a:r>
              <a:rPr sz="3600" b="1" dirty="0">
                <a:latin typeface="Arial"/>
                <a:cs typeface="Arial"/>
              </a:rPr>
              <a:t>EXTERNAL</a:t>
            </a:r>
            <a:r>
              <a:rPr sz="3600" b="1" spc="-35" dirty="0">
                <a:latin typeface="Arial"/>
                <a:cs typeface="Arial"/>
              </a:rPr>
              <a:t> </a:t>
            </a:r>
            <a:r>
              <a:rPr sz="3600" b="1" spc="-5" dirty="0">
                <a:latin typeface="Arial"/>
                <a:cs typeface="Arial"/>
              </a:rPr>
              <a:t>HEMORRHAGE</a:t>
            </a:r>
            <a:endParaRPr sz="3600">
              <a:latin typeface="Arial"/>
              <a:cs typeface="Arial"/>
            </a:endParaRPr>
          </a:p>
          <a:p>
            <a:pPr marL="2139950">
              <a:lnSpc>
                <a:spcPct val="100000"/>
              </a:lnSpc>
              <a:spcBef>
                <a:spcPts val="1710"/>
              </a:spcBef>
            </a:pPr>
            <a:r>
              <a:rPr sz="1600" spc="-5" dirty="0">
                <a:solidFill>
                  <a:srgbClr val="FFFFFF"/>
                </a:solidFill>
                <a:latin typeface="Arial MT"/>
                <a:cs typeface="Arial MT"/>
              </a:rPr>
              <a:t>Apply</a:t>
            </a:r>
            <a:r>
              <a:rPr sz="1600" spc="-35" dirty="0">
                <a:solidFill>
                  <a:srgbClr val="FFFFFF"/>
                </a:solidFill>
                <a:latin typeface="Arial MT"/>
                <a:cs typeface="Arial MT"/>
              </a:rPr>
              <a:t> </a:t>
            </a:r>
            <a:r>
              <a:rPr sz="1600" spc="-5" dirty="0">
                <a:solidFill>
                  <a:srgbClr val="FFFFFF"/>
                </a:solidFill>
                <a:latin typeface="Arial MT"/>
                <a:cs typeface="Arial MT"/>
              </a:rPr>
              <a:t>commercial</a:t>
            </a:r>
            <a:endParaRPr sz="1600">
              <a:latin typeface="Arial MT"/>
              <a:cs typeface="Arial MT"/>
            </a:endParaRPr>
          </a:p>
        </p:txBody>
      </p:sp>
      <p:sp>
        <p:nvSpPr>
          <p:cNvPr id="32" name="object 32"/>
          <p:cNvSpPr txBox="1"/>
          <p:nvPr/>
        </p:nvSpPr>
        <p:spPr>
          <a:xfrm>
            <a:off x="3689806" y="2180308"/>
            <a:ext cx="1245870" cy="513715"/>
          </a:xfrm>
          <a:prstGeom prst="rect">
            <a:avLst/>
          </a:prstGeom>
        </p:spPr>
        <p:txBody>
          <a:bodyPr vert="horz" wrap="square" lIns="0" tIns="12700" rIns="0" bIns="0" rtlCol="0">
            <a:spAutoFit/>
          </a:bodyPr>
          <a:lstStyle/>
          <a:p>
            <a:pPr marL="53340" marR="5080" indent="-41275">
              <a:lnSpc>
                <a:spcPct val="100000"/>
              </a:lnSpc>
              <a:spcBef>
                <a:spcPts val="100"/>
              </a:spcBef>
            </a:pPr>
            <a:r>
              <a:rPr sz="1600" spc="-5" dirty="0">
                <a:solidFill>
                  <a:srgbClr val="FFFFFF"/>
                </a:solidFill>
                <a:latin typeface="Arial MT"/>
                <a:cs typeface="Arial MT"/>
              </a:rPr>
              <a:t>or</a:t>
            </a:r>
            <a:r>
              <a:rPr sz="1600" spc="-55" dirty="0">
                <a:solidFill>
                  <a:srgbClr val="FFFFFF"/>
                </a:solidFill>
                <a:latin typeface="Arial MT"/>
                <a:cs typeface="Arial MT"/>
              </a:rPr>
              <a:t> </a:t>
            </a:r>
            <a:r>
              <a:rPr sz="1600" spc="-5" dirty="0">
                <a:solidFill>
                  <a:srgbClr val="FFFFFF"/>
                </a:solidFill>
                <a:latin typeface="Arial MT"/>
                <a:cs typeface="Arial MT"/>
              </a:rPr>
              <a:t>improvised </a:t>
            </a:r>
            <a:r>
              <a:rPr sz="1600" spc="-430" dirty="0">
                <a:solidFill>
                  <a:srgbClr val="FFFFFF"/>
                </a:solidFill>
                <a:latin typeface="Arial MT"/>
                <a:cs typeface="Arial MT"/>
              </a:rPr>
              <a:t> </a:t>
            </a:r>
            <a:r>
              <a:rPr sz="1600" spc="-5" dirty="0">
                <a:solidFill>
                  <a:srgbClr val="FFFFFF"/>
                </a:solidFill>
                <a:latin typeface="Arial MT"/>
                <a:cs typeface="Arial MT"/>
              </a:rPr>
              <a:t>pelvic</a:t>
            </a:r>
            <a:r>
              <a:rPr sz="1600" spc="-55" dirty="0">
                <a:solidFill>
                  <a:srgbClr val="FFFFFF"/>
                </a:solidFill>
                <a:latin typeface="Arial MT"/>
                <a:cs typeface="Arial MT"/>
              </a:rPr>
              <a:t> </a:t>
            </a:r>
            <a:r>
              <a:rPr sz="1600" spc="-5" dirty="0">
                <a:solidFill>
                  <a:srgbClr val="FFFFFF"/>
                </a:solidFill>
                <a:latin typeface="Arial MT"/>
                <a:cs typeface="Arial MT"/>
              </a:rPr>
              <a:t>binder</a:t>
            </a:r>
            <a:endParaRPr sz="1600">
              <a:latin typeface="Arial MT"/>
              <a:cs typeface="Arial MT"/>
            </a:endParaRPr>
          </a:p>
        </p:txBody>
      </p:sp>
      <p:grpSp>
        <p:nvGrpSpPr>
          <p:cNvPr id="33" name="object 33"/>
          <p:cNvGrpSpPr/>
          <p:nvPr/>
        </p:nvGrpSpPr>
        <p:grpSpPr>
          <a:xfrm>
            <a:off x="323850" y="3401564"/>
            <a:ext cx="1538605" cy="1351915"/>
            <a:chOff x="323850" y="3401564"/>
            <a:chExt cx="1538605" cy="1351915"/>
          </a:xfrm>
        </p:grpSpPr>
        <p:sp>
          <p:nvSpPr>
            <p:cNvPr id="34" name="object 34"/>
            <p:cNvSpPr/>
            <p:nvPr/>
          </p:nvSpPr>
          <p:spPr>
            <a:xfrm>
              <a:off x="342900" y="3420614"/>
              <a:ext cx="1500505" cy="1313815"/>
            </a:xfrm>
            <a:custGeom>
              <a:avLst/>
              <a:gdLst/>
              <a:ahLst/>
              <a:cxnLst/>
              <a:rect l="l" t="t" r="r" b="b"/>
              <a:pathLst>
                <a:path w="1500505" h="1313814">
                  <a:moveTo>
                    <a:pt x="1382496" y="0"/>
                  </a:moveTo>
                  <a:lnTo>
                    <a:pt x="117881" y="0"/>
                  </a:lnTo>
                  <a:lnTo>
                    <a:pt x="71998" y="9264"/>
                  </a:lnTo>
                  <a:lnTo>
                    <a:pt x="34528" y="34528"/>
                  </a:lnTo>
                  <a:lnTo>
                    <a:pt x="9264" y="71998"/>
                  </a:lnTo>
                  <a:lnTo>
                    <a:pt x="0" y="117881"/>
                  </a:lnTo>
                  <a:lnTo>
                    <a:pt x="0" y="1195819"/>
                  </a:lnTo>
                  <a:lnTo>
                    <a:pt x="9264" y="1241700"/>
                  </a:lnTo>
                  <a:lnTo>
                    <a:pt x="34528" y="1279166"/>
                  </a:lnTo>
                  <a:lnTo>
                    <a:pt x="71998" y="1304425"/>
                  </a:lnTo>
                  <a:lnTo>
                    <a:pt x="117881" y="1313687"/>
                  </a:lnTo>
                  <a:lnTo>
                    <a:pt x="1382496" y="1313687"/>
                  </a:lnTo>
                  <a:lnTo>
                    <a:pt x="1428379" y="1304425"/>
                  </a:lnTo>
                  <a:lnTo>
                    <a:pt x="1465849" y="1279166"/>
                  </a:lnTo>
                  <a:lnTo>
                    <a:pt x="1491113" y="1241700"/>
                  </a:lnTo>
                  <a:lnTo>
                    <a:pt x="1500378" y="1195819"/>
                  </a:lnTo>
                  <a:lnTo>
                    <a:pt x="1500378" y="117881"/>
                  </a:lnTo>
                  <a:lnTo>
                    <a:pt x="1491113" y="71998"/>
                  </a:lnTo>
                  <a:lnTo>
                    <a:pt x="1465849" y="34528"/>
                  </a:lnTo>
                  <a:lnTo>
                    <a:pt x="1428379" y="9264"/>
                  </a:lnTo>
                  <a:lnTo>
                    <a:pt x="1382496" y="0"/>
                  </a:lnTo>
                  <a:close/>
                </a:path>
              </a:pathLst>
            </a:custGeom>
            <a:solidFill>
              <a:srgbClr val="000000"/>
            </a:solidFill>
          </p:spPr>
          <p:txBody>
            <a:bodyPr wrap="square" lIns="0" tIns="0" rIns="0" bIns="0" rtlCol="0"/>
            <a:lstStyle/>
            <a:p>
              <a:endParaRPr/>
            </a:p>
          </p:txBody>
        </p:sp>
        <p:sp>
          <p:nvSpPr>
            <p:cNvPr id="35" name="object 35"/>
            <p:cNvSpPr/>
            <p:nvPr/>
          </p:nvSpPr>
          <p:spPr>
            <a:xfrm>
              <a:off x="342900" y="3420614"/>
              <a:ext cx="1500505" cy="1313815"/>
            </a:xfrm>
            <a:custGeom>
              <a:avLst/>
              <a:gdLst/>
              <a:ahLst/>
              <a:cxnLst/>
              <a:rect l="l" t="t" r="r" b="b"/>
              <a:pathLst>
                <a:path w="1500505" h="1313814">
                  <a:moveTo>
                    <a:pt x="0" y="117881"/>
                  </a:moveTo>
                  <a:lnTo>
                    <a:pt x="9264" y="71998"/>
                  </a:lnTo>
                  <a:lnTo>
                    <a:pt x="34528" y="34528"/>
                  </a:lnTo>
                  <a:lnTo>
                    <a:pt x="71998" y="9264"/>
                  </a:lnTo>
                  <a:lnTo>
                    <a:pt x="117881" y="0"/>
                  </a:lnTo>
                  <a:lnTo>
                    <a:pt x="1382496" y="0"/>
                  </a:lnTo>
                  <a:lnTo>
                    <a:pt x="1428379" y="9264"/>
                  </a:lnTo>
                  <a:lnTo>
                    <a:pt x="1465849" y="34528"/>
                  </a:lnTo>
                  <a:lnTo>
                    <a:pt x="1491113" y="71998"/>
                  </a:lnTo>
                  <a:lnTo>
                    <a:pt x="1500378" y="117881"/>
                  </a:lnTo>
                  <a:lnTo>
                    <a:pt x="1500378" y="1195819"/>
                  </a:lnTo>
                  <a:lnTo>
                    <a:pt x="1491113" y="1241700"/>
                  </a:lnTo>
                  <a:lnTo>
                    <a:pt x="1465849" y="1279166"/>
                  </a:lnTo>
                  <a:lnTo>
                    <a:pt x="1428379" y="1304425"/>
                  </a:lnTo>
                  <a:lnTo>
                    <a:pt x="1382496" y="1313687"/>
                  </a:lnTo>
                  <a:lnTo>
                    <a:pt x="117881" y="1313687"/>
                  </a:lnTo>
                  <a:lnTo>
                    <a:pt x="71998" y="1304425"/>
                  </a:lnTo>
                  <a:lnTo>
                    <a:pt x="34528" y="1279166"/>
                  </a:lnTo>
                  <a:lnTo>
                    <a:pt x="9264" y="1241700"/>
                  </a:lnTo>
                  <a:lnTo>
                    <a:pt x="0" y="1195819"/>
                  </a:lnTo>
                  <a:lnTo>
                    <a:pt x="0" y="117881"/>
                  </a:lnTo>
                  <a:close/>
                </a:path>
              </a:pathLst>
            </a:custGeom>
            <a:ln w="38100">
              <a:solidFill>
                <a:srgbClr val="FFFFFF"/>
              </a:solidFill>
            </a:ln>
          </p:spPr>
          <p:txBody>
            <a:bodyPr wrap="square" lIns="0" tIns="0" rIns="0" bIns="0" rtlCol="0"/>
            <a:lstStyle/>
            <a:p>
              <a:endParaRPr/>
            </a:p>
          </p:txBody>
        </p:sp>
      </p:grpSp>
      <p:sp>
        <p:nvSpPr>
          <p:cNvPr id="36" name="object 36"/>
          <p:cNvSpPr txBox="1"/>
          <p:nvPr/>
        </p:nvSpPr>
        <p:spPr>
          <a:xfrm>
            <a:off x="533212" y="3483772"/>
            <a:ext cx="1119505" cy="1148080"/>
          </a:xfrm>
          <a:prstGeom prst="rect">
            <a:avLst/>
          </a:prstGeom>
        </p:spPr>
        <p:txBody>
          <a:bodyPr vert="horz" wrap="square" lIns="0" tIns="40005" rIns="0" bIns="0" rtlCol="0">
            <a:spAutoFit/>
          </a:bodyPr>
          <a:lstStyle/>
          <a:p>
            <a:pPr marL="12700" marR="5080" indent="-635" algn="ctr">
              <a:lnSpc>
                <a:spcPts val="1730"/>
              </a:lnSpc>
              <a:spcBef>
                <a:spcPts val="315"/>
              </a:spcBef>
            </a:pPr>
            <a:r>
              <a:rPr sz="1600" spc="-5" dirty="0">
                <a:solidFill>
                  <a:srgbClr val="FFFFFF"/>
                </a:solidFill>
                <a:latin typeface="Arial MT"/>
                <a:cs typeface="Arial MT"/>
              </a:rPr>
              <a:t>Ensure all </a:t>
            </a:r>
            <a:r>
              <a:rPr sz="1600" dirty="0">
                <a:solidFill>
                  <a:srgbClr val="FFFFFF"/>
                </a:solidFill>
                <a:latin typeface="Arial MT"/>
                <a:cs typeface="Arial MT"/>
              </a:rPr>
              <a:t> </a:t>
            </a:r>
            <a:r>
              <a:rPr sz="1600" spc="-5" dirty="0">
                <a:solidFill>
                  <a:srgbClr val="FFFFFF"/>
                </a:solidFill>
                <a:latin typeface="Arial MT"/>
                <a:cs typeface="Arial MT"/>
              </a:rPr>
              <a:t>massive </a:t>
            </a:r>
            <a:r>
              <a:rPr sz="1600" dirty="0">
                <a:solidFill>
                  <a:srgbClr val="FFFFFF"/>
                </a:solidFill>
                <a:latin typeface="Arial MT"/>
                <a:cs typeface="Arial MT"/>
              </a:rPr>
              <a:t> </a:t>
            </a:r>
            <a:r>
              <a:rPr sz="1600" spc="-5" dirty="0">
                <a:solidFill>
                  <a:srgbClr val="FFFFFF"/>
                </a:solidFill>
                <a:latin typeface="Arial MT"/>
                <a:cs typeface="Arial MT"/>
              </a:rPr>
              <a:t>hemo</a:t>
            </a:r>
            <a:r>
              <a:rPr sz="1600" dirty="0">
                <a:solidFill>
                  <a:srgbClr val="FFFFFF"/>
                </a:solidFill>
                <a:latin typeface="Arial MT"/>
                <a:cs typeface="Arial MT"/>
              </a:rPr>
              <a:t>rr</a:t>
            </a:r>
            <a:r>
              <a:rPr sz="1600" spc="-5" dirty="0">
                <a:solidFill>
                  <a:srgbClr val="FFFFFF"/>
                </a:solidFill>
                <a:latin typeface="Arial MT"/>
                <a:cs typeface="Arial MT"/>
              </a:rPr>
              <a:t>hage  has been </a:t>
            </a:r>
            <a:r>
              <a:rPr sz="1600" dirty="0">
                <a:solidFill>
                  <a:srgbClr val="FFFFFF"/>
                </a:solidFill>
                <a:latin typeface="Arial MT"/>
                <a:cs typeface="Arial MT"/>
              </a:rPr>
              <a:t> </a:t>
            </a:r>
            <a:r>
              <a:rPr sz="1600" spc="-5" dirty="0">
                <a:solidFill>
                  <a:srgbClr val="FFFFFF"/>
                </a:solidFill>
                <a:latin typeface="Arial MT"/>
                <a:cs typeface="Arial MT"/>
              </a:rPr>
              <a:t>controlled</a:t>
            </a:r>
            <a:endParaRPr sz="1600">
              <a:latin typeface="Arial MT"/>
              <a:cs typeface="Arial MT"/>
            </a:endParaRPr>
          </a:p>
        </p:txBody>
      </p:sp>
      <p:grpSp>
        <p:nvGrpSpPr>
          <p:cNvPr id="37" name="object 37"/>
          <p:cNvGrpSpPr/>
          <p:nvPr/>
        </p:nvGrpSpPr>
        <p:grpSpPr>
          <a:xfrm>
            <a:off x="2247900" y="3495291"/>
            <a:ext cx="1885950" cy="902969"/>
            <a:chOff x="2247900" y="3495291"/>
            <a:chExt cx="1885950" cy="902969"/>
          </a:xfrm>
        </p:grpSpPr>
        <p:sp>
          <p:nvSpPr>
            <p:cNvPr id="38" name="object 38"/>
            <p:cNvSpPr/>
            <p:nvPr/>
          </p:nvSpPr>
          <p:spPr>
            <a:xfrm>
              <a:off x="2266950" y="3514341"/>
              <a:ext cx="1847850" cy="864869"/>
            </a:xfrm>
            <a:custGeom>
              <a:avLst/>
              <a:gdLst/>
              <a:ahLst/>
              <a:cxnLst/>
              <a:rect l="l" t="t" r="r" b="b"/>
              <a:pathLst>
                <a:path w="1847850" h="864870">
                  <a:moveTo>
                    <a:pt x="1744408" y="0"/>
                  </a:moveTo>
                  <a:lnTo>
                    <a:pt x="103441" y="0"/>
                  </a:lnTo>
                  <a:lnTo>
                    <a:pt x="63179" y="8129"/>
                  </a:lnTo>
                  <a:lnTo>
                    <a:pt x="30299" y="30299"/>
                  </a:lnTo>
                  <a:lnTo>
                    <a:pt x="8129" y="63179"/>
                  </a:lnTo>
                  <a:lnTo>
                    <a:pt x="0" y="103441"/>
                  </a:lnTo>
                  <a:lnTo>
                    <a:pt x="0" y="761428"/>
                  </a:lnTo>
                  <a:lnTo>
                    <a:pt x="8129" y="801696"/>
                  </a:lnTo>
                  <a:lnTo>
                    <a:pt x="30299" y="834575"/>
                  </a:lnTo>
                  <a:lnTo>
                    <a:pt x="63179" y="856742"/>
                  </a:lnTo>
                  <a:lnTo>
                    <a:pt x="103441" y="864869"/>
                  </a:lnTo>
                  <a:lnTo>
                    <a:pt x="1744408" y="864869"/>
                  </a:lnTo>
                  <a:lnTo>
                    <a:pt x="1784670" y="856742"/>
                  </a:lnTo>
                  <a:lnTo>
                    <a:pt x="1817550" y="834575"/>
                  </a:lnTo>
                  <a:lnTo>
                    <a:pt x="1839720" y="801696"/>
                  </a:lnTo>
                  <a:lnTo>
                    <a:pt x="1847850" y="761428"/>
                  </a:lnTo>
                  <a:lnTo>
                    <a:pt x="1847850" y="103441"/>
                  </a:lnTo>
                  <a:lnTo>
                    <a:pt x="1839720" y="63179"/>
                  </a:lnTo>
                  <a:lnTo>
                    <a:pt x="1817550" y="30299"/>
                  </a:lnTo>
                  <a:lnTo>
                    <a:pt x="1784670" y="8129"/>
                  </a:lnTo>
                  <a:lnTo>
                    <a:pt x="1744408" y="0"/>
                  </a:lnTo>
                  <a:close/>
                </a:path>
              </a:pathLst>
            </a:custGeom>
            <a:solidFill>
              <a:srgbClr val="000000"/>
            </a:solidFill>
          </p:spPr>
          <p:txBody>
            <a:bodyPr wrap="square" lIns="0" tIns="0" rIns="0" bIns="0" rtlCol="0"/>
            <a:lstStyle/>
            <a:p>
              <a:endParaRPr/>
            </a:p>
          </p:txBody>
        </p:sp>
        <p:sp>
          <p:nvSpPr>
            <p:cNvPr id="39" name="object 39"/>
            <p:cNvSpPr/>
            <p:nvPr/>
          </p:nvSpPr>
          <p:spPr>
            <a:xfrm>
              <a:off x="2266950" y="3514341"/>
              <a:ext cx="1847850" cy="864869"/>
            </a:xfrm>
            <a:custGeom>
              <a:avLst/>
              <a:gdLst/>
              <a:ahLst/>
              <a:cxnLst/>
              <a:rect l="l" t="t" r="r" b="b"/>
              <a:pathLst>
                <a:path w="1847850" h="864870">
                  <a:moveTo>
                    <a:pt x="0" y="103441"/>
                  </a:moveTo>
                  <a:lnTo>
                    <a:pt x="8129" y="63179"/>
                  </a:lnTo>
                  <a:lnTo>
                    <a:pt x="30299" y="30299"/>
                  </a:lnTo>
                  <a:lnTo>
                    <a:pt x="63179" y="8129"/>
                  </a:lnTo>
                  <a:lnTo>
                    <a:pt x="103441" y="0"/>
                  </a:lnTo>
                  <a:lnTo>
                    <a:pt x="1744408" y="0"/>
                  </a:lnTo>
                  <a:lnTo>
                    <a:pt x="1784670" y="8129"/>
                  </a:lnTo>
                  <a:lnTo>
                    <a:pt x="1817550" y="30299"/>
                  </a:lnTo>
                  <a:lnTo>
                    <a:pt x="1839720" y="63179"/>
                  </a:lnTo>
                  <a:lnTo>
                    <a:pt x="1847850" y="103441"/>
                  </a:lnTo>
                  <a:lnTo>
                    <a:pt x="1847850" y="761428"/>
                  </a:lnTo>
                  <a:lnTo>
                    <a:pt x="1839720" y="801696"/>
                  </a:lnTo>
                  <a:lnTo>
                    <a:pt x="1817550" y="834575"/>
                  </a:lnTo>
                  <a:lnTo>
                    <a:pt x="1784670" y="856742"/>
                  </a:lnTo>
                  <a:lnTo>
                    <a:pt x="1744408" y="864869"/>
                  </a:lnTo>
                  <a:lnTo>
                    <a:pt x="103441" y="864869"/>
                  </a:lnTo>
                  <a:lnTo>
                    <a:pt x="63179" y="856742"/>
                  </a:lnTo>
                  <a:lnTo>
                    <a:pt x="30299" y="834575"/>
                  </a:lnTo>
                  <a:lnTo>
                    <a:pt x="8129" y="801696"/>
                  </a:lnTo>
                  <a:lnTo>
                    <a:pt x="0" y="761428"/>
                  </a:lnTo>
                  <a:lnTo>
                    <a:pt x="0" y="103441"/>
                  </a:lnTo>
                  <a:close/>
                </a:path>
              </a:pathLst>
            </a:custGeom>
            <a:ln w="38100">
              <a:solidFill>
                <a:srgbClr val="FFFFFF"/>
              </a:solidFill>
            </a:ln>
          </p:spPr>
          <p:txBody>
            <a:bodyPr wrap="square" lIns="0" tIns="0" rIns="0" bIns="0" rtlCol="0"/>
            <a:lstStyle/>
            <a:p>
              <a:endParaRPr/>
            </a:p>
          </p:txBody>
        </p:sp>
      </p:grpSp>
      <p:sp>
        <p:nvSpPr>
          <p:cNvPr id="40" name="object 40"/>
          <p:cNvSpPr txBox="1"/>
          <p:nvPr/>
        </p:nvSpPr>
        <p:spPr>
          <a:xfrm>
            <a:off x="2517913" y="3573564"/>
            <a:ext cx="1344930" cy="708660"/>
          </a:xfrm>
          <a:prstGeom prst="rect">
            <a:avLst/>
          </a:prstGeom>
        </p:spPr>
        <p:txBody>
          <a:bodyPr vert="horz" wrap="square" lIns="0" tIns="40005" rIns="0" bIns="0" rtlCol="0">
            <a:spAutoFit/>
          </a:bodyPr>
          <a:lstStyle/>
          <a:p>
            <a:pPr marL="12700" marR="5080" indent="-635" algn="ctr">
              <a:lnSpc>
                <a:spcPts val="1730"/>
              </a:lnSpc>
              <a:spcBef>
                <a:spcPts val="315"/>
              </a:spcBef>
            </a:pPr>
            <a:r>
              <a:rPr sz="1600" spc="-5" dirty="0">
                <a:solidFill>
                  <a:srgbClr val="FFFFFF"/>
                </a:solidFill>
                <a:latin typeface="Arial MT"/>
                <a:cs typeface="Arial MT"/>
              </a:rPr>
              <a:t>Assess for </a:t>
            </a:r>
            <a:r>
              <a:rPr sz="1600" dirty="0">
                <a:solidFill>
                  <a:srgbClr val="FFFFFF"/>
                </a:solidFill>
                <a:latin typeface="Arial MT"/>
                <a:cs typeface="Arial MT"/>
              </a:rPr>
              <a:t> </a:t>
            </a:r>
            <a:r>
              <a:rPr sz="1600" spc="-5" dirty="0">
                <a:solidFill>
                  <a:srgbClr val="FFFFFF"/>
                </a:solidFill>
                <a:latin typeface="Arial MT"/>
                <a:cs typeface="Arial MT"/>
              </a:rPr>
              <a:t>possible</a:t>
            </a:r>
            <a:r>
              <a:rPr sz="1600" spc="-80" dirty="0">
                <a:solidFill>
                  <a:srgbClr val="FFFFFF"/>
                </a:solidFill>
                <a:latin typeface="Arial MT"/>
                <a:cs typeface="Arial MT"/>
              </a:rPr>
              <a:t> </a:t>
            </a:r>
            <a:r>
              <a:rPr sz="1600" spc="-5" dirty="0">
                <a:solidFill>
                  <a:srgbClr val="FFFFFF"/>
                </a:solidFill>
                <a:latin typeface="Arial MT"/>
                <a:cs typeface="Arial MT"/>
              </a:rPr>
              <a:t>pelvic </a:t>
            </a:r>
            <a:r>
              <a:rPr sz="1600" spc="-430" dirty="0">
                <a:solidFill>
                  <a:srgbClr val="FFFFFF"/>
                </a:solidFill>
                <a:latin typeface="Arial MT"/>
                <a:cs typeface="Arial MT"/>
              </a:rPr>
              <a:t> </a:t>
            </a:r>
            <a:r>
              <a:rPr sz="1600" spc="-5" dirty="0">
                <a:solidFill>
                  <a:srgbClr val="FFFFFF"/>
                </a:solidFill>
                <a:latin typeface="Arial MT"/>
                <a:cs typeface="Arial MT"/>
              </a:rPr>
              <a:t>instability</a:t>
            </a:r>
            <a:endParaRPr sz="1600">
              <a:latin typeface="Arial MT"/>
              <a:cs typeface="Arial MT"/>
            </a:endParaRPr>
          </a:p>
        </p:txBody>
      </p:sp>
      <p:sp>
        <p:nvSpPr>
          <p:cNvPr id="41" name="object 41"/>
          <p:cNvSpPr txBox="1"/>
          <p:nvPr/>
        </p:nvSpPr>
        <p:spPr>
          <a:xfrm>
            <a:off x="10777332" y="2134737"/>
            <a:ext cx="848994" cy="269875"/>
          </a:xfrm>
          <a:prstGeom prst="rect">
            <a:avLst/>
          </a:prstGeom>
        </p:spPr>
        <p:txBody>
          <a:bodyPr vert="horz" wrap="square" lIns="0" tIns="12700" rIns="0" bIns="0" rtlCol="0">
            <a:spAutoFit/>
          </a:bodyPr>
          <a:lstStyle/>
          <a:p>
            <a:pPr marL="12700">
              <a:lnSpc>
                <a:spcPct val="100000"/>
              </a:lnSpc>
              <a:spcBef>
                <a:spcPts val="100"/>
              </a:spcBef>
            </a:pPr>
            <a:r>
              <a:rPr sz="1600" b="1" spc="-10" dirty="0">
                <a:latin typeface="Arial"/>
                <a:cs typeface="Arial"/>
              </a:rPr>
              <a:t>ASSESS</a:t>
            </a:r>
            <a:endParaRPr sz="1600">
              <a:latin typeface="Arial"/>
              <a:cs typeface="Arial"/>
            </a:endParaRPr>
          </a:p>
        </p:txBody>
      </p:sp>
      <p:sp>
        <p:nvSpPr>
          <p:cNvPr id="42" name="object 42"/>
          <p:cNvSpPr txBox="1"/>
          <p:nvPr/>
        </p:nvSpPr>
        <p:spPr>
          <a:xfrm>
            <a:off x="10522811" y="2378475"/>
            <a:ext cx="1356995" cy="757555"/>
          </a:xfrm>
          <a:prstGeom prst="rect">
            <a:avLst/>
          </a:prstGeom>
        </p:spPr>
        <p:txBody>
          <a:bodyPr vert="horz" wrap="square" lIns="0" tIns="12700" rIns="0" bIns="0" rtlCol="0">
            <a:spAutoFit/>
          </a:bodyPr>
          <a:lstStyle/>
          <a:p>
            <a:pPr marL="12700" marR="5080" indent="16510" algn="just">
              <a:lnSpc>
                <a:spcPct val="100000"/>
              </a:lnSpc>
              <a:spcBef>
                <a:spcPts val="100"/>
              </a:spcBef>
            </a:pPr>
            <a:r>
              <a:rPr sz="1600" spc="-5" dirty="0">
                <a:latin typeface="Arial MT"/>
                <a:cs typeface="Arial MT"/>
              </a:rPr>
              <a:t>for </a:t>
            </a:r>
            <a:r>
              <a:rPr sz="1600" b="1" spc="-5" dirty="0">
                <a:solidFill>
                  <a:srgbClr val="CD9146"/>
                </a:solidFill>
                <a:latin typeface="Arial"/>
                <a:cs typeface="Arial"/>
              </a:rPr>
              <a:t>Shock </a:t>
            </a:r>
            <a:r>
              <a:rPr sz="1600" spc="-5" dirty="0">
                <a:latin typeface="Arial MT"/>
                <a:cs typeface="Arial MT"/>
              </a:rPr>
              <a:t>and </a:t>
            </a:r>
            <a:r>
              <a:rPr sz="1600" spc="-430" dirty="0">
                <a:latin typeface="Arial MT"/>
                <a:cs typeface="Arial MT"/>
              </a:rPr>
              <a:t> </a:t>
            </a:r>
            <a:r>
              <a:rPr sz="1600" spc="-5" dirty="0">
                <a:latin typeface="Arial MT"/>
                <a:cs typeface="Arial MT"/>
              </a:rPr>
              <a:t>need for </a:t>
            </a:r>
            <a:r>
              <a:rPr sz="1600" b="1" spc="-5" dirty="0">
                <a:solidFill>
                  <a:srgbClr val="BB8542"/>
                </a:solidFill>
                <a:latin typeface="Arial"/>
                <a:cs typeface="Arial"/>
              </a:rPr>
              <a:t>Fluid </a:t>
            </a:r>
            <a:r>
              <a:rPr sz="1600" b="1" spc="-430" dirty="0">
                <a:solidFill>
                  <a:srgbClr val="BB8542"/>
                </a:solidFill>
                <a:latin typeface="Arial"/>
                <a:cs typeface="Arial"/>
              </a:rPr>
              <a:t> </a:t>
            </a:r>
            <a:r>
              <a:rPr sz="1600" b="1" dirty="0">
                <a:solidFill>
                  <a:srgbClr val="BB8542"/>
                </a:solidFill>
                <a:latin typeface="Arial"/>
                <a:cs typeface="Arial"/>
              </a:rPr>
              <a:t>R</a:t>
            </a:r>
            <a:r>
              <a:rPr sz="1600" b="1" spc="-5" dirty="0">
                <a:solidFill>
                  <a:srgbClr val="BB8542"/>
                </a:solidFill>
                <a:latin typeface="Arial"/>
                <a:cs typeface="Arial"/>
              </a:rPr>
              <a:t>esusci</a:t>
            </a:r>
            <a:r>
              <a:rPr sz="1600" b="1" dirty="0">
                <a:solidFill>
                  <a:srgbClr val="BB8542"/>
                </a:solidFill>
                <a:latin typeface="Arial"/>
                <a:cs typeface="Arial"/>
              </a:rPr>
              <a:t>t</a:t>
            </a:r>
            <a:r>
              <a:rPr sz="1600" b="1" spc="-5" dirty="0">
                <a:solidFill>
                  <a:srgbClr val="BB8542"/>
                </a:solidFill>
                <a:latin typeface="Arial"/>
                <a:cs typeface="Arial"/>
              </a:rPr>
              <a:t>a</a:t>
            </a:r>
            <a:r>
              <a:rPr sz="1600" b="1" dirty="0">
                <a:solidFill>
                  <a:srgbClr val="BB8542"/>
                </a:solidFill>
                <a:latin typeface="Arial"/>
                <a:cs typeface="Arial"/>
              </a:rPr>
              <a:t>t</a:t>
            </a:r>
            <a:r>
              <a:rPr sz="1600" b="1" spc="-5" dirty="0">
                <a:solidFill>
                  <a:srgbClr val="BB8542"/>
                </a:solidFill>
                <a:latin typeface="Arial"/>
                <a:cs typeface="Arial"/>
              </a:rPr>
              <a:t>io</a:t>
            </a:r>
            <a:r>
              <a:rPr sz="1600" b="1" dirty="0">
                <a:solidFill>
                  <a:srgbClr val="BB8542"/>
                </a:solidFill>
                <a:latin typeface="Arial"/>
                <a:cs typeface="Arial"/>
              </a:rPr>
              <a:t>n</a:t>
            </a:r>
            <a:endParaRPr sz="1600">
              <a:latin typeface="Arial"/>
              <a:cs typeface="Arial"/>
            </a:endParaRPr>
          </a:p>
        </p:txBody>
      </p:sp>
      <p:sp>
        <p:nvSpPr>
          <p:cNvPr id="43" name="object 43"/>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grpSp>
        <p:nvGrpSpPr>
          <p:cNvPr id="44" name="object 44"/>
          <p:cNvGrpSpPr/>
          <p:nvPr/>
        </p:nvGrpSpPr>
        <p:grpSpPr>
          <a:xfrm>
            <a:off x="6146291" y="4701541"/>
            <a:ext cx="2684780" cy="1212850"/>
            <a:chOff x="6146291" y="4701541"/>
            <a:chExt cx="2684780" cy="1212850"/>
          </a:xfrm>
        </p:grpSpPr>
        <p:sp>
          <p:nvSpPr>
            <p:cNvPr id="45" name="object 45"/>
            <p:cNvSpPr/>
            <p:nvPr/>
          </p:nvSpPr>
          <p:spPr>
            <a:xfrm>
              <a:off x="6165341" y="4720591"/>
              <a:ext cx="2646680" cy="1174750"/>
            </a:xfrm>
            <a:custGeom>
              <a:avLst/>
              <a:gdLst/>
              <a:ahLst/>
              <a:cxnLst/>
              <a:rect l="l" t="t" r="r" b="b"/>
              <a:pathLst>
                <a:path w="2646679" h="1174750">
                  <a:moveTo>
                    <a:pt x="2563596" y="0"/>
                  </a:moveTo>
                  <a:lnTo>
                    <a:pt x="82829" y="0"/>
                  </a:lnTo>
                  <a:lnTo>
                    <a:pt x="50588" y="6509"/>
                  </a:lnTo>
                  <a:lnTo>
                    <a:pt x="24260" y="24260"/>
                  </a:lnTo>
                  <a:lnTo>
                    <a:pt x="6509" y="50588"/>
                  </a:lnTo>
                  <a:lnTo>
                    <a:pt x="0" y="82829"/>
                  </a:lnTo>
                  <a:lnTo>
                    <a:pt x="0" y="1091412"/>
                  </a:lnTo>
                  <a:lnTo>
                    <a:pt x="6509" y="1123653"/>
                  </a:lnTo>
                  <a:lnTo>
                    <a:pt x="24260" y="1149981"/>
                  </a:lnTo>
                  <a:lnTo>
                    <a:pt x="50588" y="1167732"/>
                  </a:lnTo>
                  <a:lnTo>
                    <a:pt x="82829" y="1174242"/>
                  </a:lnTo>
                  <a:lnTo>
                    <a:pt x="2563596" y="1174242"/>
                  </a:lnTo>
                  <a:lnTo>
                    <a:pt x="2595837" y="1167732"/>
                  </a:lnTo>
                  <a:lnTo>
                    <a:pt x="2622165" y="1149981"/>
                  </a:lnTo>
                  <a:lnTo>
                    <a:pt x="2639916" y="1123653"/>
                  </a:lnTo>
                  <a:lnTo>
                    <a:pt x="2646426" y="1091412"/>
                  </a:lnTo>
                  <a:lnTo>
                    <a:pt x="2646426" y="82829"/>
                  </a:lnTo>
                  <a:lnTo>
                    <a:pt x="2639916" y="50588"/>
                  </a:lnTo>
                  <a:lnTo>
                    <a:pt x="2622165" y="24260"/>
                  </a:lnTo>
                  <a:lnTo>
                    <a:pt x="2595837" y="6509"/>
                  </a:lnTo>
                  <a:lnTo>
                    <a:pt x="2563596" y="0"/>
                  </a:lnTo>
                  <a:close/>
                </a:path>
              </a:pathLst>
            </a:custGeom>
            <a:solidFill>
              <a:srgbClr val="BB8542"/>
            </a:solidFill>
          </p:spPr>
          <p:txBody>
            <a:bodyPr wrap="square" lIns="0" tIns="0" rIns="0" bIns="0" rtlCol="0"/>
            <a:lstStyle/>
            <a:p>
              <a:endParaRPr/>
            </a:p>
          </p:txBody>
        </p:sp>
        <p:sp>
          <p:nvSpPr>
            <p:cNvPr id="46" name="object 46"/>
            <p:cNvSpPr/>
            <p:nvPr/>
          </p:nvSpPr>
          <p:spPr>
            <a:xfrm>
              <a:off x="6165341" y="4720591"/>
              <a:ext cx="2646680" cy="1174750"/>
            </a:xfrm>
            <a:custGeom>
              <a:avLst/>
              <a:gdLst/>
              <a:ahLst/>
              <a:cxnLst/>
              <a:rect l="l" t="t" r="r" b="b"/>
              <a:pathLst>
                <a:path w="2646679" h="1174750">
                  <a:moveTo>
                    <a:pt x="0" y="82829"/>
                  </a:moveTo>
                  <a:lnTo>
                    <a:pt x="6509" y="50588"/>
                  </a:lnTo>
                  <a:lnTo>
                    <a:pt x="24260" y="24260"/>
                  </a:lnTo>
                  <a:lnTo>
                    <a:pt x="50588" y="6509"/>
                  </a:lnTo>
                  <a:lnTo>
                    <a:pt x="82829" y="0"/>
                  </a:lnTo>
                  <a:lnTo>
                    <a:pt x="2563596" y="0"/>
                  </a:lnTo>
                  <a:lnTo>
                    <a:pt x="2595837" y="6509"/>
                  </a:lnTo>
                  <a:lnTo>
                    <a:pt x="2622165" y="24260"/>
                  </a:lnTo>
                  <a:lnTo>
                    <a:pt x="2639916" y="50588"/>
                  </a:lnTo>
                  <a:lnTo>
                    <a:pt x="2646426" y="82829"/>
                  </a:lnTo>
                  <a:lnTo>
                    <a:pt x="2646426" y="1091412"/>
                  </a:lnTo>
                  <a:lnTo>
                    <a:pt x="2639916" y="1123653"/>
                  </a:lnTo>
                  <a:lnTo>
                    <a:pt x="2622165" y="1149981"/>
                  </a:lnTo>
                  <a:lnTo>
                    <a:pt x="2595837" y="1167732"/>
                  </a:lnTo>
                  <a:lnTo>
                    <a:pt x="2563596" y="1174242"/>
                  </a:lnTo>
                  <a:lnTo>
                    <a:pt x="82829" y="1174242"/>
                  </a:lnTo>
                  <a:lnTo>
                    <a:pt x="50588" y="1167732"/>
                  </a:lnTo>
                  <a:lnTo>
                    <a:pt x="24260" y="1149981"/>
                  </a:lnTo>
                  <a:lnTo>
                    <a:pt x="6509" y="1123653"/>
                  </a:lnTo>
                  <a:lnTo>
                    <a:pt x="0" y="1091412"/>
                  </a:lnTo>
                  <a:lnTo>
                    <a:pt x="0" y="82829"/>
                  </a:lnTo>
                  <a:close/>
                </a:path>
              </a:pathLst>
            </a:custGeom>
            <a:ln w="38100">
              <a:solidFill>
                <a:srgbClr val="FFFFFF"/>
              </a:solidFill>
            </a:ln>
          </p:spPr>
          <p:txBody>
            <a:bodyPr wrap="square" lIns="0" tIns="0" rIns="0" bIns="0" rtlCol="0"/>
            <a:lstStyle/>
            <a:p>
              <a:endParaRPr/>
            </a:p>
          </p:txBody>
        </p:sp>
      </p:grpSp>
      <p:sp>
        <p:nvSpPr>
          <p:cNvPr id="47" name="object 47"/>
          <p:cNvSpPr txBox="1"/>
          <p:nvPr/>
        </p:nvSpPr>
        <p:spPr>
          <a:xfrm>
            <a:off x="6515965" y="4798112"/>
            <a:ext cx="1945005" cy="1001394"/>
          </a:xfrm>
          <a:prstGeom prst="rect">
            <a:avLst/>
          </a:prstGeom>
        </p:spPr>
        <p:txBody>
          <a:bodyPr vert="horz" wrap="square" lIns="0" tIns="12700" rIns="0" bIns="0" rtlCol="0">
            <a:spAutoFit/>
          </a:bodyPr>
          <a:lstStyle/>
          <a:p>
            <a:pPr marL="12700" marR="5080" algn="ctr">
              <a:lnSpc>
                <a:spcPct val="100000"/>
              </a:lnSpc>
              <a:spcBef>
                <a:spcPts val="100"/>
              </a:spcBef>
            </a:pPr>
            <a:r>
              <a:rPr sz="1600" spc="-5" dirty="0">
                <a:solidFill>
                  <a:srgbClr val="FFFFFF"/>
                </a:solidFill>
                <a:latin typeface="Arial MT"/>
                <a:cs typeface="Arial MT"/>
              </a:rPr>
              <a:t>If wound</a:t>
            </a:r>
            <a:r>
              <a:rPr sz="1600" spc="-35" dirty="0">
                <a:solidFill>
                  <a:srgbClr val="FFFFFF"/>
                </a:solidFill>
                <a:latin typeface="Arial MT"/>
                <a:cs typeface="Arial MT"/>
              </a:rPr>
              <a:t> </a:t>
            </a:r>
            <a:r>
              <a:rPr sz="1600" spc="-5" dirty="0">
                <a:solidFill>
                  <a:srgbClr val="FFFFFF"/>
                </a:solidFill>
                <a:latin typeface="Arial MT"/>
                <a:cs typeface="Arial MT"/>
              </a:rPr>
              <a:t>is</a:t>
            </a:r>
            <a:r>
              <a:rPr sz="1600" spc="-20" dirty="0">
                <a:solidFill>
                  <a:srgbClr val="FFFFFF"/>
                </a:solidFill>
                <a:latin typeface="Arial MT"/>
                <a:cs typeface="Arial MT"/>
              </a:rPr>
              <a:t> </a:t>
            </a:r>
            <a:r>
              <a:rPr sz="1600" spc="-5" dirty="0">
                <a:solidFill>
                  <a:srgbClr val="FFFFFF"/>
                </a:solidFill>
                <a:latin typeface="Arial MT"/>
                <a:cs typeface="Arial MT"/>
              </a:rPr>
              <a:t>amenable </a:t>
            </a:r>
            <a:r>
              <a:rPr sz="1600" spc="-430" dirty="0">
                <a:solidFill>
                  <a:srgbClr val="FFFFFF"/>
                </a:solidFill>
                <a:latin typeface="Arial MT"/>
                <a:cs typeface="Arial MT"/>
              </a:rPr>
              <a:t> </a:t>
            </a:r>
            <a:r>
              <a:rPr sz="1600" spc="-5" dirty="0">
                <a:solidFill>
                  <a:srgbClr val="FFFFFF"/>
                </a:solidFill>
                <a:latin typeface="Arial MT"/>
                <a:cs typeface="Arial MT"/>
              </a:rPr>
              <a:t>to wound packing </a:t>
            </a:r>
            <a:r>
              <a:rPr sz="1600" dirty="0">
                <a:solidFill>
                  <a:srgbClr val="FFFFFF"/>
                </a:solidFill>
                <a:latin typeface="Arial MT"/>
                <a:cs typeface="Arial MT"/>
              </a:rPr>
              <a:t>&amp; </a:t>
            </a:r>
            <a:r>
              <a:rPr sz="1600" spc="5" dirty="0">
                <a:solidFill>
                  <a:srgbClr val="FFFFFF"/>
                </a:solidFill>
                <a:latin typeface="Arial MT"/>
                <a:cs typeface="Arial MT"/>
              </a:rPr>
              <a:t> </a:t>
            </a:r>
            <a:r>
              <a:rPr sz="1600" spc="-5" dirty="0">
                <a:solidFill>
                  <a:srgbClr val="FFFFFF"/>
                </a:solidFill>
                <a:latin typeface="Arial MT"/>
                <a:cs typeface="Arial MT"/>
              </a:rPr>
              <a:t>pressure bandage, </a:t>
            </a:r>
            <a:r>
              <a:rPr sz="1600" dirty="0">
                <a:solidFill>
                  <a:srgbClr val="FFFFFF"/>
                </a:solidFill>
                <a:latin typeface="Arial MT"/>
                <a:cs typeface="Arial MT"/>
              </a:rPr>
              <a:t> </a:t>
            </a:r>
            <a:r>
              <a:rPr sz="1600" spc="-5" dirty="0">
                <a:solidFill>
                  <a:srgbClr val="FFFFFF"/>
                </a:solidFill>
                <a:latin typeface="Arial MT"/>
                <a:cs typeface="Arial MT"/>
              </a:rPr>
              <a:t>convert TQ</a:t>
            </a:r>
            <a:endParaRPr sz="1600">
              <a:latin typeface="Arial MT"/>
              <a:cs typeface="Arial MT"/>
            </a:endParaRPr>
          </a:p>
        </p:txBody>
      </p:sp>
      <p:grpSp>
        <p:nvGrpSpPr>
          <p:cNvPr id="48" name="object 48"/>
          <p:cNvGrpSpPr/>
          <p:nvPr/>
        </p:nvGrpSpPr>
        <p:grpSpPr>
          <a:xfrm>
            <a:off x="6147053" y="2074162"/>
            <a:ext cx="2673350" cy="700405"/>
            <a:chOff x="6147053" y="2074162"/>
            <a:chExt cx="2673350" cy="700405"/>
          </a:xfrm>
        </p:grpSpPr>
        <p:sp>
          <p:nvSpPr>
            <p:cNvPr id="49" name="object 49"/>
            <p:cNvSpPr/>
            <p:nvPr/>
          </p:nvSpPr>
          <p:spPr>
            <a:xfrm>
              <a:off x="6166103" y="2093212"/>
              <a:ext cx="2635250" cy="662305"/>
            </a:xfrm>
            <a:custGeom>
              <a:avLst/>
              <a:gdLst/>
              <a:ahLst/>
              <a:cxnLst/>
              <a:rect l="l" t="t" r="r" b="b"/>
              <a:pathLst>
                <a:path w="2635250" h="662305">
                  <a:moveTo>
                    <a:pt x="2588285" y="0"/>
                  </a:moveTo>
                  <a:lnTo>
                    <a:pt x="46710" y="0"/>
                  </a:lnTo>
                  <a:lnTo>
                    <a:pt x="28530" y="3671"/>
                  </a:lnTo>
                  <a:lnTo>
                    <a:pt x="13682" y="13682"/>
                  </a:lnTo>
                  <a:lnTo>
                    <a:pt x="3671" y="28530"/>
                  </a:lnTo>
                  <a:lnTo>
                    <a:pt x="0" y="46710"/>
                  </a:lnTo>
                  <a:lnTo>
                    <a:pt x="0" y="615467"/>
                  </a:lnTo>
                  <a:lnTo>
                    <a:pt x="3671" y="633647"/>
                  </a:lnTo>
                  <a:lnTo>
                    <a:pt x="13682" y="648495"/>
                  </a:lnTo>
                  <a:lnTo>
                    <a:pt x="28530" y="658506"/>
                  </a:lnTo>
                  <a:lnTo>
                    <a:pt x="46710" y="662178"/>
                  </a:lnTo>
                  <a:lnTo>
                    <a:pt x="2588285" y="662178"/>
                  </a:lnTo>
                  <a:lnTo>
                    <a:pt x="2606465" y="658506"/>
                  </a:lnTo>
                  <a:lnTo>
                    <a:pt x="2621313" y="648495"/>
                  </a:lnTo>
                  <a:lnTo>
                    <a:pt x="2631324" y="633647"/>
                  </a:lnTo>
                  <a:lnTo>
                    <a:pt x="2634996" y="615467"/>
                  </a:lnTo>
                  <a:lnTo>
                    <a:pt x="2634996" y="46710"/>
                  </a:lnTo>
                  <a:lnTo>
                    <a:pt x="2631324" y="28530"/>
                  </a:lnTo>
                  <a:lnTo>
                    <a:pt x="2621313" y="13682"/>
                  </a:lnTo>
                  <a:lnTo>
                    <a:pt x="2606465" y="3671"/>
                  </a:lnTo>
                  <a:lnTo>
                    <a:pt x="2588285" y="0"/>
                  </a:lnTo>
                  <a:close/>
                </a:path>
              </a:pathLst>
            </a:custGeom>
            <a:solidFill>
              <a:srgbClr val="BB8542"/>
            </a:solidFill>
          </p:spPr>
          <p:txBody>
            <a:bodyPr wrap="square" lIns="0" tIns="0" rIns="0" bIns="0" rtlCol="0"/>
            <a:lstStyle/>
            <a:p>
              <a:endParaRPr/>
            </a:p>
          </p:txBody>
        </p:sp>
        <p:sp>
          <p:nvSpPr>
            <p:cNvPr id="50" name="object 50"/>
            <p:cNvSpPr/>
            <p:nvPr/>
          </p:nvSpPr>
          <p:spPr>
            <a:xfrm>
              <a:off x="6166103" y="2093212"/>
              <a:ext cx="2635250" cy="662305"/>
            </a:xfrm>
            <a:custGeom>
              <a:avLst/>
              <a:gdLst/>
              <a:ahLst/>
              <a:cxnLst/>
              <a:rect l="l" t="t" r="r" b="b"/>
              <a:pathLst>
                <a:path w="2635250" h="662305">
                  <a:moveTo>
                    <a:pt x="0" y="46710"/>
                  </a:moveTo>
                  <a:lnTo>
                    <a:pt x="3671" y="28530"/>
                  </a:lnTo>
                  <a:lnTo>
                    <a:pt x="13682" y="13682"/>
                  </a:lnTo>
                  <a:lnTo>
                    <a:pt x="28530" y="3671"/>
                  </a:lnTo>
                  <a:lnTo>
                    <a:pt x="46710" y="0"/>
                  </a:lnTo>
                  <a:lnTo>
                    <a:pt x="2588285" y="0"/>
                  </a:lnTo>
                  <a:lnTo>
                    <a:pt x="2606465" y="3671"/>
                  </a:lnTo>
                  <a:lnTo>
                    <a:pt x="2621313" y="13682"/>
                  </a:lnTo>
                  <a:lnTo>
                    <a:pt x="2631324" y="28530"/>
                  </a:lnTo>
                  <a:lnTo>
                    <a:pt x="2634996" y="46710"/>
                  </a:lnTo>
                  <a:lnTo>
                    <a:pt x="2634996" y="615467"/>
                  </a:lnTo>
                  <a:lnTo>
                    <a:pt x="2631324" y="633647"/>
                  </a:lnTo>
                  <a:lnTo>
                    <a:pt x="2621313" y="648495"/>
                  </a:lnTo>
                  <a:lnTo>
                    <a:pt x="2606465" y="658506"/>
                  </a:lnTo>
                  <a:lnTo>
                    <a:pt x="2588285" y="662178"/>
                  </a:lnTo>
                  <a:lnTo>
                    <a:pt x="46710" y="662178"/>
                  </a:lnTo>
                  <a:lnTo>
                    <a:pt x="28530" y="658506"/>
                  </a:lnTo>
                  <a:lnTo>
                    <a:pt x="13682" y="648495"/>
                  </a:lnTo>
                  <a:lnTo>
                    <a:pt x="3671" y="633647"/>
                  </a:lnTo>
                  <a:lnTo>
                    <a:pt x="0" y="615467"/>
                  </a:lnTo>
                  <a:lnTo>
                    <a:pt x="0" y="46710"/>
                  </a:lnTo>
                  <a:close/>
                </a:path>
              </a:pathLst>
            </a:custGeom>
            <a:ln w="38100">
              <a:solidFill>
                <a:srgbClr val="FFFFFF"/>
              </a:solidFill>
            </a:ln>
          </p:spPr>
          <p:txBody>
            <a:bodyPr wrap="square" lIns="0" tIns="0" rIns="0" bIns="0" rtlCol="0"/>
            <a:lstStyle/>
            <a:p>
              <a:endParaRPr/>
            </a:p>
          </p:txBody>
        </p:sp>
      </p:grpSp>
      <p:sp>
        <p:nvSpPr>
          <p:cNvPr id="51" name="object 51"/>
          <p:cNvSpPr txBox="1"/>
          <p:nvPr/>
        </p:nvSpPr>
        <p:spPr>
          <a:xfrm>
            <a:off x="6342315" y="2159892"/>
            <a:ext cx="2281555" cy="513715"/>
          </a:xfrm>
          <a:prstGeom prst="rect">
            <a:avLst/>
          </a:prstGeom>
        </p:spPr>
        <p:txBody>
          <a:bodyPr vert="horz" wrap="square" lIns="0" tIns="12700" rIns="0" bIns="0" rtlCol="0">
            <a:spAutoFit/>
          </a:bodyPr>
          <a:lstStyle/>
          <a:p>
            <a:pPr marL="554355" marR="5080" indent="-542290">
              <a:lnSpc>
                <a:spcPct val="100000"/>
              </a:lnSpc>
              <a:spcBef>
                <a:spcPts val="100"/>
              </a:spcBef>
            </a:pPr>
            <a:r>
              <a:rPr sz="1600" spc="-5" dirty="0">
                <a:solidFill>
                  <a:srgbClr val="FFFFFF"/>
                </a:solidFill>
                <a:latin typeface="Arial MT"/>
                <a:cs typeface="Arial MT"/>
              </a:rPr>
              <a:t>TQ indicated and applied </a:t>
            </a:r>
            <a:r>
              <a:rPr sz="1600" spc="-434" dirty="0">
                <a:solidFill>
                  <a:srgbClr val="FFFFFF"/>
                </a:solidFill>
                <a:latin typeface="Arial MT"/>
                <a:cs typeface="Arial MT"/>
              </a:rPr>
              <a:t> </a:t>
            </a:r>
            <a:r>
              <a:rPr sz="1600" spc="-5" dirty="0">
                <a:solidFill>
                  <a:srgbClr val="FFFFFF"/>
                </a:solidFill>
                <a:latin typeface="Arial MT"/>
                <a:cs typeface="Arial MT"/>
              </a:rPr>
              <a:t>appropriately</a:t>
            </a:r>
            <a:endParaRPr sz="1600">
              <a:latin typeface="Arial MT"/>
              <a:cs typeface="Arial MT"/>
            </a:endParaRPr>
          </a:p>
        </p:txBody>
      </p:sp>
      <p:grpSp>
        <p:nvGrpSpPr>
          <p:cNvPr id="52" name="object 52"/>
          <p:cNvGrpSpPr/>
          <p:nvPr/>
        </p:nvGrpSpPr>
        <p:grpSpPr>
          <a:xfrm>
            <a:off x="671322" y="1747278"/>
            <a:ext cx="3840479" cy="3046730"/>
            <a:chOff x="671322" y="1747278"/>
            <a:chExt cx="3840479" cy="3046730"/>
          </a:xfrm>
        </p:grpSpPr>
        <p:pic>
          <p:nvPicPr>
            <p:cNvPr id="53" name="object 53"/>
            <p:cNvPicPr/>
            <p:nvPr/>
          </p:nvPicPr>
          <p:blipFill>
            <a:blip r:embed="rId4" cstate="print"/>
            <a:stretch>
              <a:fillRect/>
            </a:stretch>
          </p:blipFill>
          <p:spPr>
            <a:xfrm>
              <a:off x="671322" y="1747278"/>
              <a:ext cx="742949" cy="720839"/>
            </a:xfrm>
            <a:prstGeom prst="rect">
              <a:avLst/>
            </a:prstGeom>
          </p:spPr>
        </p:pic>
        <p:sp>
          <p:nvSpPr>
            <p:cNvPr id="54" name="object 54"/>
            <p:cNvSpPr/>
            <p:nvPr/>
          </p:nvSpPr>
          <p:spPr>
            <a:xfrm>
              <a:off x="4435220" y="2922650"/>
              <a:ext cx="0" cy="1744345"/>
            </a:xfrm>
            <a:custGeom>
              <a:avLst/>
              <a:gdLst/>
              <a:ahLst/>
              <a:cxnLst/>
              <a:rect l="l" t="t" r="r" b="b"/>
              <a:pathLst>
                <a:path h="1744345">
                  <a:moveTo>
                    <a:pt x="0" y="0"/>
                  </a:moveTo>
                  <a:lnTo>
                    <a:pt x="0" y="1744230"/>
                  </a:lnTo>
                </a:path>
              </a:pathLst>
            </a:custGeom>
            <a:ln w="50800">
              <a:solidFill>
                <a:srgbClr val="BB8542"/>
              </a:solidFill>
            </a:ln>
          </p:spPr>
          <p:txBody>
            <a:bodyPr wrap="square" lIns="0" tIns="0" rIns="0" bIns="0" rtlCol="0"/>
            <a:lstStyle/>
            <a:p>
              <a:endParaRPr/>
            </a:p>
          </p:txBody>
        </p:sp>
        <p:sp>
          <p:nvSpPr>
            <p:cNvPr id="55" name="object 55"/>
            <p:cNvSpPr/>
            <p:nvPr/>
          </p:nvSpPr>
          <p:spPr>
            <a:xfrm>
              <a:off x="4359028" y="4641467"/>
              <a:ext cx="152400" cy="153035"/>
            </a:xfrm>
            <a:custGeom>
              <a:avLst/>
              <a:gdLst/>
              <a:ahLst/>
              <a:cxnLst/>
              <a:rect l="l" t="t" r="r" b="b"/>
              <a:pathLst>
                <a:path w="152400" h="153035">
                  <a:moveTo>
                    <a:pt x="152400" y="12"/>
                  </a:moveTo>
                  <a:lnTo>
                    <a:pt x="0" y="0"/>
                  </a:lnTo>
                  <a:lnTo>
                    <a:pt x="76187" y="152412"/>
                  </a:lnTo>
                  <a:lnTo>
                    <a:pt x="152400" y="12"/>
                  </a:lnTo>
                  <a:close/>
                </a:path>
              </a:pathLst>
            </a:custGeom>
            <a:solidFill>
              <a:srgbClr val="BB8542"/>
            </a:solidFill>
          </p:spPr>
          <p:txBody>
            <a:bodyPr wrap="square" lIns="0" tIns="0" rIns="0" bIns="0" rtlCol="0"/>
            <a:lstStyle/>
            <a:p>
              <a:endParaRPr/>
            </a:p>
          </p:txBody>
        </p:sp>
        <p:sp>
          <p:nvSpPr>
            <p:cNvPr id="56" name="object 56"/>
            <p:cNvSpPr/>
            <p:nvPr/>
          </p:nvSpPr>
          <p:spPr>
            <a:xfrm>
              <a:off x="2439923" y="2695955"/>
              <a:ext cx="589915" cy="589915"/>
            </a:xfrm>
            <a:custGeom>
              <a:avLst/>
              <a:gdLst/>
              <a:ahLst/>
              <a:cxnLst/>
              <a:rect l="l" t="t" r="r" b="b"/>
              <a:pathLst>
                <a:path w="589914" h="589914">
                  <a:moveTo>
                    <a:pt x="294894" y="0"/>
                  </a:moveTo>
                  <a:lnTo>
                    <a:pt x="247060" y="3859"/>
                  </a:lnTo>
                  <a:lnTo>
                    <a:pt x="201684" y="15033"/>
                  </a:lnTo>
                  <a:lnTo>
                    <a:pt x="159373" y="32915"/>
                  </a:lnTo>
                  <a:lnTo>
                    <a:pt x="120733" y="56897"/>
                  </a:lnTo>
                  <a:lnTo>
                    <a:pt x="86372" y="86372"/>
                  </a:lnTo>
                  <a:lnTo>
                    <a:pt x="56897" y="120733"/>
                  </a:lnTo>
                  <a:lnTo>
                    <a:pt x="32915" y="159373"/>
                  </a:lnTo>
                  <a:lnTo>
                    <a:pt x="15033" y="201684"/>
                  </a:lnTo>
                  <a:lnTo>
                    <a:pt x="3859" y="247060"/>
                  </a:lnTo>
                  <a:lnTo>
                    <a:pt x="0" y="294894"/>
                  </a:lnTo>
                  <a:lnTo>
                    <a:pt x="3859" y="342727"/>
                  </a:lnTo>
                  <a:lnTo>
                    <a:pt x="15033" y="388103"/>
                  </a:lnTo>
                  <a:lnTo>
                    <a:pt x="32915" y="430414"/>
                  </a:lnTo>
                  <a:lnTo>
                    <a:pt x="56897" y="469054"/>
                  </a:lnTo>
                  <a:lnTo>
                    <a:pt x="86372" y="503415"/>
                  </a:lnTo>
                  <a:lnTo>
                    <a:pt x="120733" y="532890"/>
                  </a:lnTo>
                  <a:lnTo>
                    <a:pt x="159373" y="556872"/>
                  </a:lnTo>
                  <a:lnTo>
                    <a:pt x="201684" y="574754"/>
                  </a:lnTo>
                  <a:lnTo>
                    <a:pt x="247060" y="585928"/>
                  </a:lnTo>
                  <a:lnTo>
                    <a:pt x="294894" y="589788"/>
                  </a:lnTo>
                  <a:lnTo>
                    <a:pt x="342727" y="585928"/>
                  </a:lnTo>
                  <a:lnTo>
                    <a:pt x="388103" y="574754"/>
                  </a:lnTo>
                  <a:lnTo>
                    <a:pt x="430414" y="556872"/>
                  </a:lnTo>
                  <a:lnTo>
                    <a:pt x="469054" y="532890"/>
                  </a:lnTo>
                  <a:lnTo>
                    <a:pt x="503415" y="503415"/>
                  </a:lnTo>
                  <a:lnTo>
                    <a:pt x="532890" y="469054"/>
                  </a:lnTo>
                  <a:lnTo>
                    <a:pt x="556872" y="430414"/>
                  </a:lnTo>
                  <a:lnTo>
                    <a:pt x="574754" y="388103"/>
                  </a:lnTo>
                  <a:lnTo>
                    <a:pt x="585928" y="342727"/>
                  </a:lnTo>
                  <a:lnTo>
                    <a:pt x="589788" y="294894"/>
                  </a:lnTo>
                  <a:lnTo>
                    <a:pt x="585928" y="247060"/>
                  </a:lnTo>
                  <a:lnTo>
                    <a:pt x="574754" y="201684"/>
                  </a:lnTo>
                  <a:lnTo>
                    <a:pt x="556872" y="159373"/>
                  </a:lnTo>
                  <a:lnTo>
                    <a:pt x="532890" y="120733"/>
                  </a:lnTo>
                  <a:lnTo>
                    <a:pt x="503415" y="86372"/>
                  </a:lnTo>
                  <a:lnTo>
                    <a:pt x="469054" y="56897"/>
                  </a:lnTo>
                  <a:lnTo>
                    <a:pt x="430414" y="32915"/>
                  </a:lnTo>
                  <a:lnTo>
                    <a:pt x="388103" y="15033"/>
                  </a:lnTo>
                  <a:lnTo>
                    <a:pt x="342727" y="3859"/>
                  </a:lnTo>
                  <a:lnTo>
                    <a:pt x="294894" y="0"/>
                  </a:lnTo>
                  <a:close/>
                </a:path>
              </a:pathLst>
            </a:custGeom>
            <a:solidFill>
              <a:srgbClr val="FFFFFF"/>
            </a:solidFill>
          </p:spPr>
          <p:txBody>
            <a:bodyPr wrap="square" lIns="0" tIns="0" rIns="0" bIns="0" rtlCol="0"/>
            <a:lstStyle/>
            <a:p>
              <a:endParaRPr/>
            </a:p>
          </p:txBody>
        </p:sp>
        <p:sp>
          <p:nvSpPr>
            <p:cNvPr id="57" name="object 57"/>
            <p:cNvSpPr/>
            <p:nvPr/>
          </p:nvSpPr>
          <p:spPr>
            <a:xfrm>
              <a:off x="2439923" y="2695955"/>
              <a:ext cx="589915" cy="589915"/>
            </a:xfrm>
            <a:custGeom>
              <a:avLst/>
              <a:gdLst/>
              <a:ahLst/>
              <a:cxnLst/>
              <a:rect l="l" t="t" r="r" b="b"/>
              <a:pathLst>
                <a:path w="589914" h="589914">
                  <a:moveTo>
                    <a:pt x="0" y="294894"/>
                  </a:moveTo>
                  <a:lnTo>
                    <a:pt x="3859" y="247060"/>
                  </a:lnTo>
                  <a:lnTo>
                    <a:pt x="15033" y="201684"/>
                  </a:lnTo>
                  <a:lnTo>
                    <a:pt x="32915" y="159373"/>
                  </a:lnTo>
                  <a:lnTo>
                    <a:pt x="56897" y="120733"/>
                  </a:lnTo>
                  <a:lnTo>
                    <a:pt x="86372" y="86372"/>
                  </a:lnTo>
                  <a:lnTo>
                    <a:pt x="120733" y="56897"/>
                  </a:lnTo>
                  <a:lnTo>
                    <a:pt x="159373" y="32915"/>
                  </a:lnTo>
                  <a:lnTo>
                    <a:pt x="201684" y="15033"/>
                  </a:lnTo>
                  <a:lnTo>
                    <a:pt x="247060" y="3859"/>
                  </a:lnTo>
                  <a:lnTo>
                    <a:pt x="294894" y="0"/>
                  </a:lnTo>
                  <a:lnTo>
                    <a:pt x="342727" y="3859"/>
                  </a:lnTo>
                  <a:lnTo>
                    <a:pt x="388103" y="15033"/>
                  </a:lnTo>
                  <a:lnTo>
                    <a:pt x="430414" y="32915"/>
                  </a:lnTo>
                  <a:lnTo>
                    <a:pt x="469054" y="56897"/>
                  </a:lnTo>
                  <a:lnTo>
                    <a:pt x="503415" y="86372"/>
                  </a:lnTo>
                  <a:lnTo>
                    <a:pt x="532890" y="120733"/>
                  </a:lnTo>
                  <a:lnTo>
                    <a:pt x="556872" y="159373"/>
                  </a:lnTo>
                  <a:lnTo>
                    <a:pt x="574754" y="201684"/>
                  </a:lnTo>
                  <a:lnTo>
                    <a:pt x="585928" y="247060"/>
                  </a:lnTo>
                  <a:lnTo>
                    <a:pt x="589788" y="294894"/>
                  </a:lnTo>
                  <a:lnTo>
                    <a:pt x="585928" y="342727"/>
                  </a:lnTo>
                  <a:lnTo>
                    <a:pt x="574754" y="388103"/>
                  </a:lnTo>
                  <a:lnTo>
                    <a:pt x="556872" y="430414"/>
                  </a:lnTo>
                  <a:lnTo>
                    <a:pt x="532890" y="469054"/>
                  </a:lnTo>
                  <a:lnTo>
                    <a:pt x="503415" y="503415"/>
                  </a:lnTo>
                  <a:lnTo>
                    <a:pt x="469054" y="532890"/>
                  </a:lnTo>
                  <a:lnTo>
                    <a:pt x="430414" y="556872"/>
                  </a:lnTo>
                  <a:lnTo>
                    <a:pt x="388103" y="574754"/>
                  </a:lnTo>
                  <a:lnTo>
                    <a:pt x="342727" y="585928"/>
                  </a:lnTo>
                  <a:lnTo>
                    <a:pt x="294894" y="589788"/>
                  </a:lnTo>
                  <a:lnTo>
                    <a:pt x="247060" y="585928"/>
                  </a:lnTo>
                  <a:lnTo>
                    <a:pt x="201684" y="574754"/>
                  </a:lnTo>
                  <a:lnTo>
                    <a:pt x="159373" y="556872"/>
                  </a:lnTo>
                  <a:lnTo>
                    <a:pt x="120733" y="532890"/>
                  </a:lnTo>
                  <a:lnTo>
                    <a:pt x="86372" y="503415"/>
                  </a:lnTo>
                  <a:lnTo>
                    <a:pt x="56897" y="469054"/>
                  </a:lnTo>
                  <a:lnTo>
                    <a:pt x="32915" y="430414"/>
                  </a:lnTo>
                  <a:lnTo>
                    <a:pt x="15033" y="388103"/>
                  </a:lnTo>
                  <a:lnTo>
                    <a:pt x="3859" y="342727"/>
                  </a:lnTo>
                  <a:lnTo>
                    <a:pt x="0" y="294894"/>
                  </a:lnTo>
                  <a:close/>
                </a:path>
              </a:pathLst>
            </a:custGeom>
            <a:ln w="38100">
              <a:solidFill>
                <a:srgbClr val="2D3334"/>
              </a:solidFill>
            </a:ln>
          </p:spPr>
          <p:txBody>
            <a:bodyPr wrap="square" lIns="0" tIns="0" rIns="0" bIns="0" rtlCol="0"/>
            <a:lstStyle/>
            <a:p>
              <a:endParaRPr/>
            </a:p>
          </p:txBody>
        </p:sp>
      </p:grpSp>
      <p:sp>
        <p:nvSpPr>
          <p:cNvPr id="58" name="object 58"/>
          <p:cNvSpPr txBox="1"/>
          <p:nvPr/>
        </p:nvSpPr>
        <p:spPr>
          <a:xfrm>
            <a:off x="2544707" y="2866702"/>
            <a:ext cx="379730" cy="238760"/>
          </a:xfrm>
          <a:prstGeom prst="rect">
            <a:avLst/>
          </a:prstGeom>
        </p:spPr>
        <p:txBody>
          <a:bodyPr vert="horz" wrap="square" lIns="0" tIns="12065" rIns="0" bIns="0" rtlCol="0">
            <a:spAutoFit/>
          </a:bodyPr>
          <a:lstStyle/>
          <a:p>
            <a:pPr marL="12700">
              <a:lnSpc>
                <a:spcPct val="100000"/>
              </a:lnSpc>
              <a:spcBef>
                <a:spcPts val="95"/>
              </a:spcBef>
            </a:pPr>
            <a:r>
              <a:rPr sz="1400" b="1" spc="-10" dirty="0">
                <a:latin typeface="Arial"/>
                <a:cs typeface="Arial"/>
              </a:rPr>
              <a:t>YES</a:t>
            </a:r>
            <a:endParaRPr sz="1400">
              <a:latin typeface="Arial"/>
              <a:cs typeface="Arial"/>
            </a:endParaRPr>
          </a:p>
        </p:txBody>
      </p:sp>
      <p:grpSp>
        <p:nvGrpSpPr>
          <p:cNvPr id="59" name="object 59"/>
          <p:cNvGrpSpPr/>
          <p:nvPr/>
        </p:nvGrpSpPr>
        <p:grpSpPr>
          <a:xfrm>
            <a:off x="2451354" y="4578096"/>
            <a:ext cx="616585" cy="616585"/>
            <a:chOff x="2451354" y="4578096"/>
            <a:chExt cx="616585" cy="616585"/>
          </a:xfrm>
        </p:grpSpPr>
        <p:sp>
          <p:nvSpPr>
            <p:cNvPr id="60" name="object 60"/>
            <p:cNvSpPr/>
            <p:nvPr/>
          </p:nvSpPr>
          <p:spPr>
            <a:xfrm>
              <a:off x="2470404" y="4597146"/>
              <a:ext cx="578485" cy="578485"/>
            </a:xfrm>
            <a:custGeom>
              <a:avLst/>
              <a:gdLst/>
              <a:ahLst/>
              <a:cxnLst/>
              <a:rect l="l" t="t" r="r" b="b"/>
              <a:pathLst>
                <a:path w="578485" h="578485">
                  <a:moveTo>
                    <a:pt x="289179" y="0"/>
                  </a:moveTo>
                  <a:lnTo>
                    <a:pt x="242271" y="3784"/>
                  </a:lnTo>
                  <a:lnTo>
                    <a:pt x="197773" y="14741"/>
                  </a:lnTo>
                  <a:lnTo>
                    <a:pt x="156281" y="32276"/>
                  </a:lnTo>
                  <a:lnTo>
                    <a:pt x="118391" y="55793"/>
                  </a:lnTo>
                  <a:lnTo>
                    <a:pt x="84696" y="84696"/>
                  </a:lnTo>
                  <a:lnTo>
                    <a:pt x="55793" y="118391"/>
                  </a:lnTo>
                  <a:lnTo>
                    <a:pt x="32276" y="156281"/>
                  </a:lnTo>
                  <a:lnTo>
                    <a:pt x="14741" y="197773"/>
                  </a:lnTo>
                  <a:lnTo>
                    <a:pt x="3784" y="242271"/>
                  </a:lnTo>
                  <a:lnTo>
                    <a:pt x="0" y="289178"/>
                  </a:lnTo>
                  <a:lnTo>
                    <a:pt x="3784" y="336086"/>
                  </a:lnTo>
                  <a:lnTo>
                    <a:pt x="14741" y="380584"/>
                  </a:lnTo>
                  <a:lnTo>
                    <a:pt x="32276" y="422076"/>
                  </a:lnTo>
                  <a:lnTo>
                    <a:pt x="55793" y="459966"/>
                  </a:lnTo>
                  <a:lnTo>
                    <a:pt x="84696" y="493661"/>
                  </a:lnTo>
                  <a:lnTo>
                    <a:pt x="118391" y="522564"/>
                  </a:lnTo>
                  <a:lnTo>
                    <a:pt x="156281" y="546081"/>
                  </a:lnTo>
                  <a:lnTo>
                    <a:pt x="197773" y="563616"/>
                  </a:lnTo>
                  <a:lnTo>
                    <a:pt x="242271" y="574573"/>
                  </a:lnTo>
                  <a:lnTo>
                    <a:pt x="289179" y="578357"/>
                  </a:lnTo>
                  <a:lnTo>
                    <a:pt x="336086" y="574573"/>
                  </a:lnTo>
                  <a:lnTo>
                    <a:pt x="380584" y="563616"/>
                  </a:lnTo>
                  <a:lnTo>
                    <a:pt x="422076" y="546081"/>
                  </a:lnTo>
                  <a:lnTo>
                    <a:pt x="459966" y="522564"/>
                  </a:lnTo>
                  <a:lnTo>
                    <a:pt x="493661" y="493661"/>
                  </a:lnTo>
                  <a:lnTo>
                    <a:pt x="522564" y="459966"/>
                  </a:lnTo>
                  <a:lnTo>
                    <a:pt x="546081" y="422076"/>
                  </a:lnTo>
                  <a:lnTo>
                    <a:pt x="563616" y="380584"/>
                  </a:lnTo>
                  <a:lnTo>
                    <a:pt x="574573" y="336086"/>
                  </a:lnTo>
                  <a:lnTo>
                    <a:pt x="578358" y="289178"/>
                  </a:lnTo>
                  <a:lnTo>
                    <a:pt x="574573" y="242271"/>
                  </a:lnTo>
                  <a:lnTo>
                    <a:pt x="563616" y="197773"/>
                  </a:lnTo>
                  <a:lnTo>
                    <a:pt x="546081" y="156281"/>
                  </a:lnTo>
                  <a:lnTo>
                    <a:pt x="522564" y="118391"/>
                  </a:lnTo>
                  <a:lnTo>
                    <a:pt x="493661" y="84696"/>
                  </a:lnTo>
                  <a:lnTo>
                    <a:pt x="459966" y="55793"/>
                  </a:lnTo>
                  <a:lnTo>
                    <a:pt x="422076" y="32276"/>
                  </a:lnTo>
                  <a:lnTo>
                    <a:pt x="380584" y="14741"/>
                  </a:lnTo>
                  <a:lnTo>
                    <a:pt x="336086" y="3784"/>
                  </a:lnTo>
                  <a:lnTo>
                    <a:pt x="289179" y="0"/>
                  </a:lnTo>
                  <a:close/>
                </a:path>
              </a:pathLst>
            </a:custGeom>
            <a:solidFill>
              <a:srgbClr val="FFFFFF"/>
            </a:solidFill>
          </p:spPr>
          <p:txBody>
            <a:bodyPr wrap="square" lIns="0" tIns="0" rIns="0" bIns="0" rtlCol="0"/>
            <a:lstStyle/>
            <a:p>
              <a:endParaRPr/>
            </a:p>
          </p:txBody>
        </p:sp>
        <p:sp>
          <p:nvSpPr>
            <p:cNvPr id="61" name="object 61"/>
            <p:cNvSpPr/>
            <p:nvPr/>
          </p:nvSpPr>
          <p:spPr>
            <a:xfrm>
              <a:off x="2470404" y="4597146"/>
              <a:ext cx="578485" cy="578485"/>
            </a:xfrm>
            <a:custGeom>
              <a:avLst/>
              <a:gdLst/>
              <a:ahLst/>
              <a:cxnLst/>
              <a:rect l="l" t="t" r="r" b="b"/>
              <a:pathLst>
                <a:path w="578485" h="578485">
                  <a:moveTo>
                    <a:pt x="0" y="289178"/>
                  </a:moveTo>
                  <a:lnTo>
                    <a:pt x="3784" y="242271"/>
                  </a:lnTo>
                  <a:lnTo>
                    <a:pt x="14741" y="197773"/>
                  </a:lnTo>
                  <a:lnTo>
                    <a:pt x="32276" y="156281"/>
                  </a:lnTo>
                  <a:lnTo>
                    <a:pt x="55793" y="118391"/>
                  </a:lnTo>
                  <a:lnTo>
                    <a:pt x="84696" y="84696"/>
                  </a:lnTo>
                  <a:lnTo>
                    <a:pt x="118391" y="55793"/>
                  </a:lnTo>
                  <a:lnTo>
                    <a:pt x="156281" y="32276"/>
                  </a:lnTo>
                  <a:lnTo>
                    <a:pt x="197773" y="14741"/>
                  </a:lnTo>
                  <a:lnTo>
                    <a:pt x="242271" y="3784"/>
                  </a:lnTo>
                  <a:lnTo>
                    <a:pt x="289179" y="0"/>
                  </a:lnTo>
                  <a:lnTo>
                    <a:pt x="336086" y="3784"/>
                  </a:lnTo>
                  <a:lnTo>
                    <a:pt x="380584" y="14741"/>
                  </a:lnTo>
                  <a:lnTo>
                    <a:pt x="422076" y="32276"/>
                  </a:lnTo>
                  <a:lnTo>
                    <a:pt x="459966" y="55793"/>
                  </a:lnTo>
                  <a:lnTo>
                    <a:pt x="493661" y="84696"/>
                  </a:lnTo>
                  <a:lnTo>
                    <a:pt x="522564" y="118391"/>
                  </a:lnTo>
                  <a:lnTo>
                    <a:pt x="546081" y="156281"/>
                  </a:lnTo>
                  <a:lnTo>
                    <a:pt x="563616" y="197773"/>
                  </a:lnTo>
                  <a:lnTo>
                    <a:pt x="574573" y="242271"/>
                  </a:lnTo>
                  <a:lnTo>
                    <a:pt x="578358" y="289178"/>
                  </a:lnTo>
                  <a:lnTo>
                    <a:pt x="574573" y="336086"/>
                  </a:lnTo>
                  <a:lnTo>
                    <a:pt x="563616" y="380584"/>
                  </a:lnTo>
                  <a:lnTo>
                    <a:pt x="546081" y="422076"/>
                  </a:lnTo>
                  <a:lnTo>
                    <a:pt x="522564" y="459966"/>
                  </a:lnTo>
                  <a:lnTo>
                    <a:pt x="493661" y="493661"/>
                  </a:lnTo>
                  <a:lnTo>
                    <a:pt x="459966" y="522564"/>
                  </a:lnTo>
                  <a:lnTo>
                    <a:pt x="422076" y="546081"/>
                  </a:lnTo>
                  <a:lnTo>
                    <a:pt x="380584" y="563616"/>
                  </a:lnTo>
                  <a:lnTo>
                    <a:pt x="336086" y="574573"/>
                  </a:lnTo>
                  <a:lnTo>
                    <a:pt x="289179" y="578357"/>
                  </a:lnTo>
                  <a:lnTo>
                    <a:pt x="242271" y="574573"/>
                  </a:lnTo>
                  <a:lnTo>
                    <a:pt x="197773" y="563616"/>
                  </a:lnTo>
                  <a:lnTo>
                    <a:pt x="156281" y="546081"/>
                  </a:lnTo>
                  <a:lnTo>
                    <a:pt x="118391" y="522564"/>
                  </a:lnTo>
                  <a:lnTo>
                    <a:pt x="84696" y="493661"/>
                  </a:lnTo>
                  <a:lnTo>
                    <a:pt x="55793" y="459966"/>
                  </a:lnTo>
                  <a:lnTo>
                    <a:pt x="32276" y="422076"/>
                  </a:lnTo>
                  <a:lnTo>
                    <a:pt x="14741" y="380584"/>
                  </a:lnTo>
                  <a:lnTo>
                    <a:pt x="3784" y="336086"/>
                  </a:lnTo>
                  <a:lnTo>
                    <a:pt x="0" y="289178"/>
                  </a:lnTo>
                  <a:close/>
                </a:path>
              </a:pathLst>
            </a:custGeom>
            <a:ln w="38099">
              <a:solidFill>
                <a:srgbClr val="2D3334"/>
              </a:solidFill>
            </a:ln>
          </p:spPr>
          <p:txBody>
            <a:bodyPr wrap="square" lIns="0" tIns="0" rIns="0" bIns="0" rtlCol="0"/>
            <a:lstStyle/>
            <a:p>
              <a:endParaRPr/>
            </a:p>
          </p:txBody>
        </p:sp>
      </p:grpSp>
      <p:sp>
        <p:nvSpPr>
          <p:cNvPr id="62" name="object 62"/>
          <p:cNvSpPr txBox="1"/>
          <p:nvPr/>
        </p:nvSpPr>
        <p:spPr>
          <a:xfrm>
            <a:off x="2613711" y="4762284"/>
            <a:ext cx="291465" cy="238760"/>
          </a:xfrm>
          <a:prstGeom prst="rect">
            <a:avLst/>
          </a:prstGeom>
        </p:spPr>
        <p:txBody>
          <a:bodyPr vert="horz" wrap="square" lIns="0" tIns="12065" rIns="0" bIns="0" rtlCol="0">
            <a:spAutoFit/>
          </a:bodyPr>
          <a:lstStyle/>
          <a:p>
            <a:pPr marL="12700">
              <a:lnSpc>
                <a:spcPct val="100000"/>
              </a:lnSpc>
              <a:spcBef>
                <a:spcPts val="95"/>
              </a:spcBef>
            </a:pPr>
            <a:r>
              <a:rPr sz="1400" b="1" spc="-10" dirty="0">
                <a:latin typeface="Arial"/>
                <a:cs typeface="Arial"/>
              </a:rPr>
              <a:t>NO</a:t>
            </a:r>
            <a:endParaRPr sz="1400">
              <a:latin typeface="Arial"/>
              <a:cs typeface="Arial"/>
            </a:endParaRPr>
          </a:p>
        </p:txBody>
      </p:sp>
      <p:grpSp>
        <p:nvGrpSpPr>
          <p:cNvPr id="63" name="object 63"/>
          <p:cNvGrpSpPr/>
          <p:nvPr/>
        </p:nvGrpSpPr>
        <p:grpSpPr>
          <a:xfrm>
            <a:off x="3315461" y="2325623"/>
            <a:ext cx="6972300" cy="3634740"/>
            <a:chOff x="3315461" y="2325623"/>
            <a:chExt cx="6972300" cy="3634740"/>
          </a:xfrm>
        </p:grpSpPr>
        <p:sp>
          <p:nvSpPr>
            <p:cNvPr id="64" name="object 64"/>
            <p:cNvSpPr/>
            <p:nvPr/>
          </p:nvSpPr>
          <p:spPr>
            <a:xfrm>
              <a:off x="5453634" y="2325623"/>
              <a:ext cx="4834255" cy="2672715"/>
            </a:xfrm>
            <a:custGeom>
              <a:avLst/>
              <a:gdLst/>
              <a:ahLst/>
              <a:cxnLst/>
              <a:rect l="l" t="t" r="r" b="b"/>
              <a:pathLst>
                <a:path w="4834255" h="2672715">
                  <a:moveTo>
                    <a:pt x="678942" y="1498434"/>
                  </a:moveTo>
                  <a:lnTo>
                    <a:pt x="499097" y="1415034"/>
                  </a:lnTo>
                  <a:lnTo>
                    <a:pt x="499097" y="1471358"/>
                  </a:lnTo>
                  <a:lnTo>
                    <a:pt x="427926" y="1471358"/>
                  </a:lnTo>
                  <a:lnTo>
                    <a:pt x="378167" y="1478051"/>
                  </a:lnTo>
                  <a:lnTo>
                    <a:pt x="333463" y="1496910"/>
                  </a:lnTo>
                  <a:lnTo>
                    <a:pt x="295592" y="1526171"/>
                  </a:lnTo>
                  <a:lnTo>
                    <a:pt x="266331" y="1564043"/>
                  </a:lnTo>
                  <a:lnTo>
                    <a:pt x="247472" y="1608747"/>
                  </a:lnTo>
                  <a:lnTo>
                    <a:pt x="240792" y="1658480"/>
                  </a:lnTo>
                  <a:lnTo>
                    <a:pt x="240792" y="2672334"/>
                  </a:lnTo>
                  <a:lnTo>
                    <a:pt x="294944" y="2672334"/>
                  </a:lnTo>
                  <a:lnTo>
                    <a:pt x="294944" y="1658480"/>
                  </a:lnTo>
                  <a:lnTo>
                    <a:pt x="301713" y="1616456"/>
                  </a:lnTo>
                  <a:lnTo>
                    <a:pt x="320598" y="1579956"/>
                  </a:lnTo>
                  <a:lnTo>
                    <a:pt x="349377" y="1551178"/>
                  </a:lnTo>
                  <a:lnTo>
                    <a:pt x="385889" y="1532293"/>
                  </a:lnTo>
                  <a:lnTo>
                    <a:pt x="427926" y="1525511"/>
                  </a:lnTo>
                  <a:lnTo>
                    <a:pt x="499097" y="1525511"/>
                  </a:lnTo>
                  <a:lnTo>
                    <a:pt x="499097" y="1581823"/>
                  </a:lnTo>
                  <a:lnTo>
                    <a:pt x="678942" y="1498434"/>
                  </a:lnTo>
                  <a:close/>
                </a:path>
                <a:path w="4834255" h="2672715">
                  <a:moveTo>
                    <a:pt x="678942" y="81902"/>
                  </a:moveTo>
                  <a:lnTo>
                    <a:pt x="495973" y="0"/>
                  </a:lnTo>
                  <a:lnTo>
                    <a:pt x="495973" y="53835"/>
                  </a:lnTo>
                  <a:lnTo>
                    <a:pt x="204901" y="53835"/>
                  </a:lnTo>
                  <a:lnTo>
                    <a:pt x="157911" y="59258"/>
                  </a:lnTo>
                  <a:lnTo>
                    <a:pt x="114782" y="74663"/>
                  </a:lnTo>
                  <a:lnTo>
                    <a:pt x="76733" y="98856"/>
                  </a:lnTo>
                  <a:lnTo>
                    <a:pt x="45008" y="130581"/>
                  </a:lnTo>
                  <a:lnTo>
                    <a:pt x="20815" y="168630"/>
                  </a:lnTo>
                  <a:lnTo>
                    <a:pt x="5410" y="211759"/>
                  </a:lnTo>
                  <a:lnTo>
                    <a:pt x="0" y="258737"/>
                  </a:lnTo>
                  <a:lnTo>
                    <a:pt x="0" y="2379726"/>
                  </a:lnTo>
                  <a:lnTo>
                    <a:pt x="56134" y="2379726"/>
                  </a:lnTo>
                  <a:lnTo>
                    <a:pt x="56134" y="258737"/>
                  </a:lnTo>
                  <a:lnTo>
                    <a:pt x="63715" y="211721"/>
                  </a:lnTo>
                  <a:lnTo>
                    <a:pt x="84823" y="170878"/>
                  </a:lnTo>
                  <a:lnTo>
                    <a:pt x="117030" y="138671"/>
                  </a:lnTo>
                  <a:lnTo>
                    <a:pt x="157873" y="117563"/>
                  </a:lnTo>
                  <a:lnTo>
                    <a:pt x="204901" y="109969"/>
                  </a:lnTo>
                  <a:lnTo>
                    <a:pt x="495973" y="109969"/>
                  </a:lnTo>
                  <a:lnTo>
                    <a:pt x="495973" y="163804"/>
                  </a:lnTo>
                  <a:lnTo>
                    <a:pt x="678942" y="81902"/>
                  </a:lnTo>
                  <a:close/>
                </a:path>
                <a:path w="4834255" h="2672715">
                  <a:moveTo>
                    <a:pt x="4834128" y="265417"/>
                  </a:moveTo>
                  <a:lnTo>
                    <a:pt x="4697996" y="197358"/>
                  </a:lnTo>
                  <a:lnTo>
                    <a:pt x="4697996" y="237248"/>
                  </a:lnTo>
                  <a:lnTo>
                    <a:pt x="4534649" y="237248"/>
                  </a:lnTo>
                  <a:lnTo>
                    <a:pt x="4489653" y="241795"/>
                  </a:lnTo>
                  <a:lnTo>
                    <a:pt x="4447743" y="254800"/>
                  </a:lnTo>
                  <a:lnTo>
                    <a:pt x="4409821" y="275386"/>
                  </a:lnTo>
                  <a:lnTo>
                    <a:pt x="4376775" y="302641"/>
                  </a:lnTo>
                  <a:lnTo>
                    <a:pt x="4349521" y="335686"/>
                  </a:lnTo>
                  <a:lnTo>
                    <a:pt x="4328934" y="373608"/>
                  </a:lnTo>
                  <a:lnTo>
                    <a:pt x="4315930" y="415518"/>
                  </a:lnTo>
                  <a:lnTo>
                    <a:pt x="4311396" y="460502"/>
                  </a:lnTo>
                  <a:lnTo>
                    <a:pt x="4311396" y="1454658"/>
                  </a:lnTo>
                  <a:lnTo>
                    <a:pt x="4367746" y="1454658"/>
                  </a:lnTo>
                  <a:lnTo>
                    <a:pt x="4367746" y="460502"/>
                  </a:lnTo>
                  <a:lnTo>
                    <a:pt x="4373702" y="416140"/>
                  </a:lnTo>
                  <a:lnTo>
                    <a:pt x="4390529" y="376275"/>
                  </a:lnTo>
                  <a:lnTo>
                    <a:pt x="4416628" y="342493"/>
                  </a:lnTo>
                  <a:lnTo>
                    <a:pt x="4450410" y="316395"/>
                  </a:lnTo>
                  <a:lnTo>
                    <a:pt x="4490275" y="299567"/>
                  </a:lnTo>
                  <a:lnTo>
                    <a:pt x="4534649" y="293598"/>
                  </a:lnTo>
                  <a:lnTo>
                    <a:pt x="4697996" y="293598"/>
                  </a:lnTo>
                  <a:lnTo>
                    <a:pt x="4697996" y="333489"/>
                  </a:lnTo>
                  <a:lnTo>
                    <a:pt x="4834128" y="265417"/>
                  </a:lnTo>
                  <a:close/>
                </a:path>
              </a:pathLst>
            </a:custGeom>
            <a:solidFill>
              <a:srgbClr val="000000"/>
            </a:solidFill>
          </p:spPr>
          <p:txBody>
            <a:bodyPr wrap="square" lIns="0" tIns="0" rIns="0" bIns="0" rtlCol="0"/>
            <a:lstStyle/>
            <a:p>
              <a:endParaRPr/>
            </a:p>
          </p:txBody>
        </p:sp>
        <p:sp>
          <p:nvSpPr>
            <p:cNvPr id="65" name="object 65"/>
            <p:cNvSpPr/>
            <p:nvPr/>
          </p:nvSpPr>
          <p:spPr>
            <a:xfrm>
              <a:off x="5290947" y="5547741"/>
              <a:ext cx="701675" cy="0"/>
            </a:xfrm>
            <a:custGeom>
              <a:avLst/>
              <a:gdLst/>
              <a:ahLst/>
              <a:cxnLst/>
              <a:rect l="l" t="t" r="r" b="b"/>
              <a:pathLst>
                <a:path w="701675">
                  <a:moveTo>
                    <a:pt x="0" y="0"/>
                  </a:moveTo>
                  <a:lnTo>
                    <a:pt x="701065" y="0"/>
                  </a:lnTo>
                </a:path>
              </a:pathLst>
            </a:custGeom>
            <a:ln w="50800">
              <a:solidFill>
                <a:srgbClr val="000000"/>
              </a:solidFill>
            </a:ln>
          </p:spPr>
          <p:txBody>
            <a:bodyPr wrap="square" lIns="0" tIns="0" rIns="0" bIns="0" rtlCol="0"/>
            <a:lstStyle/>
            <a:p>
              <a:endParaRPr/>
            </a:p>
          </p:txBody>
        </p:sp>
        <p:sp>
          <p:nvSpPr>
            <p:cNvPr id="66" name="object 66"/>
            <p:cNvSpPr/>
            <p:nvPr/>
          </p:nvSpPr>
          <p:spPr>
            <a:xfrm>
              <a:off x="4491990" y="3446525"/>
              <a:ext cx="1627505" cy="2177415"/>
            </a:xfrm>
            <a:custGeom>
              <a:avLst/>
              <a:gdLst/>
              <a:ahLst/>
              <a:cxnLst/>
              <a:rect l="l" t="t" r="r" b="b"/>
              <a:pathLst>
                <a:path w="1627504" h="2177415">
                  <a:moveTo>
                    <a:pt x="1016508" y="0"/>
                  </a:moveTo>
                  <a:lnTo>
                    <a:pt x="960386" y="0"/>
                  </a:lnTo>
                  <a:lnTo>
                    <a:pt x="960374" y="1499196"/>
                  </a:lnTo>
                  <a:lnTo>
                    <a:pt x="952779" y="1546225"/>
                  </a:lnTo>
                  <a:lnTo>
                    <a:pt x="931672" y="1587068"/>
                  </a:lnTo>
                  <a:lnTo>
                    <a:pt x="899464" y="1619275"/>
                  </a:lnTo>
                  <a:lnTo>
                    <a:pt x="858621" y="1640382"/>
                  </a:lnTo>
                  <a:lnTo>
                    <a:pt x="811606" y="1647964"/>
                  </a:lnTo>
                  <a:lnTo>
                    <a:pt x="520534" y="1647964"/>
                  </a:lnTo>
                  <a:lnTo>
                    <a:pt x="520534" y="1594129"/>
                  </a:lnTo>
                  <a:lnTo>
                    <a:pt x="337566" y="1676031"/>
                  </a:lnTo>
                  <a:lnTo>
                    <a:pt x="520534" y="1757934"/>
                  </a:lnTo>
                  <a:lnTo>
                    <a:pt x="520534" y="1704098"/>
                  </a:lnTo>
                  <a:lnTo>
                    <a:pt x="811606" y="1704098"/>
                  </a:lnTo>
                  <a:lnTo>
                    <a:pt x="858583" y="1698688"/>
                  </a:lnTo>
                  <a:lnTo>
                    <a:pt x="901712" y="1683283"/>
                  </a:lnTo>
                  <a:lnTo>
                    <a:pt x="939761" y="1659089"/>
                  </a:lnTo>
                  <a:lnTo>
                    <a:pt x="971486" y="1627365"/>
                  </a:lnTo>
                  <a:lnTo>
                    <a:pt x="995680" y="1589316"/>
                  </a:lnTo>
                  <a:lnTo>
                    <a:pt x="1011085" y="1546186"/>
                  </a:lnTo>
                  <a:lnTo>
                    <a:pt x="1016508" y="1499196"/>
                  </a:lnTo>
                  <a:lnTo>
                    <a:pt x="1016508" y="0"/>
                  </a:lnTo>
                  <a:close/>
                </a:path>
                <a:path w="1627504" h="2177415">
                  <a:moveTo>
                    <a:pt x="1257300" y="1218438"/>
                  </a:moveTo>
                  <a:lnTo>
                    <a:pt x="1199997" y="1218438"/>
                  </a:lnTo>
                  <a:lnTo>
                    <a:pt x="1199997" y="1563420"/>
                  </a:lnTo>
                  <a:lnTo>
                    <a:pt x="1196581" y="1609940"/>
                  </a:lnTo>
                  <a:lnTo>
                    <a:pt x="1186662" y="1654327"/>
                  </a:lnTo>
                  <a:lnTo>
                    <a:pt x="1170736" y="1696110"/>
                  </a:lnTo>
                  <a:lnTo>
                    <a:pt x="1149273" y="1734807"/>
                  </a:lnTo>
                  <a:lnTo>
                    <a:pt x="1122781" y="1769922"/>
                  </a:lnTo>
                  <a:lnTo>
                    <a:pt x="1091730" y="1800974"/>
                  </a:lnTo>
                  <a:lnTo>
                    <a:pt x="1056614" y="1827466"/>
                  </a:lnTo>
                  <a:lnTo>
                    <a:pt x="1017917" y="1848929"/>
                  </a:lnTo>
                  <a:lnTo>
                    <a:pt x="976134" y="1864855"/>
                  </a:lnTo>
                  <a:lnTo>
                    <a:pt x="931748" y="1874774"/>
                  </a:lnTo>
                  <a:lnTo>
                    <a:pt x="885240" y="1878177"/>
                  </a:lnTo>
                  <a:lnTo>
                    <a:pt x="0" y="1878177"/>
                  </a:lnTo>
                  <a:lnTo>
                    <a:pt x="0" y="1935480"/>
                  </a:lnTo>
                  <a:lnTo>
                    <a:pt x="885240" y="1935480"/>
                  </a:lnTo>
                  <a:lnTo>
                    <a:pt x="931900" y="1932584"/>
                  </a:lnTo>
                  <a:lnTo>
                    <a:pt x="976845" y="1924126"/>
                  </a:lnTo>
                  <a:lnTo>
                    <a:pt x="1019708" y="1910448"/>
                  </a:lnTo>
                  <a:lnTo>
                    <a:pt x="1060145" y="1891893"/>
                  </a:lnTo>
                  <a:lnTo>
                    <a:pt x="1097800" y="1868830"/>
                  </a:lnTo>
                  <a:lnTo>
                    <a:pt x="1132332" y="1841588"/>
                  </a:lnTo>
                  <a:lnTo>
                    <a:pt x="1163396" y="1810524"/>
                  </a:lnTo>
                  <a:lnTo>
                    <a:pt x="1190637" y="1775993"/>
                  </a:lnTo>
                  <a:lnTo>
                    <a:pt x="1213700" y="1738337"/>
                  </a:lnTo>
                  <a:lnTo>
                    <a:pt x="1232255" y="1697901"/>
                  </a:lnTo>
                  <a:lnTo>
                    <a:pt x="1245933" y="1655038"/>
                  </a:lnTo>
                  <a:lnTo>
                    <a:pt x="1254391" y="1610093"/>
                  </a:lnTo>
                  <a:lnTo>
                    <a:pt x="1257300" y="1563420"/>
                  </a:lnTo>
                  <a:lnTo>
                    <a:pt x="1257300" y="1218438"/>
                  </a:lnTo>
                  <a:close/>
                </a:path>
                <a:path w="1627504" h="2177415">
                  <a:moveTo>
                    <a:pt x="1627022" y="2101227"/>
                  </a:moveTo>
                  <a:lnTo>
                    <a:pt x="1474622" y="2025015"/>
                  </a:lnTo>
                  <a:lnTo>
                    <a:pt x="1474609" y="2177415"/>
                  </a:lnTo>
                  <a:lnTo>
                    <a:pt x="1627022" y="2101227"/>
                  </a:lnTo>
                  <a:close/>
                </a:path>
              </a:pathLst>
            </a:custGeom>
            <a:solidFill>
              <a:srgbClr val="000000"/>
            </a:solidFill>
          </p:spPr>
          <p:txBody>
            <a:bodyPr wrap="square" lIns="0" tIns="0" rIns="0" bIns="0" rtlCol="0"/>
            <a:lstStyle/>
            <a:p>
              <a:endParaRPr/>
            </a:p>
          </p:txBody>
        </p:sp>
        <p:sp>
          <p:nvSpPr>
            <p:cNvPr id="67" name="object 67"/>
            <p:cNvSpPr/>
            <p:nvPr/>
          </p:nvSpPr>
          <p:spPr>
            <a:xfrm>
              <a:off x="3334511" y="4860033"/>
              <a:ext cx="1986914" cy="1081405"/>
            </a:xfrm>
            <a:custGeom>
              <a:avLst/>
              <a:gdLst/>
              <a:ahLst/>
              <a:cxnLst/>
              <a:rect l="l" t="t" r="r" b="b"/>
              <a:pathLst>
                <a:path w="1986914" h="1081404">
                  <a:moveTo>
                    <a:pt x="1895703" y="0"/>
                  </a:moveTo>
                  <a:lnTo>
                    <a:pt x="90830" y="0"/>
                  </a:lnTo>
                  <a:lnTo>
                    <a:pt x="55474" y="7137"/>
                  </a:lnTo>
                  <a:lnTo>
                    <a:pt x="26603" y="26603"/>
                  </a:lnTo>
                  <a:lnTo>
                    <a:pt x="7137" y="55474"/>
                  </a:lnTo>
                  <a:lnTo>
                    <a:pt x="0" y="90830"/>
                  </a:lnTo>
                  <a:lnTo>
                    <a:pt x="0" y="990447"/>
                  </a:lnTo>
                  <a:lnTo>
                    <a:pt x="7137" y="1025803"/>
                  </a:lnTo>
                  <a:lnTo>
                    <a:pt x="26603" y="1054674"/>
                  </a:lnTo>
                  <a:lnTo>
                    <a:pt x="55474" y="1074140"/>
                  </a:lnTo>
                  <a:lnTo>
                    <a:pt x="90830" y="1081277"/>
                  </a:lnTo>
                  <a:lnTo>
                    <a:pt x="1895703" y="1081277"/>
                  </a:lnTo>
                  <a:lnTo>
                    <a:pt x="1931059" y="1074140"/>
                  </a:lnTo>
                  <a:lnTo>
                    <a:pt x="1959930" y="1054674"/>
                  </a:lnTo>
                  <a:lnTo>
                    <a:pt x="1979396" y="1025803"/>
                  </a:lnTo>
                  <a:lnTo>
                    <a:pt x="1986533" y="990447"/>
                  </a:lnTo>
                  <a:lnTo>
                    <a:pt x="1986533" y="90830"/>
                  </a:lnTo>
                  <a:lnTo>
                    <a:pt x="1979396" y="55474"/>
                  </a:lnTo>
                  <a:lnTo>
                    <a:pt x="1959930" y="26603"/>
                  </a:lnTo>
                  <a:lnTo>
                    <a:pt x="1931059" y="7137"/>
                  </a:lnTo>
                  <a:lnTo>
                    <a:pt x="1895703" y="0"/>
                  </a:lnTo>
                  <a:close/>
                </a:path>
              </a:pathLst>
            </a:custGeom>
            <a:solidFill>
              <a:srgbClr val="000000"/>
            </a:solidFill>
          </p:spPr>
          <p:txBody>
            <a:bodyPr wrap="square" lIns="0" tIns="0" rIns="0" bIns="0" rtlCol="0"/>
            <a:lstStyle/>
            <a:p>
              <a:endParaRPr/>
            </a:p>
          </p:txBody>
        </p:sp>
        <p:sp>
          <p:nvSpPr>
            <p:cNvPr id="68" name="object 68"/>
            <p:cNvSpPr/>
            <p:nvPr/>
          </p:nvSpPr>
          <p:spPr>
            <a:xfrm>
              <a:off x="3334511" y="4860033"/>
              <a:ext cx="1986914" cy="1081405"/>
            </a:xfrm>
            <a:custGeom>
              <a:avLst/>
              <a:gdLst/>
              <a:ahLst/>
              <a:cxnLst/>
              <a:rect l="l" t="t" r="r" b="b"/>
              <a:pathLst>
                <a:path w="1986914" h="1081404">
                  <a:moveTo>
                    <a:pt x="0" y="90830"/>
                  </a:moveTo>
                  <a:lnTo>
                    <a:pt x="7137" y="55474"/>
                  </a:lnTo>
                  <a:lnTo>
                    <a:pt x="26603" y="26603"/>
                  </a:lnTo>
                  <a:lnTo>
                    <a:pt x="55474" y="7137"/>
                  </a:lnTo>
                  <a:lnTo>
                    <a:pt x="90830" y="0"/>
                  </a:lnTo>
                  <a:lnTo>
                    <a:pt x="1895703" y="0"/>
                  </a:lnTo>
                  <a:lnTo>
                    <a:pt x="1931059" y="7137"/>
                  </a:lnTo>
                  <a:lnTo>
                    <a:pt x="1959930" y="26603"/>
                  </a:lnTo>
                  <a:lnTo>
                    <a:pt x="1979396" y="55474"/>
                  </a:lnTo>
                  <a:lnTo>
                    <a:pt x="1986533" y="90830"/>
                  </a:lnTo>
                  <a:lnTo>
                    <a:pt x="1986533" y="990447"/>
                  </a:lnTo>
                  <a:lnTo>
                    <a:pt x="1979396" y="1025803"/>
                  </a:lnTo>
                  <a:lnTo>
                    <a:pt x="1959930" y="1054674"/>
                  </a:lnTo>
                  <a:lnTo>
                    <a:pt x="1931059" y="1074140"/>
                  </a:lnTo>
                  <a:lnTo>
                    <a:pt x="1895703" y="1081277"/>
                  </a:lnTo>
                  <a:lnTo>
                    <a:pt x="90830" y="1081277"/>
                  </a:lnTo>
                  <a:lnTo>
                    <a:pt x="55474" y="1074140"/>
                  </a:lnTo>
                  <a:lnTo>
                    <a:pt x="26603" y="1054674"/>
                  </a:lnTo>
                  <a:lnTo>
                    <a:pt x="7137" y="1025803"/>
                  </a:lnTo>
                  <a:lnTo>
                    <a:pt x="0" y="990447"/>
                  </a:lnTo>
                  <a:lnTo>
                    <a:pt x="0" y="90830"/>
                  </a:lnTo>
                  <a:close/>
                </a:path>
              </a:pathLst>
            </a:custGeom>
            <a:ln w="38100">
              <a:solidFill>
                <a:srgbClr val="FFFFFF"/>
              </a:solidFill>
            </a:ln>
          </p:spPr>
          <p:txBody>
            <a:bodyPr wrap="square" lIns="0" tIns="0" rIns="0" bIns="0" rtlCol="0"/>
            <a:lstStyle/>
            <a:p>
              <a:endParaRPr/>
            </a:p>
          </p:txBody>
        </p:sp>
      </p:grpSp>
      <p:sp>
        <p:nvSpPr>
          <p:cNvPr id="69" name="object 69"/>
          <p:cNvSpPr txBox="1"/>
          <p:nvPr/>
        </p:nvSpPr>
        <p:spPr>
          <a:xfrm>
            <a:off x="3502096" y="4915152"/>
            <a:ext cx="1651000" cy="928369"/>
          </a:xfrm>
          <a:prstGeom prst="rect">
            <a:avLst/>
          </a:prstGeom>
        </p:spPr>
        <p:txBody>
          <a:bodyPr vert="horz" wrap="square" lIns="0" tIns="40005" rIns="0" bIns="0" rtlCol="0">
            <a:spAutoFit/>
          </a:bodyPr>
          <a:lstStyle/>
          <a:p>
            <a:pPr marL="12700" marR="5080" algn="ctr">
              <a:lnSpc>
                <a:spcPts val="1730"/>
              </a:lnSpc>
              <a:spcBef>
                <a:spcPts val="315"/>
              </a:spcBef>
            </a:pPr>
            <a:r>
              <a:rPr sz="1600" spc="-5" dirty="0">
                <a:solidFill>
                  <a:srgbClr val="FFFFFF"/>
                </a:solidFill>
                <a:latin typeface="Arial MT"/>
                <a:cs typeface="Arial MT"/>
              </a:rPr>
              <a:t>Expose wounds, </a:t>
            </a:r>
            <a:r>
              <a:rPr sz="1600" dirty="0">
                <a:solidFill>
                  <a:srgbClr val="FFFFFF"/>
                </a:solidFill>
                <a:latin typeface="Arial MT"/>
                <a:cs typeface="Arial MT"/>
              </a:rPr>
              <a:t> </a:t>
            </a:r>
            <a:r>
              <a:rPr sz="1600" spc="-5" dirty="0">
                <a:solidFill>
                  <a:srgbClr val="FFFFFF"/>
                </a:solidFill>
                <a:latin typeface="Arial MT"/>
                <a:cs typeface="Arial MT"/>
              </a:rPr>
              <a:t>confirm</a:t>
            </a:r>
            <a:r>
              <a:rPr sz="1600" spc="-55" dirty="0">
                <a:solidFill>
                  <a:srgbClr val="FFFFFF"/>
                </a:solidFill>
                <a:latin typeface="Arial MT"/>
                <a:cs typeface="Arial MT"/>
              </a:rPr>
              <a:t> </a:t>
            </a:r>
            <a:r>
              <a:rPr sz="1600" spc="-5" dirty="0">
                <a:solidFill>
                  <a:srgbClr val="FFFFFF"/>
                </a:solidFill>
                <a:latin typeface="Arial MT"/>
                <a:cs typeface="Arial MT"/>
              </a:rPr>
              <a:t>tourniquet </a:t>
            </a:r>
            <a:r>
              <a:rPr sz="1600" spc="-430" dirty="0">
                <a:solidFill>
                  <a:srgbClr val="FFFFFF"/>
                </a:solidFill>
                <a:latin typeface="Arial MT"/>
                <a:cs typeface="Arial MT"/>
              </a:rPr>
              <a:t> </a:t>
            </a:r>
            <a:r>
              <a:rPr sz="1600" spc="-5" dirty="0">
                <a:solidFill>
                  <a:srgbClr val="FFFFFF"/>
                </a:solidFill>
                <a:latin typeface="Arial MT"/>
                <a:cs typeface="Arial MT"/>
              </a:rPr>
              <a:t>(TQ) indicated, </a:t>
            </a:r>
            <a:r>
              <a:rPr sz="1600" dirty="0">
                <a:solidFill>
                  <a:srgbClr val="FFFFFF"/>
                </a:solidFill>
                <a:latin typeface="Arial MT"/>
                <a:cs typeface="Arial MT"/>
              </a:rPr>
              <a:t> </a:t>
            </a:r>
            <a:r>
              <a:rPr sz="1600" spc="-5" dirty="0">
                <a:solidFill>
                  <a:srgbClr val="FFFFFF"/>
                </a:solidFill>
                <a:latin typeface="Arial MT"/>
                <a:cs typeface="Arial MT"/>
              </a:rPr>
              <a:t>assess</a:t>
            </a:r>
            <a:r>
              <a:rPr sz="1600" spc="-20" dirty="0">
                <a:solidFill>
                  <a:srgbClr val="FFFFFF"/>
                </a:solidFill>
                <a:latin typeface="Arial MT"/>
                <a:cs typeface="Arial MT"/>
              </a:rPr>
              <a:t> </a:t>
            </a:r>
            <a:r>
              <a:rPr sz="1600" spc="-5" dirty="0">
                <a:solidFill>
                  <a:srgbClr val="FFFFFF"/>
                </a:solidFill>
                <a:latin typeface="Arial MT"/>
                <a:cs typeface="Arial MT"/>
              </a:rPr>
              <a:t>control</a:t>
            </a:r>
            <a:endParaRPr sz="1600">
              <a:latin typeface="Arial MT"/>
              <a:cs typeface="Arial MT"/>
            </a:endParaRPr>
          </a:p>
        </p:txBody>
      </p:sp>
      <p:grpSp>
        <p:nvGrpSpPr>
          <p:cNvPr id="70" name="object 70"/>
          <p:cNvGrpSpPr/>
          <p:nvPr/>
        </p:nvGrpSpPr>
        <p:grpSpPr>
          <a:xfrm>
            <a:off x="9492994" y="2939795"/>
            <a:ext cx="628015" cy="628015"/>
            <a:chOff x="9492994" y="2939795"/>
            <a:chExt cx="628015" cy="628015"/>
          </a:xfrm>
        </p:grpSpPr>
        <p:sp>
          <p:nvSpPr>
            <p:cNvPr id="71" name="object 71"/>
            <p:cNvSpPr/>
            <p:nvPr/>
          </p:nvSpPr>
          <p:spPr>
            <a:xfrm>
              <a:off x="9512046" y="2958845"/>
              <a:ext cx="589915" cy="589915"/>
            </a:xfrm>
            <a:custGeom>
              <a:avLst/>
              <a:gdLst/>
              <a:ahLst/>
              <a:cxnLst/>
              <a:rect l="l" t="t" r="r" b="b"/>
              <a:pathLst>
                <a:path w="589915" h="589914">
                  <a:moveTo>
                    <a:pt x="294894" y="0"/>
                  </a:moveTo>
                  <a:lnTo>
                    <a:pt x="247060" y="3859"/>
                  </a:lnTo>
                  <a:lnTo>
                    <a:pt x="201684" y="15033"/>
                  </a:lnTo>
                  <a:lnTo>
                    <a:pt x="159373" y="32915"/>
                  </a:lnTo>
                  <a:lnTo>
                    <a:pt x="120733" y="56897"/>
                  </a:lnTo>
                  <a:lnTo>
                    <a:pt x="86372" y="86372"/>
                  </a:lnTo>
                  <a:lnTo>
                    <a:pt x="56897" y="120733"/>
                  </a:lnTo>
                  <a:lnTo>
                    <a:pt x="32915" y="159373"/>
                  </a:lnTo>
                  <a:lnTo>
                    <a:pt x="15033" y="201684"/>
                  </a:lnTo>
                  <a:lnTo>
                    <a:pt x="3859" y="247060"/>
                  </a:lnTo>
                  <a:lnTo>
                    <a:pt x="0" y="294893"/>
                  </a:lnTo>
                  <a:lnTo>
                    <a:pt x="3859" y="342727"/>
                  </a:lnTo>
                  <a:lnTo>
                    <a:pt x="15033" y="388103"/>
                  </a:lnTo>
                  <a:lnTo>
                    <a:pt x="32915" y="430414"/>
                  </a:lnTo>
                  <a:lnTo>
                    <a:pt x="56897" y="469054"/>
                  </a:lnTo>
                  <a:lnTo>
                    <a:pt x="86372" y="503415"/>
                  </a:lnTo>
                  <a:lnTo>
                    <a:pt x="120733" y="532890"/>
                  </a:lnTo>
                  <a:lnTo>
                    <a:pt x="159373" y="556872"/>
                  </a:lnTo>
                  <a:lnTo>
                    <a:pt x="201684" y="574754"/>
                  </a:lnTo>
                  <a:lnTo>
                    <a:pt x="247060" y="585928"/>
                  </a:lnTo>
                  <a:lnTo>
                    <a:pt x="294894" y="589787"/>
                  </a:lnTo>
                  <a:lnTo>
                    <a:pt x="342727" y="585928"/>
                  </a:lnTo>
                  <a:lnTo>
                    <a:pt x="388103" y="574754"/>
                  </a:lnTo>
                  <a:lnTo>
                    <a:pt x="430414" y="556872"/>
                  </a:lnTo>
                  <a:lnTo>
                    <a:pt x="469054" y="532890"/>
                  </a:lnTo>
                  <a:lnTo>
                    <a:pt x="503415" y="503415"/>
                  </a:lnTo>
                  <a:lnTo>
                    <a:pt x="532890" y="469054"/>
                  </a:lnTo>
                  <a:lnTo>
                    <a:pt x="556872" y="430414"/>
                  </a:lnTo>
                  <a:lnTo>
                    <a:pt x="574754" y="388103"/>
                  </a:lnTo>
                  <a:lnTo>
                    <a:pt x="585928" y="342727"/>
                  </a:lnTo>
                  <a:lnTo>
                    <a:pt x="589788" y="294893"/>
                  </a:lnTo>
                  <a:lnTo>
                    <a:pt x="585928" y="247060"/>
                  </a:lnTo>
                  <a:lnTo>
                    <a:pt x="574754" y="201684"/>
                  </a:lnTo>
                  <a:lnTo>
                    <a:pt x="556872" y="159373"/>
                  </a:lnTo>
                  <a:lnTo>
                    <a:pt x="532890" y="120733"/>
                  </a:lnTo>
                  <a:lnTo>
                    <a:pt x="503415" y="86372"/>
                  </a:lnTo>
                  <a:lnTo>
                    <a:pt x="469054" y="56897"/>
                  </a:lnTo>
                  <a:lnTo>
                    <a:pt x="430414" y="32915"/>
                  </a:lnTo>
                  <a:lnTo>
                    <a:pt x="388103" y="15033"/>
                  </a:lnTo>
                  <a:lnTo>
                    <a:pt x="342727" y="3859"/>
                  </a:lnTo>
                  <a:lnTo>
                    <a:pt x="294894" y="0"/>
                  </a:lnTo>
                  <a:close/>
                </a:path>
              </a:pathLst>
            </a:custGeom>
            <a:solidFill>
              <a:srgbClr val="FFFFFF"/>
            </a:solidFill>
          </p:spPr>
          <p:txBody>
            <a:bodyPr wrap="square" lIns="0" tIns="0" rIns="0" bIns="0" rtlCol="0"/>
            <a:lstStyle/>
            <a:p>
              <a:endParaRPr/>
            </a:p>
          </p:txBody>
        </p:sp>
        <p:sp>
          <p:nvSpPr>
            <p:cNvPr id="72" name="object 72"/>
            <p:cNvSpPr/>
            <p:nvPr/>
          </p:nvSpPr>
          <p:spPr>
            <a:xfrm>
              <a:off x="9512044" y="2958845"/>
              <a:ext cx="589915" cy="589915"/>
            </a:xfrm>
            <a:custGeom>
              <a:avLst/>
              <a:gdLst/>
              <a:ahLst/>
              <a:cxnLst/>
              <a:rect l="l" t="t" r="r" b="b"/>
              <a:pathLst>
                <a:path w="589915" h="589914">
                  <a:moveTo>
                    <a:pt x="0" y="294893"/>
                  </a:moveTo>
                  <a:lnTo>
                    <a:pt x="3859" y="247060"/>
                  </a:lnTo>
                  <a:lnTo>
                    <a:pt x="15033" y="201684"/>
                  </a:lnTo>
                  <a:lnTo>
                    <a:pt x="32915" y="159373"/>
                  </a:lnTo>
                  <a:lnTo>
                    <a:pt x="56897" y="120733"/>
                  </a:lnTo>
                  <a:lnTo>
                    <a:pt x="86372" y="86372"/>
                  </a:lnTo>
                  <a:lnTo>
                    <a:pt x="120733" y="56897"/>
                  </a:lnTo>
                  <a:lnTo>
                    <a:pt x="159373" y="32915"/>
                  </a:lnTo>
                  <a:lnTo>
                    <a:pt x="201684" y="15033"/>
                  </a:lnTo>
                  <a:lnTo>
                    <a:pt x="247060" y="3859"/>
                  </a:lnTo>
                  <a:lnTo>
                    <a:pt x="294894" y="0"/>
                  </a:lnTo>
                  <a:lnTo>
                    <a:pt x="342727" y="3859"/>
                  </a:lnTo>
                  <a:lnTo>
                    <a:pt x="388103" y="15033"/>
                  </a:lnTo>
                  <a:lnTo>
                    <a:pt x="430414" y="32915"/>
                  </a:lnTo>
                  <a:lnTo>
                    <a:pt x="469054" y="56897"/>
                  </a:lnTo>
                  <a:lnTo>
                    <a:pt x="503415" y="86372"/>
                  </a:lnTo>
                  <a:lnTo>
                    <a:pt x="532890" y="120733"/>
                  </a:lnTo>
                  <a:lnTo>
                    <a:pt x="556872" y="159373"/>
                  </a:lnTo>
                  <a:lnTo>
                    <a:pt x="574754" y="201684"/>
                  </a:lnTo>
                  <a:lnTo>
                    <a:pt x="585928" y="247060"/>
                  </a:lnTo>
                  <a:lnTo>
                    <a:pt x="589788" y="294893"/>
                  </a:lnTo>
                  <a:lnTo>
                    <a:pt x="585928" y="342727"/>
                  </a:lnTo>
                  <a:lnTo>
                    <a:pt x="574754" y="388103"/>
                  </a:lnTo>
                  <a:lnTo>
                    <a:pt x="556872" y="430414"/>
                  </a:lnTo>
                  <a:lnTo>
                    <a:pt x="532890" y="469054"/>
                  </a:lnTo>
                  <a:lnTo>
                    <a:pt x="503415" y="503415"/>
                  </a:lnTo>
                  <a:lnTo>
                    <a:pt x="469054" y="532890"/>
                  </a:lnTo>
                  <a:lnTo>
                    <a:pt x="430414" y="556872"/>
                  </a:lnTo>
                  <a:lnTo>
                    <a:pt x="388103" y="574754"/>
                  </a:lnTo>
                  <a:lnTo>
                    <a:pt x="342727" y="585928"/>
                  </a:lnTo>
                  <a:lnTo>
                    <a:pt x="294894" y="589787"/>
                  </a:lnTo>
                  <a:lnTo>
                    <a:pt x="247060" y="585928"/>
                  </a:lnTo>
                  <a:lnTo>
                    <a:pt x="201684" y="574754"/>
                  </a:lnTo>
                  <a:lnTo>
                    <a:pt x="159373" y="556872"/>
                  </a:lnTo>
                  <a:lnTo>
                    <a:pt x="120733" y="532890"/>
                  </a:lnTo>
                  <a:lnTo>
                    <a:pt x="86372" y="503415"/>
                  </a:lnTo>
                  <a:lnTo>
                    <a:pt x="56897" y="469054"/>
                  </a:lnTo>
                  <a:lnTo>
                    <a:pt x="32915" y="430414"/>
                  </a:lnTo>
                  <a:lnTo>
                    <a:pt x="15033" y="388103"/>
                  </a:lnTo>
                  <a:lnTo>
                    <a:pt x="3859" y="342727"/>
                  </a:lnTo>
                  <a:lnTo>
                    <a:pt x="0" y="294893"/>
                  </a:lnTo>
                  <a:close/>
                </a:path>
              </a:pathLst>
            </a:custGeom>
            <a:ln w="38100">
              <a:solidFill>
                <a:srgbClr val="2D3334"/>
              </a:solidFill>
            </a:ln>
          </p:spPr>
          <p:txBody>
            <a:bodyPr wrap="square" lIns="0" tIns="0" rIns="0" bIns="0" rtlCol="0"/>
            <a:lstStyle/>
            <a:p>
              <a:endParaRPr/>
            </a:p>
          </p:txBody>
        </p:sp>
      </p:grpSp>
      <p:sp>
        <p:nvSpPr>
          <p:cNvPr id="73" name="object 73"/>
          <p:cNvSpPr txBox="1"/>
          <p:nvPr/>
        </p:nvSpPr>
        <p:spPr>
          <a:xfrm>
            <a:off x="9616961" y="3130050"/>
            <a:ext cx="379730" cy="238760"/>
          </a:xfrm>
          <a:prstGeom prst="rect">
            <a:avLst/>
          </a:prstGeom>
        </p:spPr>
        <p:txBody>
          <a:bodyPr vert="horz" wrap="square" lIns="0" tIns="12065" rIns="0" bIns="0" rtlCol="0">
            <a:spAutoFit/>
          </a:bodyPr>
          <a:lstStyle/>
          <a:p>
            <a:pPr marL="12700">
              <a:lnSpc>
                <a:spcPct val="100000"/>
              </a:lnSpc>
              <a:spcBef>
                <a:spcPts val="95"/>
              </a:spcBef>
            </a:pPr>
            <a:r>
              <a:rPr sz="1400" b="1" spc="-10" dirty="0">
                <a:latin typeface="Arial"/>
                <a:cs typeface="Arial"/>
              </a:rPr>
              <a:t>YES</a:t>
            </a:r>
            <a:endParaRPr sz="1400">
              <a:latin typeface="Arial"/>
              <a:cs typeface="Arial"/>
            </a:endParaRPr>
          </a:p>
        </p:txBody>
      </p:sp>
      <p:grpSp>
        <p:nvGrpSpPr>
          <p:cNvPr id="74" name="object 74"/>
          <p:cNvGrpSpPr/>
          <p:nvPr/>
        </p:nvGrpSpPr>
        <p:grpSpPr>
          <a:xfrm>
            <a:off x="9500616" y="4805934"/>
            <a:ext cx="615950" cy="616585"/>
            <a:chOff x="9500616" y="4805934"/>
            <a:chExt cx="615950" cy="616585"/>
          </a:xfrm>
        </p:grpSpPr>
        <p:sp>
          <p:nvSpPr>
            <p:cNvPr id="75" name="object 75"/>
            <p:cNvSpPr/>
            <p:nvPr/>
          </p:nvSpPr>
          <p:spPr>
            <a:xfrm>
              <a:off x="9519666" y="4824984"/>
              <a:ext cx="577850" cy="578485"/>
            </a:xfrm>
            <a:custGeom>
              <a:avLst/>
              <a:gdLst/>
              <a:ahLst/>
              <a:cxnLst/>
              <a:rect l="l" t="t" r="r" b="b"/>
              <a:pathLst>
                <a:path w="577850" h="578485">
                  <a:moveTo>
                    <a:pt x="288798" y="0"/>
                  </a:moveTo>
                  <a:lnTo>
                    <a:pt x="241953" y="3784"/>
                  </a:lnTo>
                  <a:lnTo>
                    <a:pt x="197515" y="14741"/>
                  </a:lnTo>
                  <a:lnTo>
                    <a:pt x="156078" y="32276"/>
                  </a:lnTo>
                  <a:lnTo>
                    <a:pt x="118237" y="55793"/>
                  </a:lnTo>
                  <a:lnTo>
                    <a:pt x="84586" y="84696"/>
                  </a:lnTo>
                  <a:lnTo>
                    <a:pt x="55721" y="118391"/>
                  </a:lnTo>
                  <a:lnTo>
                    <a:pt x="32235" y="156281"/>
                  </a:lnTo>
                  <a:lnTo>
                    <a:pt x="14723" y="197773"/>
                  </a:lnTo>
                  <a:lnTo>
                    <a:pt x="3779" y="242271"/>
                  </a:lnTo>
                  <a:lnTo>
                    <a:pt x="0" y="289179"/>
                  </a:lnTo>
                  <a:lnTo>
                    <a:pt x="3779" y="336086"/>
                  </a:lnTo>
                  <a:lnTo>
                    <a:pt x="14723" y="380584"/>
                  </a:lnTo>
                  <a:lnTo>
                    <a:pt x="32235" y="422076"/>
                  </a:lnTo>
                  <a:lnTo>
                    <a:pt x="55721" y="459966"/>
                  </a:lnTo>
                  <a:lnTo>
                    <a:pt x="84586" y="493661"/>
                  </a:lnTo>
                  <a:lnTo>
                    <a:pt x="118237" y="522564"/>
                  </a:lnTo>
                  <a:lnTo>
                    <a:pt x="156078" y="546081"/>
                  </a:lnTo>
                  <a:lnTo>
                    <a:pt x="197515" y="563616"/>
                  </a:lnTo>
                  <a:lnTo>
                    <a:pt x="241953" y="574573"/>
                  </a:lnTo>
                  <a:lnTo>
                    <a:pt x="288798" y="578358"/>
                  </a:lnTo>
                  <a:lnTo>
                    <a:pt x="335642" y="574573"/>
                  </a:lnTo>
                  <a:lnTo>
                    <a:pt x="380080" y="563616"/>
                  </a:lnTo>
                  <a:lnTo>
                    <a:pt x="421517" y="546081"/>
                  </a:lnTo>
                  <a:lnTo>
                    <a:pt x="459358" y="522564"/>
                  </a:lnTo>
                  <a:lnTo>
                    <a:pt x="493009" y="493661"/>
                  </a:lnTo>
                  <a:lnTo>
                    <a:pt x="521874" y="459966"/>
                  </a:lnTo>
                  <a:lnTo>
                    <a:pt x="545360" y="422076"/>
                  </a:lnTo>
                  <a:lnTo>
                    <a:pt x="562872" y="380584"/>
                  </a:lnTo>
                  <a:lnTo>
                    <a:pt x="573816" y="336086"/>
                  </a:lnTo>
                  <a:lnTo>
                    <a:pt x="577596" y="289179"/>
                  </a:lnTo>
                  <a:lnTo>
                    <a:pt x="573816" y="242271"/>
                  </a:lnTo>
                  <a:lnTo>
                    <a:pt x="562872" y="197773"/>
                  </a:lnTo>
                  <a:lnTo>
                    <a:pt x="545360" y="156281"/>
                  </a:lnTo>
                  <a:lnTo>
                    <a:pt x="521874" y="118391"/>
                  </a:lnTo>
                  <a:lnTo>
                    <a:pt x="493009" y="84696"/>
                  </a:lnTo>
                  <a:lnTo>
                    <a:pt x="459358" y="55793"/>
                  </a:lnTo>
                  <a:lnTo>
                    <a:pt x="421517" y="32276"/>
                  </a:lnTo>
                  <a:lnTo>
                    <a:pt x="380080" y="14741"/>
                  </a:lnTo>
                  <a:lnTo>
                    <a:pt x="335642" y="3784"/>
                  </a:lnTo>
                  <a:lnTo>
                    <a:pt x="288798" y="0"/>
                  </a:lnTo>
                  <a:close/>
                </a:path>
              </a:pathLst>
            </a:custGeom>
            <a:solidFill>
              <a:srgbClr val="FFFFFF"/>
            </a:solidFill>
          </p:spPr>
          <p:txBody>
            <a:bodyPr wrap="square" lIns="0" tIns="0" rIns="0" bIns="0" rtlCol="0"/>
            <a:lstStyle/>
            <a:p>
              <a:endParaRPr/>
            </a:p>
          </p:txBody>
        </p:sp>
        <p:sp>
          <p:nvSpPr>
            <p:cNvPr id="76" name="object 76"/>
            <p:cNvSpPr/>
            <p:nvPr/>
          </p:nvSpPr>
          <p:spPr>
            <a:xfrm>
              <a:off x="9519666" y="4824984"/>
              <a:ext cx="577850" cy="578485"/>
            </a:xfrm>
            <a:custGeom>
              <a:avLst/>
              <a:gdLst/>
              <a:ahLst/>
              <a:cxnLst/>
              <a:rect l="l" t="t" r="r" b="b"/>
              <a:pathLst>
                <a:path w="577850" h="578485">
                  <a:moveTo>
                    <a:pt x="0" y="289179"/>
                  </a:moveTo>
                  <a:lnTo>
                    <a:pt x="3779" y="242271"/>
                  </a:lnTo>
                  <a:lnTo>
                    <a:pt x="14723" y="197773"/>
                  </a:lnTo>
                  <a:lnTo>
                    <a:pt x="32235" y="156281"/>
                  </a:lnTo>
                  <a:lnTo>
                    <a:pt x="55721" y="118391"/>
                  </a:lnTo>
                  <a:lnTo>
                    <a:pt x="84586" y="84696"/>
                  </a:lnTo>
                  <a:lnTo>
                    <a:pt x="118237" y="55793"/>
                  </a:lnTo>
                  <a:lnTo>
                    <a:pt x="156078" y="32276"/>
                  </a:lnTo>
                  <a:lnTo>
                    <a:pt x="197515" y="14741"/>
                  </a:lnTo>
                  <a:lnTo>
                    <a:pt x="241953" y="3784"/>
                  </a:lnTo>
                  <a:lnTo>
                    <a:pt x="288798" y="0"/>
                  </a:lnTo>
                  <a:lnTo>
                    <a:pt x="335642" y="3784"/>
                  </a:lnTo>
                  <a:lnTo>
                    <a:pt x="380080" y="14741"/>
                  </a:lnTo>
                  <a:lnTo>
                    <a:pt x="421517" y="32276"/>
                  </a:lnTo>
                  <a:lnTo>
                    <a:pt x="459358" y="55793"/>
                  </a:lnTo>
                  <a:lnTo>
                    <a:pt x="493009" y="84696"/>
                  </a:lnTo>
                  <a:lnTo>
                    <a:pt x="521874" y="118391"/>
                  </a:lnTo>
                  <a:lnTo>
                    <a:pt x="545360" y="156281"/>
                  </a:lnTo>
                  <a:lnTo>
                    <a:pt x="562872" y="197773"/>
                  </a:lnTo>
                  <a:lnTo>
                    <a:pt x="573816" y="242271"/>
                  </a:lnTo>
                  <a:lnTo>
                    <a:pt x="577596" y="289179"/>
                  </a:lnTo>
                  <a:lnTo>
                    <a:pt x="573816" y="336086"/>
                  </a:lnTo>
                  <a:lnTo>
                    <a:pt x="562872" y="380584"/>
                  </a:lnTo>
                  <a:lnTo>
                    <a:pt x="545360" y="422076"/>
                  </a:lnTo>
                  <a:lnTo>
                    <a:pt x="521874" y="459966"/>
                  </a:lnTo>
                  <a:lnTo>
                    <a:pt x="493009" y="493661"/>
                  </a:lnTo>
                  <a:lnTo>
                    <a:pt x="459358" y="522564"/>
                  </a:lnTo>
                  <a:lnTo>
                    <a:pt x="421517" y="546081"/>
                  </a:lnTo>
                  <a:lnTo>
                    <a:pt x="380080" y="563616"/>
                  </a:lnTo>
                  <a:lnTo>
                    <a:pt x="335642" y="574573"/>
                  </a:lnTo>
                  <a:lnTo>
                    <a:pt x="288798" y="578358"/>
                  </a:lnTo>
                  <a:lnTo>
                    <a:pt x="241953" y="574573"/>
                  </a:lnTo>
                  <a:lnTo>
                    <a:pt x="197515" y="563616"/>
                  </a:lnTo>
                  <a:lnTo>
                    <a:pt x="156078" y="546081"/>
                  </a:lnTo>
                  <a:lnTo>
                    <a:pt x="118237" y="522564"/>
                  </a:lnTo>
                  <a:lnTo>
                    <a:pt x="84586" y="493661"/>
                  </a:lnTo>
                  <a:lnTo>
                    <a:pt x="55721" y="459966"/>
                  </a:lnTo>
                  <a:lnTo>
                    <a:pt x="32235" y="422076"/>
                  </a:lnTo>
                  <a:lnTo>
                    <a:pt x="14723" y="380584"/>
                  </a:lnTo>
                  <a:lnTo>
                    <a:pt x="3779" y="336086"/>
                  </a:lnTo>
                  <a:lnTo>
                    <a:pt x="0" y="289179"/>
                  </a:lnTo>
                  <a:close/>
                </a:path>
              </a:pathLst>
            </a:custGeom>
            <a:ln w="38100">
              <a:solidFill>
                <a:srgbClr val="2D3334"/>
              </a:solidFill>
            </a:ln>
          </p:spPr>
          <p:txBody>
            <a:bodyPr wrap="square" lIns="0" tIns="0" rIns="0" bIns="0" rtlCol="0"/>
            <a:lstStyle/>
            <a:p>
              <a:endParaRPr/>
            </a:p>
          </p:txBody>
        </p:sp>
      </p:grpSp>
      <p:sp>
        <p:nvSpPr>
          <p:cNvPr id="77" name="object 77"/>
          <p:cNvSpPr txBox="1"/>
          <p:nvPr/>
        </p:nvSpPr>
        <p:spPr>
          <a:xfrm>
            <a:off x="9662748" y="4990293"/>
            <a:ext cx="291465" cy="238760"/>
          </a:xfrm>
          <a:prstGeom prst="rect">
            <a:avLst/>
          </a:prstGeom>
        </p:spPr>
        <p:txBody>
          <a:bodyPr vert="horz" wrap="square" lIns="0" tIns="12065" rIns="0" bIns="0" rtlCol="0">
            <a:spAutoFit/>
          </a:bodyPr>
          <a:lstStyle/>
          <a:p>
            <a:pPr marL="12700">
              <a:lnSpc>
                <a:spcPct val="100000"/>
              </a:lnSpc>
              <a:spcBef>
                <a:spcPts val="95"/>
              </a:spcBef>
            </a:pPr>
            <a:r>
              <a:rPr sz="1400" b="1" spc="-10" dirty="0">
                <a:latin typeface="Arial"/>
                <a:cs typeface="Arial"/>
              </a:rPr>
              <a:t>NO</a:t>
            </a:r>
            <a:endParaRPr sz="1400">
              <a:latin typeface="Arial"/>
              <a:cs typeface="Arial"/>
            </a:endParaRPr>
          </a:p>
        </p:txBody>
      </p:sp>
      <p:grpSp>
        <p:nvGrpSpPr>
          <p:cNvPr id="78" name="object 78"/>
          <p:cNvGrpSpPr/>
          <p:nvPr/>
        </p:nvGrpSpPr>
        <p:grpSpPr>
          <a:xfrm>
            <a:off x="10333480" y="5344662"/>
            <a:ext cx="1558290" cy="982344"/>
            <a:chOff x="10333480" y="5344662"/>
            <a:chExt cx="1558290" cy="982344"/>
          </a:xfrm>
        </p:grpSpPr>
        <p:sp>
          <p:nvSpPr>
            <p:cNvPr id="79" name="object 79"/>
            <p:cNvSpPr/>
            <p:nvPr/>
          </p:nvSpPr>
          <p:spPr>
            <a:xfrm>
              <a:off x="10352532" y="5363712"/>
              <a:ext cx="1520190" cy="944244"/>
            </a:xfrm>
            <a:custGeom>
              <a:avLst/>
              <a:gdLst/>
              <a:ahLst/>
              <a:cxnLst/>
              <a:rect l="l" t="t" r="r" b="b"/>
              <a:pathLst>
                <a:path w="1520190" h="944245">
                  <a:moveTo>
                    <a:pt x="1414386" y="0"/>
                  </a:moveTo>
                  <a:lnTo>
                    <a:pt x="105803" y="0"/>
                  </a:lnTo>
                  <a:lnTo>
                    <a:pt x="64620" y="8314"/>
                  </a:lnTo>
                  <a:lnTo>
                    <a:pt x="30989" y="30989"/>
                  </a:lnTo>
                  <a:lnTo>
                    <a:pt x="8314" y="64620"/>
                  </a:lnTo>
                  <a:lnTo>
                    <a:pt x="0" y="105803"/>
                  </a:lnTo>
                  <a:lnTo>
                    <a:pt x="0" y="838326"/>
                  </a:lnTo>
                  <a:lnTo>
                    <a:pt x="8314" y="879508"/>
                  </a:lnTo>
                  <a:lnTo>
                    <a:pt x="30989" y="913134"/>
                  </a:lnTo>
                  <a:lnTo>
                    <a:pt x="64620" y="935805"/>
                  </a:lnTo>
                  <a:lnTo>
                    <a:pt x="105803" y="944117"/>
                  </a:lnTo>
                  <a:lnTo>
                    <a:pt x="1414386" y="944117"/>
                  </a:lnTo>
                  <a:lnTo>
                    <a:pt x="1455569" y="935805"/>
                  </a:lnTo>
                  <a:lnTo>
                    <a:pt x="1489200" y="913134"/>
                  </a:lnTo>
                  <a:lnTo>
                    <a:pt x="1511875" y="879508"/>
                  </a:lnTo>
                  <a:lnTo>
                    <a:pt x="1520190" y="838326"/>
                  </a:lnTo>
                  <a:lnTo>
                    <a:pt x="1520190" y="105803"/>
                  </a:lnTo>
                  <a:lnTo>
                    <a:pt x="1511875" y="64620"/>
                  </a:lnTo>
                  <a:lnTo>
                    <a:pt x="1489200" y="30989"/>
                  </a:lnTo>
                  <a:lnTo>
                    <a:pt x="1455569" y="8314"/>
                  </a:lnTo>
                  <a:lnTo>
                    <a:pt x="1414386" y="0"/>
                  </a:lnTo>
                  <a:close/>
                </a:path>
              </a:pathLst>
            </a:custGeom>
            <a:solidFill>
              <a:srgbClr val="BB8542"/>
            </a:solidFill>
          </p:spPr>
          <p:txBody>
            <a:bodyPr wrap="square" lIns="0" tIns="0" rIns="0" bIns="0" rtlCol="0"/>
            <a:lstStyle/>
            <a:p>
              <a:endParaRPr/>
            </a:p>
          </p:txBody>
        </p:sp>
        <p:sp>
          <p:nvSpPr>
            <p:cNvPr id="80" name="object 80"/>
            <p:cNvSpPr/>
            <p:nvPr/>
          </p:nvSpPr>
          <p:spPr>
            <a:xfrm>
              <a:off x="10352530" y="5363712"/>
              <a:ext cx="1520190" cy="944244"/>
            </a:xfrm>
            <a:custGeom>
              <a:avLst/>
              <a:gdLst/>
              <a:ahLst/>
              <a:cxnLst/>
              <a:rect l="l" t="t" r="r" b="b"/>
              <a:pathLst>
                <a:path w="1520190" h="944245">
                  <a:moveTo>
                    <a:pt x="0" y="105803"/>
                  </a:moveTo>
                  <a:lnTo>
                    <a:pt x="8314" y="64620"/>
                  </a:lnTo>
                  <a:lnTo>
                    <a:pt x="30989" y="30989"/>
                  </a:lnTo>
                  <a:lnTo>
                    <a:pt x="64620" y="8314"/>
                  </a:lnTo>
                  <a:lnTo>
                    <a:pt x="105803" y="0"/>
                  </a:lnTo>
                  <a:lnTo>
                    <a:pt x="1414386" y="0"/>
                  </a:lnTo>
                  <a:lnTo>
                    <a:pt x="1455569" y="8314"/>
                  </a:lnTo>
                  <a:lnTo>
                    <a:pt x="1489200" y="30989"/>
                  </a:lnTo>
                  <a:lnTo>
                    <a:pt x="1511875" y="64620"/>
                  </a:lnTo>
                  <a:lnTo>
                    <a:pt x="1520190" y="105803"/>
                  </a:lnTo>
                  <a:lnTo>
                    <a:pt x="1520190" y="838326"/>
                  </a:lnTo>
                  <a:lnTo>
                    <a:pt x="1511875" y="879508"/>
                  </a:lnTo>
                  <a:lnTo>
                    <a:pt x="1489200" y="913134"/>
                  </a:lnTo>
                  <a:lnTo>
                    <a:pt x="1455569" y="935805"/>
                  </a:lnTo>
                  <a:lnTo>
                    <a:pt x="1414386" y="944117"/>
                  </a:lnTo>
                  <a:lnTo>
                    <a:pt x="105803" y="944117"/>
                  </a:lnTo>
                  <a:lnTo>
                    <a:pt x="64620" y="935805"/>
                  </a:lnTo>
                  <a:lnTo>
                    <a:pt x="30989" y="913134"/>
                  </a:lnTo>
                  <a:lnTo>
                    <a:pt x="8314" y="879508"/>
                  </a:lnTo>
                  <a:lnTo>
                    <a:pt x="0" y="838326"/>
                  </a:lnTo>
                  <a:lnTo>
                    <a:pt x="0" y="105803"/>
                  </a:lnTo>
                  <a:close/>
                </a:path>
              </a:pathLst>
            </a:custGeom>
            <a:ln w="38100">
              <a:solidFill>
                <a:srgbClr val="FFFFFF"/>
              </a:solidFill>
            </a:ln>
          </p:spPr>
          <p:txBody>
            <a:bodyPr wrap="square" lIns="0" tIns="0" rIns="0" bIns="0" rtlCol="0"/>
            <a:lstStyle/>
            <a:p>
              <a:endParaRPr/>
            </a:p>
          </p:txBody>
        </p:sp>
      </p:grpSp>
      <p:sp>
        <p:nvSpPr>
          <p:cNvPr id="81" name="object 81"/>
          <p:cNvSpPr txBox="1"/>
          <p:nvPr/>
        </p:nvSpPr>
        <p:spPr>
          <a:xfrm>
            <a:off x="10603456" y="5448133"/>
            <a:ext cx="1017269" cy="757555"/>
          </a:xfrm>
          <a:prstGeom prst="rect">
            <a:avLst/>
          </a:prstGeom>
        </p:spPr>
        <p:txBody>
          <a:bodyPr vert="horz" wrap="square" lIns="0" tIns="12700" rIns="0" bIns="0" rtlCol="0">
            <a:spAutoFit/>
          </a:bodyPr>
          <a:lstStyle/>
          <a:p>
            <a:pPr marL="12700" marR="5080" indent="94615" algn="just">
              <a:lnSpc>
                <a:spcPct val="100000"/>
              </a:lnSpc>
              <a:spcBef>
                <a:spcPts val="100"/>
              </a:spcBef>
            </a:pPr>
            <a:r>
              <a:rPr sz="1600" spc="-5" dirty="0">
                <a:solidFill>
                  <a:srgbClr val="FFFFFF"/>
                </a:solidFill>
                <a:latin typeface="Arial MT"/>
                <a:cs typeface="Arial MT"/>
              </a:rPr>
              <a:t>Reapply/ </a:t>
            </a:r>
            <a:r>
              <a:rPr sz="1600" dirty="0">
                <a:solidFill>
                  <a:srgbClr val="FFFFFF"/>
                </a:solidFill>
                <a:latin typeface="Arial MT"/>
                <a:cs typeface="Arial MT"/>
              </a:rPr>
              <a:t> </a:t>
            </a:r>
            <a:r>
              <a:rPr sz="1600" spc="-5" dirty="0">
                <a:solidFill>
                  <a:srgbClr val="FFFFFF"/>
                </a:solidFill>
                <a:latin typeface="Arial MT"/>
                <a:cs typeface="Arial MT"/>
              </a:rPr>
              <a:t>retighten </a:t>
            </a:r>
            <a:r>
              <a:rPr sz="1600" dirty="0">
                <a:solidFill>
                  <a:srgbClr val="FFFFFF"/>
                </a:solidFill>
                <a:latin typeface="Arial MT"/>
                <a:cs typeface="Arial MT"/>
              </a:rPr>
              <a:t> </a:t>
            </a:r>
            <a:r>
              <a:rPr sz="1600" spc="-5" dirty="0">
                <a:solidFill>
                  <a:srgbClr val="FFFFFF"/>
                </a:solidFill>
                <a:latin typeface="Arial MT"/>
                <a:cs typeface="Arial MT"/>
              </a:rPr>
              <a:t>original</a:t>
            </a:r>
            <a:r>
              <a:rPr sz="1600" spc="-85" dirty="0">
                <a:solidFill>
                  <a:srgbClr val="FFFFFF"/>
                </a:solidFill>
                <a:latin typeface="Arial MT"/>
                <a:cs typeface="Arial MT"/>
              </a:rPr>
              <a:t> </a:t>
            </a:r>
            <a:r>
              <a:rPr sz="1600" spc="-5" dirty="0">
                <a:solidFill>
                  <a:srgbClr val="FFFFFF"/>
                </a:solidFill>
                <a:latin typeface="Arial MT"/>
                <a:cs typeface="Arial MT"/>
              </a:rPr>
              <a:t>TQ</a:t>
            </a:r>
            <a:endParaRPr sz="1600">
              <a:latin typeface="Arial MT"/>
              <a:cs typeface="Arial MT"/>
            </a:endParaRPr>
          </a:p>
        </p:txBody>
      </p:sp>
      <p:sp>
        <p:nvSpPr>
          <p:cNvPr id="82" name="object 82"/>
          <p:cNvSpPr txBox="1"/>
          <p:nvPr/>
        </p:nvSpPr>
        <p:spPr>
          <a:xfrm>
            <a:off x="6452431" y="6046082"/>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dirty="0">
              <a:latin typeface="Arial Black"/>
              <a:cs typeface="Arial Black"/>
            </a:endParaRPr>
          </a:p>
        </p:txBody>
      </p:sp>
      <p:sp>
        <p:nvSpPr>
          <p:cNvPr id="83" name="object 83"/>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84" name="object 84"/>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85" name="object 85"/>
          <p:cNvSpPr txBox="1"/>
          <p:nvPr/>
        </p:nvSpPr>
        <p:spPr>
          <a:xfrm>
            <a:off x="9408654" y="6570906"/>
            <a:ext cx="2019300" cy="174625"/>
          </a:xfrm>
          <a:prstGeom prst="rect">
            <a:avLst/>
          </a:prstGeom>
        </p:spPr>
        <p:txBody>
          <a:bodyPr vert="horz" wrap="square" lIns="0" tIns="0" rIns="0" bIns="0" rtlCol="0">
            <a:spAutoFit/>
          </a:bodyPr>
          <a:lstStyle/>
          <a:p>
            <a:pPr marL="12700">
              <a:lnSpc>
                <a:spcPct val="100000"/>
              </a:lnSpc>
            </a:pPr>
            <a:r>
              <a:rPr sz="1050" spc="-5" dirty="0">
                <a:solidFill>
                  <a:srgbClr val="CD9146"/>
                </a:solidFill>
                <a:latin typeface="Arial MT"/>
                <a:cs typeface="Arial MT"/>
              </a:rPr>
              <a:t>#TCCC-CPP-PPT-09</a:t>
            </a:r>
            <a:r>
              <a:rPr sz="1050" spc="285"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86" name="object 86"/>
          <p:cNvSpPr txBox="1">
            <a:spLocks noGrp="1"/>
          </p:cNvSpPr>
          <p:nvPr>
            <p:ph type="sldNum" sz="quarter" idx="7"/>
          </p:nvPr>
        </p:nvSpPr>
        <p:spPr>
          <a:prstGeom prst="rect">
            <a:avLst/>
          </a:prstGeom>
        </p:spPr>
        <p:txBody>
          <a:bodyPr vert="horz" wrap="square" lIns="0" tIns="0" rIns="0" bIns="0" rtlCol="0">
            <a:spAutoFit/>
          </a:bodyPr>
          <a:lstStyle/>
          <a:p>
            <a:pPr marL="2328545">
              <a:lnSpc>
                <a:spcPts val="1425"/>
              </a:lnSpc>
            </a:pPr>
            <a:fld id="{81D60167-4931-47E6-BA6A-407CBD079E47}" type="slidenum">
              <a:rPr sz="1200" dirty="0">
                <a:solidFill>
                  <a:srgbClr val="000000"/>
                </a:solidFill>
              </a:rPr>
              <a:t>6</a:t>
            </a:fld>
            <a:endParaRPr sz="12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a:spLocks noGrp="1"/>
          </p:cNvSpPr>
          <p:nvPr>
            <p:ph type="title"/>
          </p:nvPr>
        </p:nvSpPr>
        <p:spPr>
          <a:xfrm>
            <a:off x="3390265" y="698606"/>
            <a:ext cx="5411470" cy="1068070"/>
          </a:xfrm>
          <a:prstGeom prst="rect">
            <a:avLst/>
          </a:prstGeom>
        </p:spPr>
        <p:txBody>
          <a:bodyPr vert="horz" wrap="square" lIns="0" tIns="74295" rIns="0" bIns="0" rtlCol="0">
            <a:spAutoFit/>
          </a:bodyPr>
          <a:lstStyle/>
          <a:p>
            <a:pPr marL="407034" marR="5080" indent="-394970">
              <a:lnSpc>
                <a:spcPts val="3890"/>
              </a:lnSpc>
              <a:spcBef>
                <a:spcPts val="585"/>
              </a:spcBef>
            </a:pPr>
            <a:r>
              <a:rPr sz="3600" dirty="0">
                <a:solidFill>
                  <a:srgbClr val="000000"/>
                </a:solidFill>
              </a:rPr>
              <a:t>SIGNS</a:t>
            </a:r>
            <a:r>
              <a:rPr sz="3600" spc="-40" dirty="0">
                <a:solidFill>
                  <a:srgbClr val="000000"/>
                </a:solidFill>
              </a:rPr>
              <a:t> </a:t>
            </a:r>
            <a:r>
              <a:rPr sz="3600" dirty="0">
                <a:solidFill>
                  <a:srgbClr val="000000"/>
                </a:solidFill>
              </a:rPr>
              <a:t>&amp;</a:t>
            </a:r>
            <a:r>
              <a:rPr sz="3600" spc="-35" dirty="0">
                <a:solidFill>
                  <a:srgbClr val="000000"/>
                </a:solidFill>
              </a:rPr>
              <a:t> </a:t>
            </a:r>
            <a:r>
              <a:rPr sz="3600" dirty="0">
                <a:solidFill>
                  <a:srgbClr val="000000"/>
                </a:solidFill>
              </a:rPr>
              <a:t>SYMPTOMS</a:t>
            </a:r>
            <a:r>
              <a:rPr sz="3600" spc="-35" dirty="0">
                <a:solidFill>
                  <a:srgbClr val="000000"/>
                </a:solidFill>
              </a:rPr>
              <a:t> </a:t>
            </a:r>
            <a:r>
              <a:rPr sz="3600" dirty="0">
                <a:solidFill>
                  <a:srgbClr val="000000"/>
                </a:solidFill>
              </a:rPr>
              <a:t>OF </a:t>
            </a:r>
            <a:r>
              <a:rPr sz="3600" spc="-985" dirty="0">
                <a:solidFill>
                  <a:srgbClr val="000000"/>
                </a:solidFill>
              </a:rPr>
              <a:t> </a:t>
            </a:r>
            <a:r>
              <a:rPr sz="3600" dirty="0">
                <a:solidFill>
                  <a:srgbClr val="BB8542"/>
                </a:solidFill>
              </a:rPr>
              <a:t>PELVIC</a:t>
            </a:r>
            <a:r>
              <a:rPr sz="3600" spc="-35" dirty="0">
                <a:solidFill>
                  <a:srgbClr val="BB8542"/>
                </a:solidFill>
              </a:rPr>
              <a:t> </a:t>
            </a:r>
            <a:r>
              <a:rPr sz="3600" spc="-5" dirty="0">
                <a:solidFill>
                  <a:srgbClr val="BB8542"/>
                </a:solidFill>
              </a:rPr>
              <a:t>FRACTURES</a:t>
            </a:r>
            <a:endParaRPr sz="3600"/>
          </a:p>
        </p:txBody>
      </p:sp>
      <p:grpSp>
        <p:nvGrpSpPr>
          <p:cNvPr id="5" name="object 5"/>
          <p:cNvGrpSpPr/>
          <p:nvPr/>
        </p:nvGrpSpPr>
        <p:grpSpPr>
          <a:xfrm>
            <a:off x="7451597" y="4655053"/>
            <a:ext cx="4361180" cy="1170940"/>
            <a:chOff x="7451597" y="4655053"/>
            <a:chExt cx="4361180" cy="1170940"/>
          </a:xfrm>
        </p:grpSpPr>
        <p:sp>
          <p:nvSpPr>
            <p:cNvPr id="6" name="object 6"/>
            <p:cNvSpPr/>
            <p:nvPr/>
          </p:nvSpPr>
          <p:spPr>
            <a:xfrm>
              <a:off x="7461122" y="4664578"/>
              <a:ext cx="4342130" cy="1151890"/>
            </a:xfrm>
            <a:custGeom>
              <a:avLst/>
              <a:gdLst/>
              <a:ahLst/>
              <a:cxnLst/>
              <a:rect l="l" t="t" r="r" b="b"/>
              <a:pathLst>
                <a:path w="4342130" h="1151889">
                  <a:moveTo>
                    <a:pt x="4209681" y="0"/>
                  </a:moveTo>
                  <a:lnTo>
                    <a:pt x="132194" y="0"/>
                  </a:lnTo>
                  <a:lnTo>
                    <a:pt x="90409" y="6739"/>
                  </a:lnTo>
                  <a:lnTo>
                    <a:pt x="54120" y="25504"/>
                  </a:lnTo>
                  <a:lnTo>
                    <a:pt x="25504" y="54120"/>
                  </a:lnTo>
                  <a:lnTo>
                    <a:pt x="6739" y="90409"/>
                  </a:lnTo>
                  <a:lnTo>
                    <a:pt x="0" y="132194"/>
                  </a:lnTo>
                  <a:lnTo>
                    <a:pt x="0" y="1019200"/>
                  </a:lnTo>
                  <a:lnTo>
                    <a:pt x="6739" y="1060979"/>
                  </a:lnTo>
                  <a:lnTo>
                    <a:pt x="25504" y="1097264"/>
                  </a:lnTo>
                  <a:lnTo>
                    <a:pt x="54120" y="1125877"/>
                  </a:lnTo>
                  <a:lnTo>
                    <a:pt x="90409" y="1144643"/>
                  </a:lnTo>
                  <a:lnTo>
                    <a:pt x="132194" y="1151382"/>
                  </a:lnTo>
                  <a:lnTo>
                    <a:pt x="4209681" y="1151382"/>
                  </a:lnTo>
                  <a:lnTo>
                    <a:pt x="4251466" y="1144643"/>
                  </a:lnTo>
                  <a:lnTo>
                    <a:pt x="4287755" y="1125877"/>
                  </a:lnTo>
                  <a:lnTo>
                    <a:pt x="4316371" y="1097264"/>
                  </a:lnTo>
                  <a:lnTo>
                    <a:pt x="4335136" y="1060979"/>
                  </a:lnTo>
                  <a:lnTo>
                    <a:pt x="4341876" y="1019200"/>
                  </a:lnTo>
                  <a:lnTo>
                    <a:pt x="4341876" y="132194"/>
                  </a:lnTo>
                  <a:lnTo>
                    <a:pt x="4335136" y="90409"/>
                  </a:lnTo>
                  <a:lnTo>
                    <a:pt x="4316371" y="54120"/>
                  </a:lnTo>
                  <a:lnTo>
                    <a:pt x="4287755" y="25504"/>
                  </a:lnTo>
                  <a:lnTo>
                    <a:pt x="4251466" y="6739"/>
                  </a:lnTo>
                  <a:lnTo>
                    <a:pt x="4209681" y="0"/>
                  </a:lnTo>
                  <a:close/>
                </a:path>
              </a:pathLst>
            </a:custGeom>
            <a:solidFill>
              <a:srgbClr val="FFF4D2"/>
            </a:solidFill>
          </p:spPr>
          <p:txBody>
            <a:bodyPr wrap="square" lIns="0" tIns="0" rIns="0" bIns="0" rtlCol="0"/>
            <a:lstStyle/>
            <a:p>
              <a:endParaRPr/>
            </a:p>
          </p:txBody>
        </p:sp>
        <p:sp>
          <p:nvSpPr>
            <p:cNvPr id="7" name="object 7"/>
            <p:cNvSpPr/>
            <p:nvPr/>
          </p:nvSpPr>
          <p:spPr>
            <a:xfrm>
              <a:off x="7461122" y="4664578"/>
              <a:ext cx="4342130" cy="1151890"/>
            </a:xfrm>
            <a:custGeom>
              <a:avLst/>
              <a:gdLst/>
              <a:ahLst/>
              <a:cxnLst/>
              <a:rect l="l" t="t" r="r" b="b"/>
              <a:pathLst>
                <a:path w="4342130" h="1151889">
                  <a:moveTo>
                    <a:pt x="0" y="132194"/>
                  </a:moveTo>
                  <a:lnTo>
                    <a:pt x="6739" y="90409"/>
                  </a:lnTo>
                  <a:lnTo>
                    <a:pt x="25504" y="54120"/>
                  </a:lnTo>
                  <a:lnTo>
                    <a:pt x="54120" y="25504"/>
                  </a:lnTo>
                  <a:lnTo>
                    <a:pt x="90409" y="6739"/>
                  </a:lnTo>
                  <a:lnTo>
                    <a:pt x="132194" y="0"/>
                  </a:lnTo>
                  <a:lnTo>
                    <a:pt x="4209681" y="0"/>
                  </a:lnTo>
                  <a:lnTo>
                    <a:pt x="4251466" y="6739"/>
                  </a:lnTo>
                  <a:lnTo>
                    <a:pt x="4287755" y="25504"/>
                  </a:lnTo>
                  <a:lnTo>
                    <a:pt x="4316371" y="54120"/>
                  </a:lnTo>
                  <a:lnTo>
                    <a:pt x="4335136" y="90409"/>
                  </a:lnTo>
                  <a:lnTo>
                    <a:pt x="4341876" y="132194"/>
                  </a:lnTo>
                  <a:lnTo>
                    <a:pt x="4341876" y="1019200"/>
                  </a:lnTo>
                  <a:lnTo>
                    <a:pt x="4335136" y="1060979"/>
                  </a:lnTo>
                  <a:lnTo>
                    <a:pt x="4316371" y="1097264"/>
                  </a:lnTo>
                  <a:lnTo>
                    <a:pt x="4287755" y="1125877"/>
                  </a:lnTo>
                  <a:lnTo>
                    <a:pt x="4251466" y="1144643"/>
                  </a:lnTo>
                  <a:lnTo>
                    <a:pt x="4209681" y="1151382"/>
                  </a:lnTo>
                  <a:lnTo>
                    <a:pt x="132194" y="1151382"/>
                  </a:lnTo>
                  <a:lnTo>
                    <a:pt x="90409" y="1144643"/>
                  </a:lnTo>
                  <a:lnTo>
                    <a:pt x="54120" y="1125877"/>
                  </a:lnTo>
                  <a:lnTo>
                    <a:pt x="25504" y="1097264"/>
                  </a:lnTo>
                  <a:lnTo>
                    <a:pt x="6739" y="1060979"/>
                  </a:lnTo>
                  <a:lnTo>
                    <a:pt x="0" y="1019200"/>
                  </a:lnTo>
                  <a:lnTo>
                    <a:pt x="0" y="132194"/>
                  </a:lnTo>
                  <a:close/>
                </a:path>
              </a:pathLst>
            </a:custGeom>
            <a:ln w="19050">
              <a:solidFill>
                <a:srgbClr val="BB8542"/>
              </a:solidFill>
            </a:ln>
          </p:spPr>
          <p:txBody>
            <a:bodyPr wrap="square" lIns="0" tIns="0" rIns="0" bIns="0" rtlCol="0"/>
            <a:lstStyle/>
            <a:p>
              <a:endParaRPr/>
            </a:p>
          </p:txBody>
        </p:sp>
      </p:grpSp>
      <p:sp>
        <p:nvSpPr>
          <p:cNvPr id="8" name="object 8"/>
          <p:cNvSpPr txBox="1"/>
          <p:nvPr/>
        </p:nvSpPr>
        <p:spPr>
          <a:xfrm>
            <a:off x="8386861" y="4815364"/>
            <a:ext cx="3328670" cy="842010"/>
          </a:xfrm>
          <a:prstGeom prst="rect">
            <a:avLst/>
          </a:prstGeom>
        </p:spPr>
        <p:txBody>
          <a:bodyPr vert="horz" wrap="square" lIns="0" tIns="15875" rIns="0" bIns="0" rtlCol="0">
            <a:spAutoFit/>
          </a:bodyPr>
          <a:lstStyle/>
          <a:p>
            <a:pPr marL="12700" marR="5080">
              <a:lnSpc>
                <a:spcPct val="98800"/>
              </a:lnSpc>
              <a:spcBef>
                <a:spcPts val="125"/>
              </a:spcBef>
            </a:pPr>
            <a:r>
              <a:rPr sz="1800" spc="-5" dirty="0">
                <a:latin typeface="Arial MT"/>
                <a:cs typeface="Arial MT"/>
              </a:rPr>
              <a:t>Bleeding pelvic fractures with </a:t>
            </a:r>
            <a:r>
              <a:rPr sz="1800" dirty="0">
                <a:latin typeface="Arial MT"/>
                <a:cs typeface="Arial MT"/>
              </a:rPr>
              <a:t> </a:t>
            </a:r>
            <a:r>
              <a:rPr sz="1800" spc="-5" dirty="0">
                <a:latin typeface="Arial MT"/>
                <a:cs typeface="Arial MT"/>
              </a:rPr>
              <a:t>hemodynamic instability have </a:t>
            </a:r>
            <a:r>
              <a:rPr sz="1800" dirty="0">
                <a:latin typeface="Arial MT"/>
                <a:cs typeface="Arial MT"/>
              </a:rPr>
              <a:t>up </a:t>
            </a:r>
            <a:r>
              <a:rPr sz="1800" spc="-490" dirty="0">
                <a:latin typeface="Arial MT"/>
                <a:cs typeface="Arial MT"/>
              </a:rPr>
              <a:t> </a:t>
            </a:r>
            <a:r>
              <a:rPr sz="1800" spc="-5" dirty="0">
                <a:latin typeface="Arial MT"/>
                <a:cs typeface="Arial MT"/>
              </a:rPr>
              <a:t>to</a:t>
            </a:r>
            <a:r>
              <a:rPr sz="1800" spc="-10" dirty="0">
                <a:latin typeface="Arial MT"/>
                <a:cs typeface="Arial MT"/>
              </a:rPr>
              <a:t> </a:t>
            </a:r>
            <a:r>
              <a:rPr sz="1800" dirty="0">
                <a:latin typeface="Arial MT"/>
                <a:cs typeface="Arial MT"/>
              </a:rPr>
              <a:t>a</a:t>
            </a:r>
            <a:r>
              <a:rPr sz="1800" spc="-10" dirty="0">
                <a:latin typeface="Arial MT"/>
                <a:cs typeface="Arial MT"/>
              </a:rPr>
              <a:t> </a:t>
            </a:r>
            <a:r>
              <a:rPr sz="1800" b="1" dirty="0">
                <a:solidFill>
                  <a:srgbClr val="921828"/>
                </a:solidFill>
                <a:latin typeface="Arial"/>
                <a:cs typeface="Arial"/>
              </a:rPr>
              <a:t>40%</a:t>
            </a:r>
            <a:r>
              <a:rPr sz="1800" b="1" spc="-5" dirty="0">
                <a:solidFill>
                  <a:srgbClr val="921828"/>
                </a:solidFill>
                <a:latin typeface="Arial"/>
                <a:cs typeface="Arial"/>
              </a:rPr>
              <a:t> mortality</a:t>
            </a:r>
            <a:endParaRPr sz="1800">
              <a:latin typeface="Arial"/>
              <a:cs typeface="Arial"/>
            </a:endParaRPr>
          </a:p>
        </p:txBody>
      </p:sp>
      <p:sp>
        <p:nvSpPr>
          <p:cNvPr id="9" name="object 9"/>
          <p:cNvSpPr txBox="1"/>
          <p:nvPr/>
        </p:nvSpPr>
        <p:spPr>
          <a:xfrm>
            <a:off x="819851" y="3350500"/>
            <a:ext cx="6260465" cy="2795270"/>
          </a:xfrm>
          <a:prstGeom prst="rect">
            <a:avLst/>
          </a:prstGeom>
        </p:spPr>
        <p:txBody>
          <a:bodyPr vert="horz" wrap="square" lIns="0" tIns="139700" rIns="0" bIns="0" rtlCol="0">
            <a:spAutoFit/>
          </a:bodyPr>
          <a:lstStyle/>
          <a:p>
            <a:pPr marL="12700">
              <a:lnSpc>
                <a:spcPct val="100000"/>
              </a:lnSpc>
              <a:spcBef>
                <a:spcPts val="1100"/>
              </a:spcBef>
            </a:pPr>
            <a:r>
              <a:rPr sz="2000" b="1" spc="-5" dirty="0">
                <a:latin typeface="Arial"/>
                <a:cs typeface="Arial"/>
              </a:rPr>
              <a:t>Pelvic</a:t>
            </a:r>
            <a:r>
              <a:rPr sz="2000" b="1" spc="-55" dirty="0">
                <a:latin typeface="Arial"/>
                <a:cs typeface="Arial"/>
              </a:rPr>
              <a:t> </a:t>
            </a:r>
            <a:r>
              <a:rPr sz="2000" b="1" spc="-5" dirty="0">
                <a:latin typeface="Arial"/>
                <a:cs typeface="Arial"/>
              </a:rPr>
              <a:t>pain</a:t>
            </a:r>
            <a:endParaRPr sz="2000">
              <a:latin typeface="Arial"/>
              <a:cs typeface="Arial"/>
            </a:endParaRPr>
          </a:p>
          <a:p>
            <a:pPr marL="12700" indent="-635">
              <a:lnSpc>
                <a:spcPct val="100000"/>
              </a:lnSpc>
              <a:spcBef>
                <a:spcPts val="1005"/>
              </a:spcBef>
            </a:pPr>
            <a:r>
              <a:rPr sz="2000" spc="-5" dirty="0">
                <a:latin typeface="Arial MT"/>
                <a:cs typeface="Arial MT"/>
              </a:rPr>
              <a:t>Any Major lower limb</a:t>
            </a:r>
            <a:r>
              <a:rPr sz="2000" spc="5" dirty="0">
                <a:latin typeface="Arial MT"/>
                <a:cs typeface="Arial MT"/>
              </a:rPr>
              <a:t> </a:t>
            </a:r>
            <a:r>
              <a:rPr sz="2000" b="1" spc="-5" dirty="0">
                <a:latin typeface="Arial"/>
                <a:cs typeface="Arial"/>
              </a:rPr>
              <a:t>amputation </a:t>
            </a:r>
            <a:r>
              <a:rPr sz="2000" spc="-5" dirty="0">
                <a:latin typeface="Arial MT"/>
                <a:cs typeface="Arial MT"/>
              </a:rPr>
              <a:t>or</a:t>
            </a:r>
            <a:r>
              <a:rPr sz="2000" spc="-15" dirty="0">
                <a:latin typeface="Arial MT"/>
                <a:cs typeface="Arial MT"/>
              </a:rPr>
              <a:t> </a:t>
            </a:r>
            <a:r>
              <a:rPr sz="2000" b="1" spc="-5" dirty="0">
                <a:latin typeface="Arial"/>
                <a:cs typeface="Arial"/>
              </a:rPr>
              <a:t>near</a:t>
            </a:r>
            <a:r>
              <a:rPr sz="2000" b="1" spc="-10" dirty="0">
                <a:latin typeface="Arial"/>
                <a:cs typeface="Arial"/>
              </a:rPr>
              <a:t> </a:t>
            </a:r>
            <a:r>
              <a:rPr sz="2000" b="1" spc="-5" dirty="0">
                <a:latin typeface="Arial"/>
                <a:cs typeface="Arial"/>
              </a:rPr>
              <a:t>amputation</a:t>
            </a:r>
            <a:endParaRPr sz="2000">
              <a:latin typeface="Arial"/>
              <a:cs typeface="Arial"/>
            </a:endParaRPr>
          </a:p>
          <a:p>
            <a:pPr marL="12700" marR="5080">
              <a:lnSpc>
                <a:spcPct val="100000"/>
              </a:lnSpc>
              <a:spcBef>
                <a:spcPts val="994"/>
              </a:spcBef>
            </a:pPr>
            <a:r>
              <a:rPr sz="2000" b="1" spc="-5" dirty="0">
                <a:latin typeface="Arial"/>
                <a:cs typeface="Arial"/>
              </a:rPr>
              <a:t>Physical exam findings </a:t>
            </a:r>
            <a:r>
              <a:rPr sz="2000" spc="-5" dirty="0">
                <a:latin typeface="Arial MT"/>
                <a:cs typeface="Arial MT"/>
              </a:rPr>
              <a:t>suggestive of a pelvic fracture </a:t>
            </a:r>
            <a:r>
              <a:rPr sz="2000" spc="-545" dirty="0">
                <a:latin typeface="Arial MT"/>
                <a:cs typeface="Arial MT"/>
              </a:rPr>
              <a:t> </a:t>
            </a:r>
            <a:r>
              <a:rPr sz="2000" spc="-5" dirty="0">
                <a:latin typeface="Arial MT"/>
                <a:cs typeface="Arial MT"/>
              </a:rPr>
              <a:t>e.g.,</a:t>
            </a:r>
            <a:r>
              <a:rPr sz="2000" spc="-25" dirty="0">
                <a:latin typeface="Arial MT"/>
                <a:cs typeface="Arial MT"/>
              </a:rPr>
              <a:t> </a:t>
            </a:r>
            <a:r>
              <a:rPr sz="2000" spc="-5" dirty="0">
                <a:latin typeface="Arial MT"/>
                <a:cs typeface="Arial MT"/>
              </a:rPr>
              <a:t>deformities,</a:t>
            </a:r>
            <a:r>
              <a:rPr sz="2000" spc="-15" dirty="0">
                <a:latin typeface="Arial MT"/>
                <a:cs typeface="Arial MT"/>
              </a:rPr>
              <a:t> </a:t>
            </a:r>
            <a:r>
              <a:rPr sz="2000" spc="-5" dirty="0">
                <a:latin typeface="Arial MT"/>
                <a:cs typeface="Arial MT"/>
              </a:rPr>
              <a:t>penetrating injuries,</a:t>
            </a:r>
            <a:r>
              <a:rPr sz="2000" spc="10" dirty="0">
                <a:latin typeface="Arial MT"/>
                <a:cs typeface="Arial MT"/>
              </a:rPr>
              <a:t> </a:t>
            </a:r>
            <a:r>
              <a:rPr sz="2000" spc="-5" dirty="0">
                <a:latin typeface="Arial MT"/>
                <a:cs typeface="Arial MT"/>
              </a:rPr>
              <a:t>bruising</a:t>
            </a:r>
            <a:r>
              <a:rPr sz="2000" spc="5" dirty="0">
                <a:latin typeface="Arial MT"/>
                <a:cs typeface="Arial MT"/>
              </a:rPr>
              <a:t> </a:t>
            </a:r>
            <a:r>
              <a:rPr sz="2000" spc="-5" dirty="0">
                <a:latin typeface="Arial MT"/>
                <a:cs typeface="Arial MT"/>
              </a:rPr>
              <a:t>near</a:t>
            </a:r>
            <a:r>
              <a:rPr sz="2000" dirty="0">
                <a:latin typeface="Arial MT"/>
                <a:cs typeface="Arial MT"/>
              </a:rPr>
              <a:t> </a:t>
            </a:r>
            <a:r>
              <a:rPr sz="2000" spc="-5" dirty="0">
                <a:latin typeface="Arial MT"/>
                <a:cs typeface="Arial MT"/>
              </a:rPr>
              <a:t>the </a:t>
            </a:r>
            <a:r>
              <a:rPr sz="2000" dirty="0">
                <a:latin typeface="Arial MT"/>
                <a:cs typeface="Arial MT"/>
              </a:rPr>
              <a:t> </a:t>
            </a:r>
            <a:r>
              <a:rPr sz="2000" spc="-5" dirty="0">
                <a:latin typeface="Arial MT"/>
                <a:cs typeface="Arial MT"/>
              </a:rPr>
              <a:t>pelvis</a:t>
            </a:r>
            <a:endParaRPr sz="2000">
              <a:latin typeface="Arial MT"/>
              <a:cs typeface="Arial MT"/>
            </a:endParaRPr>
          </a:p>
          <a:p>
            <a:pPr marL="12700">
              <a:lnSpc>
                <a:spcPct val="100000"/>
              </a:lnSpc>
              <a:spcBef>
                <a:spcPts val="1000"/>
              </a:spcBef>
            </a:pPr>
            <a:r>
              <a:rPr sz="2000" b="1" spc="-5" dirty="0">
                <a:latin typeface="Arial"/>
                <a:cs typeface="Arial"/>
              </a:rPr>
              <a:t>Pelvic</a:t>
            </a:r>
            <a:r>
              <a:rPr sz="2000" b="1" spc="-20" dirty="0">
                <a:latin typeface="Arial"/>
                <a:cs typeface="Arial"/>
              </a:rPr>
              <a:t> </a:t>
            </a:r>
            <a:r>
              <a:rPr sz="2000" b="1" spc="-5" dirty="0">
                <a:latin typeface="Arial"/>
                <a:cs typeface="Arial"/>
              </a:rPr>
              <a:t>instability,</a:t>
            </a:r>
            <a:r>
              <a:rPr sz="2000" b="1" spc="-30" dirty="0">
                <a:latin typeface="Arial"/>
                <a:cs typeface="Arial"/>
              </a:rPr>
              <a:t> </a:t>
            </a:r>
            <a:r>
              <a:rPr sz="2000" b="1" spc="-5" dirty="0">
                <a:latin typeface="Arial"/>
                <a:cs typeface="Arial"/>
              </a:rPr>
              <a:t>crepitus </a:t>
            </a:r>
            <a:r>
              <a:rPr sz="2000" spc="-5" dirty="0">
                <a:latin typeface="Arial MT"/>
                <a:cs typeface="Arial MT"/>
              </a:rPr>
              <a:t>or </a:t>
            </a:r>
            <a:r>
              <a:rPr sz="2000" spc="-10" dirty="0">
                <a:latin typeface="Arial MT"/>
                <a:cs typeface="Arial MT"/>
              </a:rPr>
              <a:t>unequal</a:t>
            </a:r>
            <a:r>
              <a:rPr sz="2000" spc="10" dirty="0">
                <a:latin typeface="Arial MT"/>
                <a:cs typeface="Arial MT"/>
              </a:rPr>
              <a:t> </a:t>
            </a:r>
            <a:r>
              <a:rPr sz="2000" spc="-5" dirty="0">
                <a:latin typeface="Arial MT"/>
                <a:cs typeface="Arial MT"/>
              </a:rPr>
              <a:t>leg lengths</a:t>
            </a:r>
            <a:endParaRPr sz="2000">
              <a:latin typeface="Arial MT"/>
              <a:cs typeface="Arial MT"/>
            </a:endParaRPr>
          </a:p>
          <a:p>
            <a:pPr marL="12700">
              <a:lnSpc>
                <a:spcPct val="100000"/>
              </a:lnSpc>
              <a:spcBef>
                <a:spcPts val="1005"/>
              </a:spcBef>
            </a:pPr>
            <a:r>
              <a:rPr sz="2000" b="1" spc="-5" dirty="0">
                <a:latin typeface="Arial"/>
                <a:cs typeface="Arial"/>
              </a:rPr>
              <a:t>Unconsciousness</a:t>
            </a:r>
            <a:r>
              <a:rPr sz="2000" b="1" dirty="0">
                <a:latin typeface="Arial"/>
                <a:cs typeface="Arial"/>
              </a:rPr>
              <a:t> </a:t>
            </a:r>
            <a:r>
              <a:rPr sz="2000" spc="-5" dirty="0">
                <a:latin typeface="Arial MT"/>
                <a:cs typeface="Arial MT"/>
              </a:rPr>
              <a:t>or</a:t>
            </a:r>
            <a:r>
              <a:rPr sz="2000" spc="-25" dirty="0">
                <a:latin typeface="Arial MT"/>
                <a:cs typeface="Arial MT"/>
              </a:rPr>
              <a:t> </a:t>
            </a:r>
            <a:r>
              <a:rPr sz="2000" b="1" spc="-10" dirty="0">
                <a:latin typeface="Arial"/>
                <a:cs typeface="Arial"/>
              </a:rPr>
              <a:t>Shock</a:t>
            </a:r>
            <a:endParaRPr sz="2000">
              <a:latin typeface="Arial"/>
              <a:cs typeface="Arial"/>
            </a:endParaRPr>
          </a:p>
        </p:txBody>
      </p:sp>
      <p:sp>
        <p:nvSpPr>
          <p:cNvPr id="10" name="object 10"/>
          <p:cNvSpPr txBox="1"/>
          <p:nvPr/>
        </p:nvSpPr>
        <p:spPr>
          <a:xfrm>
            <a:off x="568694" y="1953878"/>
            <a:ext cx="6789420" cy="1488440"/>
          </a:xfrm>
          <a:prstGeom prst="rect">
            <a:avLst/>
          </a:prstGeom>
        </p:spPr>
        <p:txBody>
          <a:bodyPr vert="horz" wrap="square" lIns="0" tIns="12700" rIns="0" bIns="0" rtlCol="0">
            <a:spAutoFit/>
          </a:bodyPr>
          <a:lstStyle/>
          <a:p>
            <a:pPr marL="12700" marR="5080">
              <a:lnSpc>
                <a:spcPct val="100000"/>
              </a:lnSpc>
              <a:spcBef>
                <a:spcPts val="100"/>
              </a:spcBef>
            </a:pPr>
            <a:r>
              <a:rPr sz="2400" spc="-5" dirty="0">
                <a:latin typeface="Arial MT"/>
                <a:cs typeface="Arial MT"/>
              </a:rPr>
              <a:t>Pelvic fracture</a:t>
            </a:r>
            <a:r>
              <a:rPr sz="2400" dirty="0">
                <a:latin typeface="Arial MT"/>
                <a:cs typeface="Arial MT"/>
              </a:rPr>
              <a:t> </a:t>
            </a:r>
            <a:r>
              <a:rPr sz="2400" spc="-5" dirty="0">
                <a:latin typeface="Arial MT"/>
                <a:cs typeface="Arial MT"/>
              </a:rPr>
              <a:t>may</a:t>
            </a:r>
            <a:r>
              <a:rPr sz="2400" dirty="0">
                <a:latin typeface="Arial MT"/>
                <a:cs typeface="Arial MT"/>
              </a:rPr>
              <a:t> </a:t>
            </a:r>
            <a:r>
              <a:rPr sz="2400" spc="-5" dirty="0">
                <a:latin typeface="Arial MT"/>
                <a:cs typeface="Arial MT"/>
              </a:rPr>
              <a:t>be </a:t>
            </a:r>
            <a:r>
              <a:rPr sz="2400" b="1" spc="-5" dirty="0">
                <a:latin typeface="Arial"/>
                <a:cs typeface="Arial"/>
              </a:rPr>
              <a:t>suspected</a:t>
            </a:r>
            <a:r>
              <a:rPr sz="2400" b="1" spc="15" dirty="0">
                <a:latin typeface="Arial"/>
                <a:cs typeface="Arial"/>
              </a:rPr>
              <a:t> </a:t>
            </a:r>
            <a:r>
              <a:rPr sz="2400" spc="-5" dirty="0">
                <a:latin typeface="Arial MT"/>
                <a:cs typeface="Arial MT"/>
              </a:rPr>
              <a:t>if</a:t>
            </a:r>
            <a:r>
              <a:rPr sz="2400" spc="-10" dirty="0">
                <a:latin typeface="Arial MT"/>
                <a:cs typeface="Arial MT"/>
              </a:rPr>
              <a:t> </a:t>
            </a:r>
            <a:r>
              <a:rPr sz="2400" spc="-5" dirty="0">
                <a:latin typeface="Arial MT"/>
                <a:cs typeface="Arial MT"/>
              </a:rPr>
              <a:t>the</a:t>
            </a:r>
            <a:r>
              <a:rPr sz="2400" spc="-10" dirty="0">
                <a:latin typeface="Arial MT"/>
                <a:cs typeface="Arial MT"/>
              </a:rPr>
              <a:t> </a:t>
            </a:r>
            <a:r>
              <a:rPr sz="2400" spc="-5" dirty="0">
                <a:latin typeface="Arial MT"/>
                <a:cs typeface="Arial MT"/>
              </a:rPr>
              <a:t>casualty's </a:t>
            </a:r>
            <a:r>
              <a:rPr sz="2400" spc="-655" dirty="0">
                <a:latin typeface="Arial MT"/>
                <a:cs typeface="Arial MT"/>
              </a:rPr>
              <a:t> </a:t>
            </a:r>
            <a:r>
              <a:rPr sz="2400" spc="-5" dirty="0">
                <a:latin typeface="Arial MT"/>
                <a:cs typeface="Arial MT"/>
              </a:rPr>
              <a:t>injuries</a:t>
            </a:r>
            <a:r>
              <a:rPr sz="2400" spc="15" dirty="0">
                <a:latin typeface="Arial MT"/>
                <a:cs typeface="Arial MT"/>
              </a:rPr>
              <a:t> </a:t>
            </a:r>
            <a:r>
              <a:rPr sz="2400" spc="-5" dirty="0">
                <a:latin typeface="Arial MT"/>
                <a:cs typeface="Arial MT"/>
              </a:rPr>
              <a:t>are</a:t>
            </a:r>
            <a:r>
              <a:rPr sz="2400" spc="5" dirty="0">
                <a:latin typeface="Arial MT"/>
                <a:cs typeface="Arial MT"/>
              </a:rPr>
              <a:t> </a:t>
            </a:r>
            <a:r>
              <a:rPr sz="2400" dirty="0">
                <a:latin typeface="Arial MT"/>
                <a:cs typeface="Arial MT"/>
              </a:rPr>
              <a:t>a</a:t>
            </a:r>
            <a:r>
              <a:rPr sz="2400" spc="-10" dirty="0">
                <a:latin typeface="Arial MT"/>
                <a:cs typeface="Arial MT"/>
              </a:rPr>
              <a:t> </a:t>
            </a:r>
            <a:r>
              <a:rPr sz="2400" spc="-5" dirty="0">
                <a:latin typeface="Arial MT"/>
                <a:cs typeface="Arial MT"/>
              </a:rPr>
              <a:t>result</a:t>
            </a:r>
            <a:r>
              <a:rPr sz="2400" spc="5" dirty="0">
                <a:latin typeface="Arial MT"/>
                <a:cs typeface="Arial MT"/>
              </a:rPr>
              <a:t> </a:t>
            </a:r>
            <a:r>
              <a:rPr sz="2400" spc="-5" dirty="0">
                <a:latin typeface="Arial MT"/>
                <a:cs typeface="Arial MT"/>
              </a:rPr>
              <a:t>of</a:t>
            </a:r>
            <a:r>
              <a:rPr sz="2400" spc="-10" dirty="0">
                <a:latin typeface="Arial MT"/>
                <a:cs typeface="Arial MT"/>
              </a:rPr>
              <a:t> </a:t>
            </a:r>
            <a:r>
              <a:rPr sz="2400" spc="-5" dirty="0">
                <a:latin typeface="Arial MT"/>
                <a:cs typeface="Arial MT"/>
              </a:rPr>
              <a:t>blunt</a:t>
            </a:r>
            <a:r>
              <a:rPr sz="2400" spc="10" dirty="0">
                <a:latin typeface="Arial MT"/>
                <a:cs typeface="Arial MT"/>
              </a:rPr>
              <a:t> </a:t>
            </a:r>
            <a:r>
              <a:rPr sz="2400" spc="-5" dirty="0">
                <a:latin typeface="Arial MT"/>
                <a:cs typeface="Arial MT"/>
              </a:rPr>
              <a:t>force or blast</a:t>
            </a:r>
            <a:r>
              <a:rPr sz="2400" spc="5" dirty="0">
                <a:latin typeface="Arial MT"/>
                <a:cs typeface="Arial MT"/>
              </a:rPr>
              <a:t> </a:t>
            </a:r>
            <a:r>
              <a:rPr sz="2400" spc="-5" dirty="0">
                <a:latin typeface="Arial MT"/>
                <a:cs typeface="Arial MT"/>
              </a:rPr>
              <a:t>with </a:t>
            </a:r>
            <a:r>
              <a:rPr sz="2400" dirty="0">
                <a:latin typeface="Arial MT"/>
                <a:cs typeface="Arial MT"/>
              </a:rPr>
              <a:t> </a:t>
            </a:r>
            <a:r>
              <a:rPr sz="2400" b="1" spc="-5" dirty="0">
                <a:solidFill>
                  <a:srgbClr val="CD9146"/>
                </a:solidFill>
                <a:latin typeface="Arial"/>
                <a:cs typeface="Arial"/>
              </a:rPr>
              <a:t>ONE</a:t>
            </a:r>
            <a:r>
              <a:rPr sz="2400" b="1" spc="-15" dirty="0">
                <a:solidFill>
                  <a:srgbClr val="CD9146"/>
                </a:solidFill>
                <a:latin typeface="Arial"/>
                <a:cs typeface="Arial"/>
              </a:rPr>
              <a:t> </a:t>
            </a:r>
            <a:r>
              <a:rPr sz="2400" b="1" spc="-5" dirty="0">
                <a:solidFill>
                  <a:srgbClr val="CD9146"/>
                </a:solidFill>
                <a:latin typeface="Arial"/>
                <a:cs typeface="Arial"/>
              </a:rPr>
              <a:t>OR MORE</a:t>
            </a:r>
            <a:r>
              <a:rPr sz="2400" b="1" spc="-15" dirty="0">
                <a:solidFill>
                  <a:srgbClr val="CD9146"/>
                </a:solidFill>
                <a:latin typeface="Arial"/>
                <a:cs typeface="Arial"/>
              </a:rPr>
              <a:t> </a:t>
            </a:r>
            <a:r>
              <a:rPr sz="2400" spc="-5" dirty="0">
                <a:latin typeface="Arial MT"/>
                <a:cs typeface="Arial MT"/>
              </a:rPr>
              <a:t>of the following</a:t>
            </a:r>
            <a:r>
              <a:rPr sz="2400" spc="15" dirty="0">
                <a:latin typeface="Arial MT"/>
                <a:cs typeface="Arial MT"/>
              </a:rPr>
              <a:t> </a:t>
            </a:r>
            <a:r>
              <a:rPr sz="2400" spc="-5" dirty="0">
                <a:latin typeface="Arial MT"/>
                <a:cs typeface="Arial MT"/>
              </a:rPr>
              <a:t>physical</a:t>
            </a:r>
            <a:r>
              <a:rPr sz="2400" spc="20" dirty="0">
                <a:latin typeface="Arial MT"/>
                <a:cs typeface="Arial MT"/>
              </a:rPr>
              <a:t> </a:t>
            </a:r>
            <a:r>
              <a:rPr sz="2400" spc="-5" dirty="0">
                <a:latin typeface="Arial MT"/>
                <a:cs typeface="Arial MT"/>
              </a:rPr>
              <a:t>signs </a:t>
            </a:r>
            <a:r>
              <a:rPr sz="2400" dirty="0">
                <a:latin typeface="Arial MT"/>
                <a:cs typeface="Arial MT"/>
              </a:rPr>
              <a:t> </a:t>
            </a:r>
            <a:r>
              <a:rPr sz="2400" spc="-5" dirty="0">
                <a:latin typeface="Arial MT"/>
                <a:cs typeface="Arial MT"/>
              </a:rPr>
              <a:t>suggesting</a:t>
            </a:r>
            <a:r>
              <a:rPr sz="2400" spc="15" dirty="0">
                <a:latin typeface="Arial MT"/>
                <a:cs typeface="Arial MT"/>
              </a:rPr>
              <a:t> </a:t>
            </a:r>
            <a:r>
              <a:rPr sz="2400" dirty="0">
                <a:latin typeface="Arial MT"/>
                <a:cs typeface="Arial MT"/>
              </a:rPr>
              <a:t>a</a:t>
            </a:r>
            <a:r>
              <a:rPr sz="2400" spc="-5" dirty="0">
                <a:latin typeface="Arial MT"/>
                <a:cs typeface="Arial MT"/>
              </a:rPr>
              <a:t> pelvic</a:t>
            </a:r>
            <a:r>
              <a:rPr sz="2400" spc="10" dirty="0">
                <a:latin typeface="Arial MT"/>
                <a:cs typeface="Arial MT"/>
              </a:rPr>
              <a:t> </a:t>
            </a:r>
            <a:r>
              <a:rPr sz="2400" spc="-5" dirty="0">
                <a:latin typeface="Arial MT"/>
                <a:cs typeface="Arial MT"/>
              </a:rPr>
              <a:t>fracture:</a:t>
            </a:r>
            <a:endParaRPr sz="2400">
              <a:latin typeface="Arial MT"/>
              <a:cs typeface="Arial MT"/>
            </a:endParaRPr>
          </a:p>
        </p:txBody>
      </p:sp>
      <p:sp>
        <p:nvSpPr>
          <p:cNvPr id="11" name="object 11"/>
          <p:cNvSpPr/>
          <p:nvPr/>
        </p:nvSpPr>
        <p:spPr>
          <a:xfrm>
            <a:off x="669416" y="3497962"/>
            <a:ext cx="0" cy="288290"/>
          </a:xfrm>
          <a:custGeom>
            <a:avLst/>
            <a:gdLst/>
            <a:ahLst/>
            <a:cxnLst/>
            <a:rect l="l" t="t" r="r" b="b"/>
            <a:pathLst>
              <a:path h="288289">
                <a:moveTo>
                  <a:pt x="0" y="287997"/>
                </a:moveTo>
                <a:lnTo>
                  <a:pt x="0" y="0"/>
                </a:lnTo>
              </a:path>
            </a:pathLst>
          </a:custGeom>
          <a:ln w="101600">
            <a:solidFill>
              <a:srgbClr val="CD9146"/>
            </a:solidFill>
          </a:ln>
        </p:spPr>
        <p:txBody>
          <a:bodyPr wrap="square" lIns="0" tIns="0" rIns="0" bIns="0" rtlCol="0"/>
          <a:lstStyle/>
          <a:p>
            <a:endParaRPr/>
          </a:p>
        </p:txBody>
      </p:sp>
      <p:sp>
        <p:nvSpPr>
          <p:cNvPr id="12" name="object 12"/>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pic>
        <p:nvPicPr>
          <p:cNvPr id="13" name="object 13"/>
          <p:cNvPicPr/>
          <p:nvPr/>
        </p:nvPicPr>
        <p:blipFill>
          <a:blip r:embed="rId4" cstate="print"/>
          <a:stretch>
            <a:fillRect/>
          </a:stretch>
        </p:blipFill>
        <p:spPr>
          <a:xfrm>
            <a:off x="7751064" y="2091690"/>
            <a:ext cx="3553205" cy="2454401"/>
          </a:xfrm>
          <a:prstGeom prst="rect">
            <a:avLst/>
          </a:prstGeom>
        </p:spPr>
      </p:pic>
      <p:pic>
        <p:nvPicPr>
          <p:cNvPr id="14" name="object 14"/>
          <p:cNvPicPr/>
          <p:nvPr/>
        </p:nvPicPr>
        <p:blipFill>
          <a:blip r:embed="rId5" cstate="print"/>
          <a:stretch>
            <a:fillRect/>
          </a:stretch>
        </p:blipFill>
        <p:spPr>
          <a:xfrm>
            <a:off x="7641335" y="4935473"/>
            <a:ext cx="688847" cy="600455"/>
          </a:xfrm>
          <a:prstGeom prst="rect">
            <a:avLst/>
          </a:prstGeom>
        </p:spPr>
      </p:pic>
      <p:sp>
        <p:nvSpPr>
          <p:cNvPr id="15" name="object 15"/>
          <p:cNvSpPr/>
          <p:nvPr/>
        </p:nvSpPr>
        <p:spPr>
          <a:xfrm>
            <a:off x="669416" y="3928492"/>
            <a:ext cx="0" cy="288290"/>
          </a:xfrm>
          <a:custGeom>
            <a:avLst/>
            <a:gdLst/>
            <a:ahLst/>
            <a:cxnLst/>
            <a:rect l="l" t="t" r="r" b="b"/>
            <a:pathLst>
              <a:path h="288289">
                <a:moveTo>
                  <a:pt x="0" y="287997"/>
                </a:moveTo>
                <a:lnTo>
                  <a:pt x="0" y="0"/>
                </a:lnTo>
              </a:path>
            </a:pathLst>
          </a:custGeom>
          <a:ln w="101600">
            <a:solidFill>
              <a:srgbClr val="CD9146"/>
            </a:solidFill>
          </a:ln>
        </p:spPr>
        <p:txBody>
          <a:bodyPr wrap="square" lIns="0" tIns="0" rIns="0" bIns="0" rtlCol="0"/>
          <a:lstStyle/>
          <a:p>
            <a:endParaRPr/>
          </a:p>
        </p:txBody>
      </p:sp>
      <p:sp>
        <p:nvSpPr>
          <p:cNvPr id="16" name="object 16"/>
          <p:cNvSpPr/>
          <p:nvPr/>
        </p:nvSpPr>
        <p:spPr>
          <a:xfrm>
            <a:off x="669416" y="4420742"/>
            <a:ext cx="0" cy="868680"/>
          </a:xfrm>
          <a:custGeom>
            <a:avLst/>
            <a:gdLst/>
            <a:ahLst/>
            <a:cxnLst/>
            <a:rect l="l" t="t" r="r" b="b"/>
            <a:pathLst>
              <a:path h="868679">
                <a:moveTo>
                  <a:pt x="0" y="868680"/>
                </a:moveTo>
                <a:lnTo>
                  <a:pt x="0" y="0"/>
                </a:lnTo>
              </a:path>
            </a:pathLst>
          </a:custGeom>
          <a:ln w="101600">
            <a:solidFill>
              <a:srgbClr val="CD9146"/>
            </a:solidFill>
          </a:ln>
        </p:spPr>
        <p:txBody>
          <a:bodyPr wrap="square" lIns="0" tIns="0" rIns="0" bIns="0" rtlCol="0"/>
          <a:lstStyle/>
          <a:p>
            <a:endParaRPr/>
          </a:p>
        </p:txBody>
      </p:sp>
      <p:sp>
        <p:nvSpPr>
          <p:cNvPr id="17" name="object 17"/>
          <p:cNvSpPr/>
          <p:nvPr/>
        </p:nvSpPr>
        <p:spPr>
          <a:xfrm>
            <a:off x="669416" y="5423534"/>
            <a:ext cx="0" cy="274320"/>
          </a:xfrm>
          <a:custGeom>
            <a:avLst/>
            <a:gdLst/>
            <a:ahLst/>
            <a:cxnLst/>
            <a:rect l="l" t="t" r="r" b="b"/>
            <a:pathLst>
              <a:path h="274320">
                <a:moveTo>
                  <a:pt x="0" y="274319"/>
                </a:moveTo>
                <a:lnTo>
                  <a:pt x="0" y="0"/>
                </a:lnTo>
              </a:path>
            </a:pathLst>
          </a:custGeom>
          <a:ln w="101600">
            <a:solidFill>
              <a:srgbClr val="CD9146"/>
            </a:solidFill>
          </a:ln>
        </p:spPr>
        <p:txBody>
          <a:bodyPr wrap="square" lIns="0" tIns="0" rIns="0" bIns="0" rtlCol="0"/>
          <a:lstStyle/>
          <a:p>
            <a:endParaRPr/>
          </a:p>
        </p:txBody>
      </p:sp>
      <p:sp>
        <p:nvSpPr>
          <p:cNvPr id="18" name="object 18"/>
          <p:cNvSpPr/>
          <p:nvPr/>
        </p:nvSpPr>
        <p:spPr>
          <a:xfrm>
            <a:off x="669416" y="5835778"/>
            <a:ext cx="0" cy="288290"/>
          </a:xfrm>
          <a:custGeom>
            <a:avLst/>
            <a:gdLst/>
            <a:ahLst/>
            <a:cxnLst/>
            <a:rect l="l" t="t" r="r" b="b"/>
            <a:pathLst>
              <a:path h="288289">
                <a:moveTo>
                  <a:pt x="0" y="287997"/>
                </a:moveTo>
                <a:lnTo>
                  <a:pt x="0" y="0"/>
                </a:lnTo>
              </a:path>
            </a:pathLst>
          </a:custGeom>
          <a:ln w="101600">
            <a:solidFill>
              <a:srgbClr val="CD9146"/>
            </a:solidFill>
          </a:ln>
        </p:spPr>
        <p:txBody>
          <a:bodyPr wrap="square" lIns="0" tIns="0" rIns="0" bIns="0" rtlCol="0"/>
          <a:lstStyle/>
          <a:p>
            <a:endParaRPr/>
          </a:p>
        </p:txBody>
      </p:sp>
      <p:sp>
        <p:nvSpPr>
          <p:cNvPr id="19" name="object 19"/>
          <p:cNvSpPr txBox="1"/>
          <p:nvPr/>
        </p:nvSpPr>
        <p:spPr>
          <a:xfrm>
            <a:off x="6452431" y="6055360"/>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dirty="0">
              <a:latin typeface="Arial Black"/>
              <a:cs typeface="Arial Black"/>
            </a:endParaRPr>
          </a:p>
        </p:txBody>
      </p:sp>
      <p:sp>
        <p:nvSpPr>
          <p:cNvPr id="20" name="object 20"/>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21" name="object 21"/>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22" name="object 22"/>
          <p:cNvSpPr txBox="1"/>
          <p:nvPr/>
        </p:nvSpPr>
        <p:spPr>
          <a:xfrm>
            <a:off x="9408654" y="6570906"/>
            <a:ext cx="2019300" cy="174625"/>
          </a:xfrm>
          <a:prstGeom prst="rect">
            <a:avLst/>
          </a:prstGeom>
        </p:spPr>
        <p:txBody>
          <a:bodyPr vert="horz" wrap="square" lIns="0" tIns="0" rIns="0" bIns="0" rtlCol="0">
            <a:spAutoFit/>
          </a:bodyPr>
          <a:lstStyle/>
          <a:p>
            <a:pPr marL="12700">
              <a:lnSpc>
                <a:spcPct val="100000"/>
              </a:lnSpc>
            </a:pPr>
            <a:r>
              <a:rPr sz="1050" spc="-5" dirty="0">
                <a:solidFill>
                  <a:srgbClr val="CD9146"/>
                </a:solidFill>
                <a:latin typeface="Arial MT"/>
                <a:cs typeface="Arial MT"/>
              </a:rPr>
              <a:t>#TCCC-CPP-PPT-09</a:t>
            </a:r>
            <a:r>
              <a:rPr sz="1050" spc="285"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23" name="object 23"/>
          <p:cNvSpPr txBox="1">
            <a:spLocks noGrp="1"/>
          </p:cNvSpPr>
          <p:nvPr>
            <p:ph type="sldNum" sz="quarter" idx="7"/>
          </p:nvPr>
        </p:nvSpPr>
        <p:spPr>
          <a:prstGeom prst="rect">
            <a:avLst/>
          </a:prstGeom>
        </p:spPr>
        <p:txBody>
          <a:bodyPr vert="horz" wrap="square" lIns="0" tIns="0" rIns="0" bIns="0" rtlCol="0">
            <a:spAutoFit/>
          </a:bodyPr>
          <a:lstStyle/>
          <a:p>
            <a:pPr marL="2328545">
              <a:lnSpc>
                <a:spcPts val="1425"/>
              </a:lnSpc>
            </a:pPr>
            <a:fld id="{81D60167-4931-47E6-BA6A-407CBD079E47}" type="slidenum">
              <a:rPr sz="1200" dirty="0">
                <a:solidFill>
                  <a:srgbClr val="000000"/>
                </a:solidFill>
              </a:rPr>
              <a:t>7</a:t>
            </a:fld>
            <a:endParaRPr sz="12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8111800" y="2037039"/>
            <a:ext cx="3061970" cy="574040"/>
          </a:xfrm>
          <a:prstGeom prst="rect">
            <a:avLst/>
          </a:prstGeom>
        </p:spPr>
        <p:txBody>
          <a:bodyPr vert="horz" wrap="square" lIns="0" tIns="12700" rIns="0" bIns="0" rtlCol="0">
            <a:spAutoFit/>
          </a:bodyPr>
          <a:lstStyle/>
          <a:p>
            <a:pPr marL="12700" marR="5080">
              <a:lnSpc>
                <a:spcPct val="100000"/>
              </a:lnSpc>
              <a:spcBef>
                <a:spcPts val="100"/>
              </a:spcBef>
            </a:pPr>
            <a:r>
              <a:rPr sz="1800" b="1" spc="-5" dirty="0">
                <a:latin typeface="Arial"/>
                <a:cs typeface="Arial"/>
              </a:rPr>
              <a:t>Contraindications for Pelvic </a:t>
            </a:r>
            <a:r>
              <a:rPr sz="1800" b="1" spc="-490" dirty="0">
                <a:latin typeface="Arial"/>
                <a:cs typeface="Arial"/>
              </a:rPr>
              <a:t> </a:t>
            </a:r>
            <a:r>
              <a:rPr sz="1800" b="1" spc="-5" dirty="0">
                <a:latin typeface="Arial"/>
                <a:cs typeface="Arial"/>
              </a:rPr>
              <a:t>Compression</a:t>
            </a:r>
            <a:r>
              <a:rPr sz="1800" b="1" spc="-10" dirty="0">
                <a:latin typeface="Arial"/>
                <a:cs typeface="Arial"/>
              </a:rPr>
              <a:t> </a:t>
            </a:r>
            <a:r>
              <a:rPr sz="1800" b="1" spc="-5" dirty="0">
                <a:latin typeface="Arial"/>
                <a:cs typeface="Arial"/>
              </a:rPr>
              <a:t>Device:</a:t>
            </a:r>
            <a:endParaRPr sz="1800">
              <a:latin typeface="Arial"/>
              <a:cs typeface="Arial"/>
            </a:endParaRPr>
          </a:p>
        </p:txBody>
      </p:sp>
      <p:sp>
        <p:nvSpPr>
          <p:cNvPr id="5" name="object 5"/>
          <p:cNvSpPr txBox="1"/>
          <p:nvPr/>
        </p:nvSpPr>
        <p:spPr>
          <a:xfrm>
            <a:off x="8291709" y="2636886"/>
            <a:ext cx="2985135" cy="2453005"/>
          </a:xfrm>
          <a:prstGeom prst="rect">
            <a:avLst/>
          </a:prstGeom>
        </p:spPr>
        <p:txBody>
          <a:bodyPr vert="horz" wrap="square" lIns="0" tIns="12700" rIns="0" bIns="0" rtlCol="0">
            <a:spAutoFit/>
          </a:bodyPr>
          <a:lstStyle/>
          <a:p>
            <a:pPr marL="12700" marR="662940">
              <a:lnSpc>
                <a:spcPct val="136900"/>
              </a:lnSpc>
              <a:spcBef>
                <a:spcPts val="100"/>
              </a:spcBef>
            </a:pPr>
            <a:r>
              <a:rPr sz="1800" spc="-5" dirty="0">
                <a:latin typeface="Arial MT"/>
                <a:cs typeface="Arial MT"/>
              </a:rPr>
              <a:t>Open Pelvic Fractures </a:t>
            </a:r>
            <a:r>
              <a:rPr sz="1800" spc="-490" dirty="0">
                <a:latin typeface="Arial MT"/>
                <a:cs typeface="Arial MT"/>
              </a:rPr>
              <a:t> </a:t>
            </a:r>
            <a:r>
              <a:rPr sz="1800" spc="-5" dirty="0">
                <a:latin typeface="Arial MT"/>
                <a:cs typeface="Arial MT"/>
              </a:rPr>
              <a:t>Perineal</a:t>
            </a:r>
            <a:r>
              <a:rPr sz="1800" spc="-20" dirty="0">
                <a:latin typeface="Arial MT"/>
                <a:cs typeface="Arial MT"/>
              </a:rPr>
              <a:t> </a:t>
            </a:r>
            <a:r>
              <a:rPr sz="1800" spc="-5" dirty="0">
                <a:latin typeface="Arial MT"/>
                <a:cs typeface="Arial MT"/>
              </a:rPr>
              <a:t>Lacerations</a:t>
            </a:r>
            <a:endParaRPr sz="1800">
              <a:latin typeface="Arial MT"/>
              <a:cs typeface="Arial MT"/>
            </a:endParaRPr>
          </a:p>
          <a:p>
            <a:pPr marL="12700" marR="662940">
              <a:lnSpc>
                <a:spcPct val="100000"/>
              </a:lnSpc>
              <a:spcBef>
                <a:spcPts val="795"/>
              </a:spcBef>
            </a:pPr>
            <a:r>
              <a:rPr sz="1800" spc="-5" dirty="0">
                <a:latin typeface="Arial MT"/>
                <a:cs typeface="Arial MT"/>
              </a:rPr>
              <a:t>Intraabdominal</a:t>
            </a:r>
            <a:r>
              <a:rPr sz="1800" spc="-55" dirty="0">
                <a:latin typeface="Arial MT"/>
                <a:cs typeface="Arial MT"/>
              </a:rPr>
              <a:t> </a:t>
            </a:r>
            <a:r>
              <a:rPr sz="1800" dirty="0">
                <a:latin typeface="Arial MT"/>
                <a:cs typeface="Arial MT"/>
              </a:rPr>
              <a:t>injuries </a:t>
            </a:r>
            <a:r>
              <a:rPr sz="1800" spc="-484" dirty="0">
                <a:latin typeface="Arial MT"/>
                <a:cs typeface="Arial MT"/>
              </a:rPr>
              <a:t> </a:t>
            </a:r>
            <a:r>
              <a:rPr sz="1800" dirty="0">
                <a:latin typeface="Arial MT"/>
                <a:cs typeface="Arial MT"/>
              </a:rPr>
              <a:t>requiring</a:t>
            </a:r>
            <a:r>
              <a:rPr sz="1800" spc="-25" dirty="0">
                <a:latin typeface="Arial MT"/>
                <a:cs typeface="Arial MT"/>
              </a:rPr>
              <a:t> </a:t>
            </a:r>
            <a:r>
              <a:rPr sz="1800" dirty="0">
                <a:latin typeface="Arial MT"/>
                <a:cs typeface="Arial MT"/>
              </a:rPr>
              <a:t>surgery</a:t>
            </a:r>
            <a:endParaRPr sz="1800">
              <a:latin typeface="Arial MT"/>
              <a:cs typeface="Arial MT"/>
            </a:endParaRPr>
          </a:p>
          <a:p>
            <a:pPr marL="12700">
              <a:lnSpc>
                <a:spcPct val="100000"/>
              </a:lnSpc>
              <a:spcBef>
                <a:spcPts val="805"/>
              </a:spcBef>
            </a:pPr>
            <a:r>
              <a:rPr sz="1800" dirty="0">
                <a:latin typeface="Arial MT"/>
                <a:cs typeface="Arial MT"/>
              </a:rPr>
              <a:t>Burns</a:t>
            </a:r>
            <a:endParaRPr sz="1800">
              <a:latin typeface="Arial MT"/>
              <a:cs typeface="Arial MT"/>
            </a:endParaRPr>
          </a:p>
          <a:p>
            <a:pPr marL="12700" marR="5080">
              <a:lnSpc>
                <a:spcPct val="100000"/>
              </a:lnSpc>
              <a:spcBef>
                <a:spcPts val="800"/>
              </a:spcBef>
            </a:pPr>
            <a:r>
              <a:rPr sz="1800" spc="-5" dirty="0">
                <a:latin typeface="Arial MT"/>
                <a:cs typeface="Arial MT"/>
              </a:rPr>
              <a:t>Severe associated pelvic soft </a:t>
            </a:r>
            <a:r>
              <a:rPr sz="1800" spc="-490" dirty="0">
                <a:latin typeface="Arial MT"/>
                <a:cs typeface="Arial MT"/>
              </a:rPr>
              <a:t> </a:t>
            </a:r>
            <a:r>
              <a:rPr sz="1800" spc="-5" dirty="0">
                <a:latin typeface="Arial MT"/>
                <a:cs typeface="Arial MT"/>
              </a:rPr>
              <a:t>tissue</a:t>
            </a:r>
            <a:r>
              <a:rPr sz="1800" spc="-10" dirty="0">
                <a:latin typeface="Arial MT"/>
                <a:cs typeface="Arial MT"/>
              </a:rPr>
              <a:t> </a:t>
            </a:r>
            <a:r>
              <a:rPr sz="1800" dirty="0">
                <a:latin typeface="Arial MT"/>
                <a:cs typeface="Arial MT"/>
              </a:rPr>
              <a:t>injuries</a:t>
            </a:r>
            <a:endParaRPr sz="1800">
              <a:latin typeface="Arial MT"/>
              <a:cs typeface="Arial MT"/>
            </a:endParaRPr>
          </a:p>
        </p:txBody>
      </p:sp>
      <p:sp>
        <p:nvSpPr>
          <p:cNvPr id="6" name="object 6"/>
          <p:cNvSpPr txBox="1">
            <a:spLocks noGrp="1"/>
          </p:cNvSpPr>
          <p:nvPr>
            <p:ph type="title"/>
          </p:nvPr>
        </p:nvSpPr>
        <p:spPr>
          <a:xfrm>
            <a:off x="825372" y="690172"/>
            <a:ext cx="10540365" cy="1068070"/>
          </a:xfrm>
          <a:prstGeom prst="rect">
            <a:avLst/>
          </a:prstGeom>
        </p:spPr>
        <p:txBody>
          <a:bodyPr vert="horz" wrap="square" lIns="0" tIns="74295" rIns="0" bIns="0" rtlCol="0">
            <a:spAutoFit/>
          </a:bodyPr>
          <a:lstStyle/>
          <a:p>
            <a:pPr marL="12700" marR="5080" indent="1600200">
              <a:lnSpc>
                <a:spcPts val="3890"/>
              </a:lnSpc>
              <a:spcBef>
                <a:spcPts val="585"/>
              </a:spcBef>
            </a:pPr>
            <a:r>
              <a:rPr sz="3600" dirty="0">
                <a:solidFill>
                  <a:srgbClr val="000000"/>
                </a:solidFill>
              </a:rPr>
              <a:t>INDICATIONS </a:t>
            </a:r>
            <a:r>
              <a:rPr sz="3600" spc="-5" dirty="0">
                <a:solidFill>
                  <a:srgbClr val="000000"/>
                </a:solidFill>
              </a:rPr>
              <a:t>AND APPLICATION </a:t>
            </a:r>
            <a:r>
              <a:rPr sz="3600" dirty="0">
                <a:solidFill>
                  <a:srgbClr val="000000"/>
                </a:solidFill>
              </a:rPr>
              <a:t> </a:t>
            </a:r>
            <a:r>
              <a:rPr sz="3600" spc="-5" dirty="0">
                <a:solidFill>
                  <a:srgbClr val="000000"/>
                </a:solidFill>
              </a:rPr>
              <a:t>METHODS</a:t>
            </a:r>
            <a:r>
              <a:rPr sz="3600" spc="-20" dirty="0">
                <a:solidFill>
                  <a:srgbClr val="000000"/>
                </a:solidFill>
              </a:rPr>
              <a:t> </a:t>
            </a:r>
            <a:r>
              <a:rPr sz="3600" dirty="0">
                <a:solidFill>
                  <a:srgbClr val="000000"/>
                </a:solidFill>
              </a:rPr>
              <a:t>OF</a:t>
            </a:r>
            <a:r>
              <a:rPr sz="3600" spc="-20" dirty="0">
                <a:solidFill>
                  <a:srgbClr val="000000"/>
                </a:solidFill>
              </a:rPr>
              <a:t> </a:t>
            </a:r>
            <a:r>
              <a:rPr sz="3600" dirty="0">
                <a:solidFill>
                  <a:srgbClr val="BB8542"/>
                </a:solidFill>
              </a:rPr>
              <a:t>PELVIC</a:t>
            </a:r>
            <a:r>
              <a:rPr sz="3600" spc="-20" dirty="0">
                <a:solidFill>
                  <a:srgbClr val="BB8542"/>
                </a:solidFill>
              </a:rPr>
              <a:t> </a:t>
            </a:r>
            <a:r>
              <a:rPr sz="3600" spc="-5" dirty="0">
                <a:solidFill>
                  <a:srgbClr val="BB8542"/>
                </a:solidFill>
              </a:rPr>
              <a:t>COMPRESSION</a:t>
            </a:r>
            <a:r>
              <a:rPr sz="3600" spc="-20" dirty="0">
                <a:solidFill>
                  <a:srgbClr val="BB8542"/>
                </a:solidFill>
              </a:rPr>
              <a:t> </a:t>
            </a:r>
            <a:r>
              <a:rPr sz="3600" spc="-5" dirty="0">
                <a:solidFill>
                  <a:srgbClr val="BB8542"/>
                </a:solidFill>
              </a:rPr>
              <a:t>DEVICES</a:t>
            </a:r>
            <a:endParaRPr sz="3600"/>
          </a:p>
        </p:txBody>
      </p:sp>
      <p:sp>
        <p:nvSpPr>
          <p:cNvPr id="7" name="object 7"/>
          <p:cNvSpPr txBox="1"/>
          <p:nvPr/>
        </p:nvSpPr>
        <p:spPr>
          <a:xfrm>
            <a:off x="5295620" y="1677724"/>
            <a:ext cx="2351405" cy="1169670"/>
          </a:xfrm>
          <a:prstGeom prst="rect">
            <a:avLst/>
          </a:prstGeom>
        </p:spPr>
        <p:txBody>
          <a:bodyPr vert="horz" wrap="square" lIns="0" tIns="12700" rIns="0" bIns="0" rtlCol="0">
            <a:spAutoFit/>
          </a:bodyPr>
          <a:lstStyle/>
          <a:p>
            <a:pPr marL="38100">
              <a:lnSpc>
                <a:spcPct val="100000"/>
              </a:lnSpc>
              <a:spcBef>
                <a:spcPts val="100"/>
              </a:spcBef>
            </a:pPr>
            <a:r>
              <a:rPr sz="3600" b="1" dirty="0">
                <a:solidFill>
                  <a:srgbClr val="BB8542"/>
                </a:solidFill>
                <a:latin typeface="Arial"/>
                <a:cs typeface="Arial"/>
              </a:rPr>
              <a:t>(PCDs)</a:t>
            </a:r>
            <a:endParaRPr sz="3600">
              <a:latin typeface="Arial"/>
              <a:cs typeface="Arial"/>
            </a:endParaRPr>
          </a:p>
          <a:p>
            <a:pPr marL="928369">
              <a:lnSpc>
                <a:spcPct val="100000"/>
              </a:lnSpc>
              <a:spcBef>
                <a:spcPts val="2525"/>
              </a:spcBef>
            </a:pPr>
            <a:r>
              <a:rPr sz="1800" spc="-5" dirty="0">
                <a:latin typeface="Arial MT"/>
                <a:cs typeface="Arial MT"/>
              </a:rPr>
              <a:t>PelvicBinder</a:t>
            </a:r>
            <a:r>
              <a:rPr sz="1800" spc="-7" baseline="25462" dirty="0">
                <a:latin typeface="Arial MT"/>
                <a:cs typeface="Arial MT"/>
              </a:rPr>
              <a:t>®</a:t>
            </a:r>
            <a:endParaRPr sz="1800" baseline="25462">
              <a:latin typeface="Arial MT"/>
              <a:cs typeface="Arial MT"/>
            </a:endParaRPr>
          </a:p>
        </p:txBody>
      </p:sp>
      <p:sp>
        <p:nvSpPr>
          <p:cNvPr id="8" name="object 8"/>
          <p:cNvSpPr/>
          <p:nvPr/>
        </p:nvSpPr>
        <p:spPr>
          <a:xfrm>
            <a:off x="6262878" y="596518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9" name="object 9"/>
          <p:cNvSpPr txBox="1"/>
          <p:nvPr/>
        </p:nvSpPr>
        <p:spPr>
          <a:xfrm>
            <a:off x="4832698" y="6080380"/>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dirty="0">
              <a:latin typeface="Arial Black"/>
              <a:cs typeface="Arial Black"/>
            </a:endParaRPr>
          </a:p>
        </p:txBody>
      </p:sp>
      <p:sp>
        <p:nvSpPr>
          <p:cNvPr id="10" name="object 10"/>
          <p:cNvSpPr txBox="1"/>
          <p:nvPr/>
        </p:nvSpPr>
        <p:spPr>
          <a:xfrm>
            <a:off x="416653" y="1884404"/>
            <a:ext cx="2887980" cy="391160"/>
          </a:xfrm>
          <a:prstGeom prst="rect">
            <a:avLst/>
          </a:prstGeom>
        </p:spPr>
        <p:txBody>
          <a:bodyPr vert="horz" wrap="square" lIns="0" tIns="12700" rIns="0" bIns="0" rtlCol="0">
            <a:spAutoFit/>
          </a:bodyPr>
          <a:lstStyle/>
          <a:p>
            <a:pPr marL="12700">
              <a:lnSpc>
                <a:spcPct val="100000"/>
              </a:lnSpc>
              <a:spcBef>
                <a:spcPts val="100"/>
              </a:spcBef>
            </a:pPr>
            <a:r>
              <a:rPr sz="2400" b="1" spc="-5" dirty="0">
                <a:latin typeface="Arial"/>
                <a:cs typeface="Arial"/>
              </a:rPr>
              <a:t>APPLY</a:t>
            </a:r>
            <a:r>
              <a:rPr sz="2400" b="1" spc="-50" dirty="0">
                <a:latin typeface="Arial"/>
                <a:cs typeface="Arial"/>
              </a:rPr>
              <a:t> </a:t>
            </a:r>
            <a:r>
              <a:rPr sz="2400" b="1" dirty="0">
                <a:latin typeface="Arial"/>
                <a:cs typeface="Arial"/>
              </a:rPr>
              <a:t>PCD</a:t>
            </a:r>
            <a:r>
              <a:rPr sz="2400" b="1" spc="-35" dirty="0">
                <a:latin typeface="Arial"/>
                <a:cs typeface="Arial"/>
              </a:rPr>
              <a:t> </a:t>
            </a:r>
            <a:r>
              <a:rPr sz="2400" b="1" dirty="0">
                <a:latin typeface="Arial"/>
                <a:cs typeface="Arial"/>
              </a:rPr>
              <a:t>WHEN:</a:t>
            </a:r>
            <a:endParaRPr sz="2400">
              <a:latin typeface="Arial"/>
              <a:cs typeface="Arial"/>
            </a:endParaRPr>
          </a:p>
        </p:txBody>
      </p:sp>
      <p:sp>
        <p:nvSpPr>
          <p:cNvPr id="11" name="object 11"/>
          <p:cNvSpPr txBox="1"/>
          <p:nvPr/>
        </p:nvSpPr>
        <p:spPr>
          <a:xfrm>
            <a:off x="596485" y="2404850"/>
            <a:ext cx="3748404" cy="3074035"/>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Mechanism</a:t>
            </a:r>
            <a:r>
              <a:rPr sz="1800" spc="-20" dirty="0">
                <a:latin typeface="Arial MT"/>
                <a:cs typeface="Arial MT"/>
              </a:rPr>
              <a:t> </a:t>
            </a:r>
            <a:r>
              <a:rPr sz="1800" dirty="0">
                <a:latin typeface="Arial MT"/>
                <a:cs typeface="Arial MT"/>
              </a:rPr>
              <a:t>of</a:t>
            </a:r>
            <a:r>
              <a:rPr sz="1800" spc="-10" dirty="0">
                <a:latin typeface="Arial MT"/>
                <a:cs typeface="Arial MT"/>
              </a:rPr>
              <a:t> </a:t>
            </a:r>
            <a:r>
              <a:rPr sz="1800" dirty="0">
                <a:latin typeface="Arial MT"/>
                <a:cs typeface="Arial MT"/>
              </a:rPr>
              <a:t>injury</a:t>
            </a:r>
            <a:r>
              <a:rPr sz="1800" spc="-20" dirty="0">
                <a:latin typeface="Arial MT"/>
                <a:cs typeface="Arial MT"/>
              </a:rPr>
              <a:t> </a:t>
            </a:r>
            <a:r>
              <a:rPr sz="1800" spc="-5" dirty="0">
                <a:latin typeface="Arial MT"/>
                <a:cs typeface="Arial MT"/>
              </a:rPr>
              <a:t>includes</a:t>
            </a:r>
            <a:r>
              <a:rPr sz="1800" spc="-25" dirty="0">
                <a:latin typeface="Arial MT"/>
                <a:cs typeface="Arial MT"/>
              </a:rPr>
              <a:t> </a:t>
            </a:r>
            <a:r>
              <a:rPr sz="1800" b="1" dirty="0">
                <a:solidFill>
                  <a:srgbClr val="BB8542"/>
                </a:solidFill>
                <a:latin typeface="Arial"/>
                <a:cs typeface="Arial"/>
              </a:rPr>
              <a:t>severe </a:t>
            </a:r>
            <a:r>
              <a:rPr sz="1800" b="1" spc="-484" dirty="0">
                <a:solidFill>
                  <a:srgbClr val="BB8542"/>
                </a:solidFill>
                <a:latin typeface="Arial"/>
                <a:cs typeface="Arial"/>
              </a:rPr>
              <a:t> </a:t>
            </a:r>
            <a:r>
              <a:rPr sz="1800" b="1" spc="-5" dirty="0">
                <a:solidFill>
                  <a:srgbClr val="BB8542"/>
                </a:solidFill>
                <a:latin typeface="Arial"/>
                <a:cs typeface="Arial"/>
              </a:rPr>
              <a:t>blunt</a:t>
            </a:r>
            <a:r>
              <a:rPr sz="1800" b="1" spc="5" dirty="0">
                <a:solidFill>
                  <a:srgbClr val="BB8542"/>
                </a:solidFill>
                <a:latin typeface="Arial"/>
                <a:cs typeface="Arial"/>
              </a:rPr>
              <a:t> </a:t>
            </a:r>
            <a:r>
              <a:rPr sz="1800" b="1" spc="-5" dirty="0">
                <a:solidFill>
                  <a:srgbClr val="BB8542"/>
                </a:solidFill>
                <a:latin typeface="Arial"/>
                <a:cs typeface="Arial"/>
              </a:rPr>
              <a:t>force</a:t>
            </a:r>
            <a:r>
              <a:rPr sz="1800" b="1" spc="-10" dirty="0">
                <a:solidFill>
                  <a:srgbClr val="BB8542"/>
                </a:solidFill>
                <a:latin typeface="Arial"/>
                <a:cs typeface="Arial"/>
              </a:rPr>
              <a:t> </a:t>
            </a:r>
            <a:r>
              <a:rPr sz="1800" b="1" spc="-5" dirty="0">
                <a:solidFill>
                  <a:srgbClr val="BB8542"/>
                </a:solidFill>
                <a:latin typeface="Arial"/>
                <a:cs typeface="Arial"/>
              </a:rPr>
              <a:t>trauma </a:t>
            </a:r>
            <a:r>
              <a:rPr sz="1800" spc="-5" dirty="0">
                <a:latin typeface="Arial MT"/>
                <a:cs typeface="Arial MT"/>
              </a:rPr>
              <a:t>and/or</a:t>
            </a:r>
            <a:r>
              <a:rPr sz="1800" spc="-10" dirty="0">
                <a:latin typeface="Arial MT"/>
                <a:cs typeface="Arial MT"/>
              </a:rPr>
              <a:t> </a:t>
            </a:r>
            <a:r>
              <a:rPr sz="1800" b="1" spc="-5" dirty="0">
                <a:solidFill>
                  <a:srgbClr val="BB8542"/>
                </a:solidFill>
                <a:latin typeface="Arial"/>
                <a:cs typeface="Arial"/>
              </a:rPr>
              <a:t>blast </a:t>
            </a:r>
            <a:r>
              <a:rPr sz="1800" b="1" dirty="0">
                <a:solidFill>
                  <a:srgbClr val="BB8542"/>
                </a:solidFill>
                <a:latin typeface="Arial"/>
                <a:cs typeface="Arial"/>
              </a:rPr>
              <a:t> </a:t>
            </a:r>
            <a:r>
              <a:rPr sz="1800" b="1" spc="-5" dirty="0">
                <a:solidFill>
                  <a:srgbClr val="BB8542"/>
                </a:solidFill>
                <a:latin typeface="Arial"/>
                <a:cs typeface="Arial"/>
              </a:rPr>
              <a:t>injury</a:t>
            </a:r>
            <a:r>
              <a:rPr sz="1800" b="1" spc="-65" dirty="0">
                <a:solidFill>
                  <a:srgbClr val="BB8542"/>
                </a:solidFill>
                <a:latin typeface="Arial"/>
                <a:cs typeface="Arial"/>
              </a:rPr>
              <a:t> </a:t>
            </a:r>
            <a:r>
              <a:rPr sz="1800" dirty="0">
                <a:latin typeface="Arial MT"/>
                <a:cs typeface="Arial MT"/>
              </a:rPr>
              <a:t>and</a:t>
            </a:r>
            <a:r>
              <a:rPr sz="1800" spc="50" dirty="0">
                <a:latin typeface="Arial MT"/>
                <a:cs typeface="Arial MT"/>
              </a:rPr>
              <a:t> </a:t>
            </a:r>
            <a:r>
              <a:rPr sz="1800" spc="-5" dirty="0">
                <a:latin typeface="Arial MT"/>
                <a:cs typeface="Arial MT"/>
              </a:rPr>
              <a:t>casualty</a:t>
            </a:r>
            <a:r>
              <a:rPr sz="1800" spc="40" dirty="0">
                <a:latin typeface="Arial MT"/>
                <a:cs typeface="Arial MT"/>
              </a:rPr>
              <a:t> </a:t>
            </a:r>
            <a:r>
              <a:rPr sz="1800" dirty="0">
                <a:latin typeface="Arial MT"/>
                <a:cs typeface="Arial MT"/>
              </a:rPr>
              <a:t>has</a:t>
            </a:r>
            <a:r>
              <a:rPr sz="1800" spc="50" dirty="0">
                <a:latin typeface="Arial MT"/>
                <a:cs typeface="Arial MT"/>
              </a:rPr>
              <a:t> </a:t>
            </a:r>
            <a:r>
              <a:rPr sz="1800" b="1" spc="-5" dirty="0">
                <a:solidFill>
                  <a:srgbClr val="BB8542"/>
                </a:solidFill>
                <a:latin typeface="Arial"/>
                <a:cs typeface="Arial"/>
              </a:rPr>
              <a:t>one</a:t>
            </a:r>
            <a:r>
              <a:rPr sz="1800" b="1" spc="50" dirty="0">
                <a:solidFill>
                  <a:srgbClr val="BB8542"/>
                </a:solidFill>
                <a:latin typeface="Arial"/>
                <a:cs typeface="Arial"/>
              </a:rPr>
              <a:t> </a:t>
            </a:r>
            <a:r>
              <a:rPr sz="1800" b="1" spc="-5" dirty="0">
                <a:solidFill>
                  <a:srgbClr val="BB8542"/>
                </a:solidFill>
                <a:latin typeface="Arial"/>
                <a:cs typeface="Arial"/>
              </a:rPr>
              <a:t>or </a:t>
            </a:r>
            <a:r>
              <a:rPr sz="1800" b="1" dirty="0">
                <a:solidFill>
                  <a:srgbClr val="BB8542"/>
                </a:solidFill>
                <a:latin typeface="Arial"/>
                <a:cs typeface="Arial"/>
              </a:rPr>
              <a:t> </a:t>
            </a:r>
            <a:r>
              <a:rPr sz="1800" b="1" spc="-5" dirty="0">
                <a:solidFill>
                  <a:srgbClr val="BB8542"/>
                </a:solidFill>
                <a:latin typeface="Arial"/>
                <a:cs typeface="Arial"/>
              </a:rPr>
              <a:t>more</a:t>
            </a:r>
            <a:r>
              <a:rPr sz="1800" b="1" spc="-10" dirty="0">
                <a:solidFill>
                  <a:srgbClr val="BB8542"/>
                </a:solidFill>
                <a:latin typeface="Arial"/>
                <a:cs typeface="Arial"/>
              </a:rPr>
              <a:t> </a:t>
            </a:r>
            <a:r>
              <a:rPr sz="1800" b="1" spc="-5" dirty="0">
                <a:solidFill>
                  <a:srgbClr val="BB8542"/>
                </a:solidFill>
                <a:latin typeface="Arial"/>
                <a:cs typeface="Arial"/>
              </a:rPr>
              <a:t>of the</a:t>
            </a:r>
            <a:r>
              <a:rPr sz="1800" b="1" spc="5" dirty="0">
                <a:solidFill>
                  <a:srgbClr val="BB8542"/>
                </a:solidFill>
                <a:latin typeface="Arial"/>
                <a:cs typeface="Arial"/>
              </a:rPr>
              <a:t> </a:t>
            </a:r>
            <a:r>
              <a:rPr sz="1800" b="1" spc="-5" dirty="0">
                <a:solidFill>
                  <a:srgbClr val="BB8542"/>
                </a:solidFill>
                <a:latin typeface="Arial"/>
                <a:cs typeface="Arial"/>
              </a:rPr>
              <a:t>indications </a:t>
            </a:r>
            <a:r>
              <a:rPr sz="1800" spc="-5" dirty="0">
                <a:latin typeface="Arial MT"/>
                <a:cs typeface="Arial MT"/>
              </a:rPr>
              <a:t>previously </a:t>
            </a:r>
            <a:r>
              <a:rPr sz="1800" dirty="0">
                <a:latin typeface="Arial MT"/>
                <a:cs typeface="Arial MT"/>
              </a:rPr>
              <a:t> </a:t>
            </a:r>
            <a:r>
              <a:rPr sz="1800" spc="-5" dirty="0">
                <a:latin typeface="Arial MT"/>
                <a:cs typeface="Arial MT"/>
              </a:rPr>
              <a:t>mentioned</a:t>
            </a:r>
            <a:endParaRPr sz="1800">
              <a:latin typeface="Arial MT"/>
              <a:cs typeface="Arial MT"/>
            </a:endParaRPr>
          </a:p>
          <a:p>
            <a:pPr marL="12700" marR="463550">
              <a:lnSpc>
                <a:spcPct val="100000"/>
              </a:lnSpc>
              <a:spcBef>
                <a:spcPts val="1200"/>
              </a:spcBef>
            </a:pPr>
            <a:r>
              <a:rPr sz="1800" b="1" spc="-5" dirty="0">
                <a:latin typeface="Arial"/>
                <a:cs typeface="Arial"/>
              </a:rPr>
              <a:t>PLACE </a:t>
            </a:r>
            <a:r>
              <a:rPr sz="1800" dirty="0">
                <a:latin typeface="Arial MT"/>
                <a:cs typeface="Arial MT"/>
              </a:rPr>
              <a:t>at </a:t>
            </a:r>
            <a:r>
              <a:rPr sz="1800" spc="-5" dirty="0">
                <a:latin typeface="Arial MT"/>
                <a:cs typeface="Arial MT"/>
              </a:rPr>
              <a:t>the level </a:t>
            </a:r>
            <a:r>
              <a:rPr sz="1800" dirty="0">
                <a:latin typeface="Arial MT"/>
                <a:cs typeface="Arial MT"/>
              </a:rPr>
              <a:t>of </a:t>
            </a:r>
            <a:r>
              <a:rPr sz="1800" spc="-5" dirty="0">
                <a:latin typeface="Arial MT"/>
                <a:cs typeface="Arial MT"/>
              </a:rPr>
              <a:t>greater </a:t>
            </a:r>
            <a:r>
              <a:rPr sz="1800" dirty="0">
                <a:latin typeface="Arial MT"/>
                <a:cs typeface="Arial MT"/>
              </a:rPr>
              <a:t> </a:t>
            </a:r>
            <a:r>
              <a:rPr sz="1800" spc="-5" dirty="0">
                <a:latin typeface="Arial MT"/>
                <a:cs typeface="Arial MT"/>
              </a:rPr>
              <a:t>trochanters,</a:t>
            </a:r>
            <a:r>
              <a:rPr sz="1800" spc="-10" dirty="0">
                <a:latin typeface="Arial MT"/>
                <a:cs typeface="Arial MT"/>
              </a:rPr>
              <a:t> </a:t>
            </a:r>
            <a:r>
              <a:rPr sz="1800" spc="-5" dirty="0">
                <a:latin typeface="Arial MT"/>
                <a:cs typeface="Arial MT"/>
              </a:rPr>
              <a:t>NOT</a:t>
            </a:r>
            <a:r>
              <a:rPr sz="1800" spc="-10" dirty="0">
                <a:latin typeface="Arial MT"/>
                <a:cs typeface="Arial MT"/>
              </a:rPr>
              <a:t> </a:t>
            </a:r>
            <a:r>
              <a:rPr sz="1800" spc="-5" dirty="0">
                <a:latin typeface="Arial MT"/>
                <a:cs typeface="Arial MT"/>
              </a:rPr>
              <a:t>the</a:t>
            </a:r>
            <a:r>
              <a:rPr sz="1800" spc="-10" dirty="0">
                <a:latin typeface="Arial MT"/>
                <a:cs typeface="Arial MT"/>
              </a:rPr>
              <a:t> </a:t>
            </a:r>
            <a:r>
              <a:rPr sz="1800" dirty="0">
                <a:latin typeface="Arial MT"/>
                <a:cs typeface="Arial MT"/>
              </a:rPr>
              <a:t>iliac</a:t>
            </a:r>
            <a:r>
              <a:rPr sz="1800" spc="-10" dirty="0">
                <a:latin typeface="Arial MT"/>
                <a:cs typeface="Arial MT"/>
              </a:rPr>
              <a:t> </a:t>
            </a:r>
            <a:r>
              <a:rPr sz="1800" spc="-5" dirty="0">
                <a:latin typeface="Arial MT"/>
                <a:cs typeface="Arial MT"/>
              </a:rPr>
              <a:t>crests</a:t>
            </a:r>
            <a:endParaRPr sz="1800">
              <a:latin typeface="Arial MT"/>
              <a:cs typeface="Arial MT"/>
            </a:endParaRPr>
          </a:p>
          <a:p>
            <a:pPr marL="12700" marR="42545">
              <a:lnSpc>
                <a:spcPct val="100000"/>
              </a:lnSpc>
              <a:spcBef>
                <a:spcPts val="1200"/>
              </a:spcBef>
            </a:pPr>
            <a:r>
              <a:rPr sz="1800" b="1" dirty="0">
                <a:latin typeface="Arial"/>
                <a:cs typeface="Arial"/>
              </a:rPr>
              <a:t>SECURE </a:t>
            </a:r>
            <a:r>
              <a:rPr sz="1800" dirty="0">
                <a:latin typeface="Arial MT"/>
                <a:cs typeface="Arial MT"/>
              </a:rPr>
              <a:t>knees </a:t>
            </a:r>
            <a:r>
              <a:rPr sz="1800" spc="-5" dirty="0">
                <a:latin typeface="Arial MT"/>
                <a:cs typeface="Arial MT"/>
              </a:rPr>
              <a:t>and/or feet together </a:t>
            </a:r>
            <a:r>
              <a:rPr sz="1800" spc="-495" dirty="0">
                <a:latin typeface="Arial MT"/>
                <a:cs typeface="Arial MT"/>
              </a:rPr>
              <a:t> </a:t>
            </a:r>
            <a:r>
              <a:rPr sz="1800" spc="-5" dirty="0">
                <a:latin typeface="Arial MT"/>
                <a:cs typeface="Arial MT"/>
              </a:rPr>
              <a:t>to prevent external rotation </a:t>
            </a:r>
            <a:r>
              <a:rPr sz="1800" dirty="0">
                <a:latin typeface="Arial MT"/>
                <a:cs typeface="Arial MT"/>
              </a:rPr>
              <a:t>of </a:t>
            </a:r>
            <a:r>
              <a:rPr sz="1800" spc="-5" dirty="0">
                <a:latin typeface="Arial MT"/>
                <a:cs typeface="Arial MT"/>
              </a:rPr>
              <a:t>the </a:t>
            </a:r>
            <a:r>
              <a:rPr sz="1800" dirty="0">
                <a:latin typeface="Arial MT"/>
                <a:cs typeface="Arial MT"/>
              </a:rPr>
              <a:t> legs</a:t>
            </a:r>
            <a:endParaRPr sz="1800">
              <a:latin typeface="Arial MT"/>
              <a:cs typeface="Arial MT"/>
            </a:endParaRPr>
          </a:p>
        </p:txBody>
      </p:sp>
      <p:sp>
        <p:nvSpPr>
          <p:cNvPr id="12" name="object 12"/>
          <p:cNvSpPr/>
          <p:nvPr/>
        </p:nvSpPr>
        <p:spPr>
          <a:xfrm>
            <a:off x="465962" y="2495169"/>
            <a:ext cx="0" cy="1280160"/>
          </a:xfrm>
          <a:custGeom>
            <a:avLst/>
            <a:gdLst/>
            <a:ahLst/>
            <a:cxnLst/>
            <a:rect l="l" t="t" r="r" b="b"/>
            <a:pathLst>
              <a:path h="1280160">
                <a:moveTo>
                  <a:pt x="0" y="1280159"/>
                </a:moveTo>
                <a:lnTo>
                  <a:pt x="0" y="0"/>
                </a:lnTo>
              </a:path>
            </a:pathLst>
          </a:custGeom>
          <a:ln w="101600">
            <a:solidFill>
              <a:srgbClr val="BB8542"/>
            </a:solidFill>
          </a:ln>
        </p:spPr>
        <p:txBody>
          <a:bodyPr wrap="square" lIns="0" tIns="0" rIns="0" bIns="0" rtlCol="0"/>
          <a:lstStyle/>
          <a:p>
            <a:endParaRPr/>
          </a:p>
        </p:txBody>
      </p:sp>
      <p:sp>
        <p:nvSpPr>
          <p:cNvPr id="13" name="object 13"/>
          <p:cNvSpPr txBox="1"/>
          <p:nvPr/>
        </p:nvSpPr>
        <p:spPr>
          <a:xfrm>
            <a:off x="6186189" y="5018916"/>
            <a:ext cx="1358265" cy="574040"/>
          </a:xfrm>
          <a:prstGeom prst="rect">
            <a:avLst/>
          </a:prstGeom>
        </p:spPr>
        <p:txBody>
          <a:bodyPr vert="horz" wrap="square" lIns="0" tIns="12700" rIns="0" bIns="0" rtlCol="0">
            <a:spAutoFit/>
          </a:bodyPr>
          <a:lstStyle/>
          <a:p>
            <a:pPr marL="38100" marR="30480">
              <a:lnSpc>
                <a:spcPct val="100000"/>
              </a:lnSpc>
              <a:spcBef>
                <a:spcPts val="100"/>
              </a:spcBef>
            </a:pPr>
            <a:r>
              <a:rPr sz="1800" spc="-5" dirty="0">
                <a:latin typeface="Arial MT"/>
                <a:cs typeface="Arial MT"/>
              </a:rPr>
              <a:t>SAM</a:t>
            </a:r>
            <a:r>
              <a:rPr sz="1800" spc="-7" baseline="25462" dirty="0">
                <a:latin typeface="Arial MT"/>
                <a:cs typeface="Arial MT"/>
              </a:rPr>
              <a:t>®</a:t>
            </a:r>
            <a:r>
              <a:rPr sz="1800" spc="127" baseline="25462" dirty="0">
                <a:latin typeface="Arial MT"/>
                <a:cs typeface="Arial MT"/>
              </a:rPr>
              <a:t> </a:t>
            </a:r>
            <a:r>
              <a:rPr sz="1800" dirty="0">
                <a:latin typeface="Arial MT"/>
                <a:cs typeface="Arial MT"/>
              </a:rPr>
              <a:t>Pelvic </a:t>
            </a:r>
            <a:r>
              <a:rPr sz="1800" spc="-484" dirty="0">
                <a:latin typeface="Arial MT"/>
                <a:cs typeface="Arial MT"/>
              </a:rPr>
              <a:t> </a:t>
            </a:r>
            <a:r>
              <a:rPr sz="1800" spc="-5" dirty="0">
                <a:latin typeface="Arial MT"/>
                <a:cs typeface="Arial MT"/>
              </a:rPr>
              <a:t>Sling</a:t>
            </a:r>
            <a:r>
              <a:rPr sz="1800" spc="-20" dirty="0">
                <a:latin typeface="Arial MT"/>
                <a:cs typeface="Arial MT"/>
              </a:rPr>
              <a:t> </a:t>
            </a:r>
            <a:r>
              <a:rPr sz="1800" spc="-5" dirty="0">
                <a:latin typeface="Arial MT"/>
                <a:cs typeface="Arial MT"/>
              </a:rPr>
              <a:t>II</a:t>
            </a:r>
            <a:endParaRPr sz="1800">
              <a:latin typeface="Arial MT"/>
              <a:cs typeface="Arial MT"/>
            </a:endParaRPr>
          </a:p>
        </p:txBody>
      </p:sp>
      <p:sp>
        <p:nvSpPr>
          <p:cNvPr id="14" name="object 14"/>
          <p:cNvSpPr txBox="1"/>
          <p:nvPr/>
        </p:nvSpPr>
        <p:spPr>
          <a:xfrm>
            <a:off x="6211589" y="3725726"/>
            <a:ext cx="1639570" cy="84836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T-POD™</a:t>
            </a:r>
            <a:r>
              <a:rPr sz="1800" spc="-80" dirty="0">
                <a:latin typeface="Arial MT"/>
                <a:cs typeface="Arial MT"/>
              </a:rPr>
              <a:t> </a:t>
            </a:r>
            <a:r>
              <a:rPr sz="1800" dirty="0">
                <a:latin typeface="Arial MT"/>
                <a:cs typeface="Arial MT"/>
              </a:rPr>
              <a:t>Pelvic </a:t>
            </a:r>
            <a:r>
              <a:rPr sz="1800" spc="-484" dirty="0">
                <a:latin typeface="Arial MT"/>
                <a:cs typeface="Arial MT"/>
              </a:rPr>
              <a:t> </a:t>
            </a:r>
            <a:r>
              <a:rPr sz="1800" spc="-5" dirty="0">
                <a:latin typeface="Arial MT"/>
                <a:cs typeface="Arial MT"/>
              </a:rPr>
              <a:t>Stabilization </a:t>
            </a:r>
            <a:r>
              <a:rPr sz="1800" dirty="0">
                <a:latin typeface="Arial MT"/>
                <a:cs typeface="Arial MT"/>
              </a:rPr>
              <a:t> </a:t>
            </a:r>
            <a:r>
              <a:rPr sz="1800" spc="-5" dirty="0">
                <a:latin typeface="Arial MT"/>
                <a:cs typeface="Arial MT"/>
              </a:rPr>
              <a:t>Device</a:t>
            </a:r>
            <a:endParaRPr sz="1800">
              <a:latin typeface="Arial MT"/>
              <a:cs typeface="Arial MT"/>
            </a:endParaRPr>
          </a:p>
        </p:txBody>
      </p:sp>
      <p:sp>
        <p:nvSpPr>
          <p:cNvPr id="15" name="object 15"/>
          <p:cNvSpPr/>
          <p:nvPr/>
        </p:nvSpPr>
        <p:spPr>
          <a:xfrm>
            <a:off x="465962" y="4631816"/>
            <a:ext cx="0" cy="822960"/>
          </a:xfrm>
          <a:custGeom>
            <a:avLst/>
            <a:gdLst/>
            <a:ahLst/>
            <a:cxnLst/>
            <a:rect l="l" t="t" r="r" b="b"/>
            <a:pathLst>
              <a:path h="822960">
                <a:moveTo>
                  <a:pt x="0" y="822959"/>
                </a:moveTo>
                <a:lnTo>
                  <a:pt x="0" y="0"/>
                </a:lnTo>
              </a:path>
            </a:pathLst>
          </a:custGeom>
          <a:ln w="101600">
            <a:solidFill>
              <a:srgbClr val="BB8542"/>
            </a:solidFill>
          </a:ln>
        </p:spPr>
        <p:txBody>
          <a:bodyPr wrap="square" lIns="0" tIns="0" rIns="0" bIns="0" rtlCol="0"/>
          <a:lstStyle/>
          <a:p>
            <a:endParaRPr/>
          </a:p>
        </p:txBody>
      </p:sp>
      <p:sp>
        <p:nvSpPr>
          <p:cNvPr id="16" name="object 16"/>
          <p:cNvSpPr/>
          <p:nvPr/>
        </p:nvSpPr>
        <p:spPr>
          <a:xfrm>
            <a:off x="8172068" y="2753486"/>
            <a:ext cx="0" cy="314960"/>
          </a:xfrm>
          <a:custGeom>
            <a:avLst/>
            <a:gdLst/>
            <a:ahLst/>
            <a:cxnLst/>
            <a:rect l="l" t="t" r="r" b="b"/>
            <a:pathLst>
              <a:path h="314960">
                <a:moveTo>
                  <a:pt x="0" y="314769"/>
                </a:moveTo>
                <a:lnTo>
                  <a:pt x="0" y="0"/>
                </a:lnTo>
              </a:path>
            </a:pathLst>
          </a:custGeom>
          <a:ln w="101600">
            <a:solidFill>
              <a:srgbClr val="BB8542"/>
            </a:solidFill>
          </a:ln>
        </p:spPr>
        <p:txBody>
          <a:bodyPr wrap="square" lIns="0" tIns="0" rIns="0" bIns="0" rtlCol="0"/>
          <a:lstStyle/>
          <a:p>
            <a:endParaRPr/>
          </a:p>
        </p:txBody>
      </p:sp>
      <p:sp>
        <p:nvSpPr>
          <p:cNvPr id="17" name="object 17"/>
          <p:cNvSpPr/>
          <p:nvPr/>
        </p:nvSpPr>
        <p:spPr>
          <a:xfrm>
            <a:off x="8173593" y="3128391"/>
            <a:ext cx="0" cy="314960"/>
          </a:xfrm>
          <a:custGeom>
            <a:avLst/>
            <a:gdLst/>
            <a:ahLst/>
            <a:cxnLst/>
            <a:rect l="l" t="t" r="r" b="b"/>
            <a:pathLst>
              <a:path h="314960">
                <a:moveTo>
                  <a:pt x="0" y="314769"/>
                </a:moveTo>
                <a:lnTo>
                  <a:pt x="0" y="0"/>
                </a:lnTo>
              </a:path>
            </a:pathLst>
          </a:custGeom>
          <a:ln w="101600">
            <a:solidFill>
              <a:srgbClr val="BB8542"/>
            </a:solidFill>
          </a:ln>
        </p:spPr>
        <p:txBody>
          <a:bodyPr wrap="square" lIns="0" tIns="0" rIns="0" bIns="0" rtlCol="0"/>
          <a:lstStyle/>
          <a:p>
            <a:endParaRPr/>
          </a:p>
        </p:txBody>
      </p:sp>
      <p:sp>
        <p:nvSpPr>
          <p:cNvPr id="18" name="object 18"/>
          <p:cNvSpPr/>
          <p:nvPr/>
        </p:nvSpPr>
        <p:spPr>
          <a:xfrm>
            <a:off x="8172068" y="3521583"/>
            <a:ext cx="0" cy="509270"/>
          </a:xfrm>
          <a:custGeom>
            <a:avLst/>
            <a:gdLst/>
            <a:ahLst/>
            <a:cxnLst/>
            <a:rect l="l" t="t" r="r" b="b"/>
            <a:pathLst>
              <a:path h="509270">
                <a:moveTo>
                  <a:pt x="0" y="509168"/>
                </a:moveTo>
                <a:lnTo>
                  <a:pt x="0" y="0"/>
                </a:lnTo>
              </a:path>
            </a:pathLst>
          </a:custGeom>
          <a:ln w="101600">
            <a:solidFill>
              <a:srgbClr val="BB8542"/>
            </a:solidFill>
          </a:ln>
        </p:spPr>
        <p:txBody>
          <a:bodyPr wrap="square" lIns="0" tIns="0" rIns="0" bIns="0" rtlCol="0"/>
          <a:lstStyle/>
          <a:p>
            <a:endParaRPr/>
          </a:p>
        </p:txBody>
      </p:sp>
      <p:sp>
        <p:nvSpPr>
          <p:cNvPr id="19" name="object 19"/>
          <p:cNvSpPr/>
          <p:nvPr/>
        </p:nvSpPr>
        <p:spPr>
          <a:xfrm>
            <a:off x="8172068" y="4166233"/>
            <a:ext cx="0" cy="314960"/>
          </a:xfrm>
          <a:custGeom>
            <a:avLst/>
            <a:gdLst/>
            <a:ahLst/>
            <a:cxnLst/>
            <a:rect l="l" t="t" r="r" b="b"/>
            <a:pathLst>
              <a:path h="314960">
                <a:moveTo>
                  <a:pt x="0" y="314769"/>
                </a:moveTo>
                <a:lnTo>
                  <a:pt x="0" y="0"/>
                </a:lnTo>
              </a:path>
            </a:pathLst>
          </a:custGeom>
          <a:ln w="101600">
            <a:solidFill>
              <a:srgbClr val="BB8542"/>
            </a:solidFill>
          </a:ln>
        </p:spPr>
        <p:txBody>
          <a:bodyPr wrap="square" lIns="0" tIns="0" rIns="0" bIns="0" rtlCol="0"/>
          <a:lstStyle/>
          <a:p>
            <a:endParaRPr/>
          </a:p>
        </p:txBody>
      </p:sp>
      <p:sp>
        <p:nvSpPr>
          <p:cNvPr id="20" name="object 20"/>
          <p:cNvSpPr/>
          <p:nvPr/>
        </p:nvSpPr>
        <p:spPr>
          <a:xfrm>
            <a:off x="8172068" y="4560189"/>
            <a:ext cx="0" cy="509270"/>
          </a:xfrm>
          <a:custGeom>
            <a:avLst/>
            <a:gdLst/>
            <a:ahLst/>
            <a:cxnLst/>
            <a:rect l="l" t="t" r="r" b="b"/>
            <a:pathLst>
              <a:path h="509270">
                <a:moveTo>
                  <a:pt x="0" y="509168"/>
                </a:moveTo>
                <a:lnTo>
                  <a:pt x="0" y="0"/>
                </a:lnTo>
              </a:path>
            </a:pathLst>
          </a:custGeom>
          <a:ln w="101600">
            <a:solidFill>
              <a:srgbClr val="BB8542"/>
            </a:solidFill>
          </a:ln>
        </p:spPr>
        <p:txBody>
          <a:bodyPr wrap="square" lIns="0" tIns="0" rIns="0" bIns="0" rtlCol="0"/>
          <a:lstStyle/>
          <a:p>
            <a:endParaRPr/>
          </a:p>
        </p:txBody>
      </p:sp>
      <p:pic>
        <p:nvPicPr>
          <p:cNvPr id="21" name="object 21"/>
          <p:cNvPicPr/>
          <p:nvPr/>
        </p:nvPicPr>
        <p:blipFill>
          <a:blip r:embed="rId4" cstate="print"/>
          <a:stretch>
            <a:fillRect/>
          </a:stretch>
        </p:blipFill>
        <p:spPr>
          <a:xfrm>
            <a:off x="4582667" y="2404110"/>
            <a:ext cx="1199387" cy="1021079"/>
          </a:xfrm>
          <a:prstGeom prst="rect">
            <a:avLst/>
          </a:prstGeom>
        </p:spPr>
      </p:pic>
      <p:pic>
        <p:nvPicPr>
          <p:cNvPr id="22" name="object 22"/>
          <p:cNvPicPr/>
          <p:nvPr/>
        </p:nvPicPr>
        <p:blipFill>
          <a:blip r:embed="rId5" cstate="print"/>
          <a:stretch>
            <a:fillRect/>
          </a:stretch>
        </p:blipFill>
        <p:spPr>
          <a:xfrm>
            <a:off x="4445508" y="4954523"/>
            <a:ext cx="1610867" cy="757415"/>
          </a:xfrm>
          <a:prstGeom prst="rect">
            <a:avLst/>
          </a:prstGeom>
        </p:spPr>
      </p:pic>
      <p:pic>
        <p:nvPicPr>
          <p:cNvPr id="23" name="object 23"/>
          <p:cNvPicPr/>
          <p:nvPr/>
        </p:nvPicPr>
        <p:blipFill>
          <a:blip r:embed="rId6" cstate="print"/>
          <a:stretch>
            <a:fillRect/>
          </a:stretch>
        </p:blipFill>
        <p:spPr>
          <a:xfrm>
            <a:off x="4490465" y="3698748"/>
            <a:ext cx="1453133" cy="934973"/>
          </a:xfrm>
          <a:prstGeom prst="rect">
            <a:avLst/>
          </a:prstGeom>
        </p:spPr>
      </p:pic>
      <p:grpSp>
        <p:nvGrpSpPr>
          <p:cNvPr id="24" name="object 24"/>
          <p:cNvGrpSpPr/>
          <p:nvPr/>
        </p:nvGrpSpPr>
        <p:grpSpPr>
          <a:xfrm>
            <a:off x="414527" y="5813299"/>
            <a:ext cx="3329304" cy="640080"/>
            <a:chOff x="414527" y="5813299"/>
            <a:chExt cx="3329304" cy="640080"/>
          </a:xfrm>
        </p:grpSpPr>
        <p:sp>
          <p:nvSpPr>
            <p:cNvPr id="25" name="object 25"/>
            <p:cNvSpPr/>
            <p:nvPr/>
          </p:nvSpPr>
          <p:spPr>
            <a:xfrm>
              <a:off x="424052" y="5822824"/>
              <a:ext cx="3310254" cy="621030"/>
            </a:xfrm>
            <a:custGeom>
              <a:avLst/>
              <a:gdLst/>
              <a:ahLst/>
              <a:cxnLst/>
              <a:rect l="l" t="t" r="r" b="b"/>
              <a:pathLst>
                <a:path w="3310254" h="621029">
                  <a:moveTo>
                    <a:pt x="3238830" y="0"/>
                  </a:moveTo>
                  <a:lnTo>
                    <a:pt x="71297" y="0"/>
                  </a:lnTo>
                  <a:lnTo>
                    <a:pt x="43548" y="5602"/>
                  </a:lnTo>
                  <a:lnTo>
                    <a:pt x="20885" y="20880"/>
                  </a:lnTo>
                  <a:lnTo>
                    <a:pt x="5603" y="43542"/>
                  </a:lnTo>
                  <a:lnTo>
                    <a:pt x="0" y="71297"/>
                  </a:lnTo>
                  <a:lnTo>
                    <a:pt x="0" y="549732"/>
                  </a:lnTo>
                  <a:lnTo>
                    <a:pt x="5603" y="577481"/>
                  </a:lnTo>
                  <a:lnTo>
                    <a:pt x="20885" y="600144"/>
                  </a:lnTo>
                  <a:lnTo>
                    <a:pt x="43548" y="615426"/>
                  </a:lnTo>
                  <a:lnTo>
                    <a:pt x="71297" y="621030"/>
                  </a:lnTo>
                  <a:lnTo>
                    <a:pt x="3238830" y="621030"/>
                  </a:lnTo>
                  <a:lnTo>
                    <a:pt x="3266579" y="615426"/>
                  </a:lnTo>
                  <a:lnTo>
                    <a:pt x="3289242" y="600144"/>
                  </a:lnTo>
                  <a:lnTo>
                    <a:pt x="3304524" y="577481"/>
                  </a:lnTo>
                  <a:lnTo>
                    <a:pt x="3310128" y="549732"/>
                  </a:lnTo>
                  <a:lnTo>
                    <a:pt x="3310128" y="71297"/>
                  </a:lnTo>
                  <a:lnTo>
                    <a:pt x="3304524" y="43542"/>
                  </a:lnTo>
                  <a:lnTo>
                    <a:pt x="3289242" y="20880"/>
                  </a:lnTo>
                  <a:lnTo>
                    <a:pt x="3266579" y="5602"/>
                  </a:lnTo>
                  <a:lnTo>
                    <a:pt x="3238830" y="0"/>
                  </a:lnTo>
                  <a:close/>
                </a:path>
              </a:pathLst>
            </a:custGeom>
            <a:solidFill>
              <a:srgbClr val="A0C1E7">
                <a:alpha val="74900"/>
              </a:srgbClr>
            </a:solidFill>
          </p:spPr>
          <p:txBody>
            <a:bodyPr wrap="square" lIns="0" tIns="0" rIns="0" bIns="0" rtlCol="0"/>
            <a:lstStyle/>
            <a:p>
              <a:endParaRPr/>
            </a:p>
          </p:txBody>
        </p:sp>
        <p:sp>
          <p:nvSpPr>
            <p:cNvPr id="26" name="object 26"/>
            <p:cNvSpPr/>
            <p:nvPr/>
          </p:nvSpPr>
          <p:spPr>
            <a:xfrm>
              <a:off x="424052" y="5822824"/>
              <a:ext cx="3310254" cy="621030"/>
            </a:xfrm>
            <a:custGeom>
              <a:avLst/>
              <a:gdLst/>
              <a:ahLst/>
              <a:cxnLst/>
              <a:rect l="l" t="t" r="r" b="b"/>
              <a:pathLst>
                <a:path w="3310254" h="621029">
                  <a:moveTo>
                    <a:pt x="0" y="71297"/>
                  </a:moveTo>
                  <a:lnTo>
                    <a:pt x="5603" y="43542"/>
                  </a:lnTo>
                  <a:lnTo>
                    <a:pt x="20885" y="20880"/>
                  </a:lnTo>
                  <a:lnTo>
                    <a:pt x="43548" y="5602"/>
                  </a:lnTo>
                  <a:lnTo>
                    <a:pt x="71297" y="0"/>
                  </a:lnTo>
                  <a:lnTo>
                    <a:pt x="3238830" y="0"/>
                  </a:lnTo>
                  <a:lnTo>
                    <a:pt x="3266579" y="5602"/>
                  </a:lnTo>
                  <a:lnTo>
                    <a:pt x="3289242" y="20880"/>
                  </a:lnTo>
                  <a:lnTo>
                    <a:pt x="3304524" y="43542"/>
                  </a:lnTo>
                  <a:lnTo>
                    <a:pt x="3310128" y="71297"/>
                  </a:lnTo>
                  <a:lnTo>
                    <a:pt x="3310128" y="549732"/>
                  </a:lnTo>
                  <a:lnTo>
                    <a:pt x="3304524" y="577481"/>
                  </a:lnTo>
                  <a:lnTo>
                    <a:pt x="3289242" y="600144"/>
                  </a:lnTo>
                  <a:lnTo>
                    <a:pt x="3266579" y="615426"/>
                  </a:lnTo>
                  <a:lnTo>
                    <a:pt x="3238830" y="621030"/>
                  </a:lnTo>
                  <a:lnTo>
                    <a:pt x="71297" y="621030"/>
                  </a:lnTo>
                  <a:lnTo>
                    <a:pt x="43548" y="615426"/>
                  </a:lnTo>
                  <a:lnTo>
                    <a:pt x="20885" y="600144"/>
                  </a:lnTo>
                  <a:lnTo>
                    <a:pt x="5603" y="577481"/>
                  </a:lnTo>
                  <a:lnTo>
                    <a:pt x="0" y="549732"/>
                  </a:lnTo>
                  <a:lnTo>
                    <a:pt x="0" y="71297"/>
                  </a:lnTo>
                  <a:close/>
                </a:path>
              </a:pathLst>
            </a:custGeom>
            <a:ln w="19049">
              <a:solidFill>
                <a:srgbClr val="A0C1E7"/>
              </a:solidFill>
            </a:ln>
          </p:spPr>
          <p:txBody>
            <a:bodyPr wrap="square" lIns="0" tIns="0" rIns="0" bIns="0" rtlCol="0"/>
            <a:lstStyle/>
            <a:p>
              <a:endParaRPr/>
            </a:p>
          </p:txBody>
        </p:sp>
      </p:grpSp>
      <p:sp>
        <p:nvSpPr>
          <p:cNvPr id="27" name="object 27"/>
          <p:cNvSpPr txBox="1"/>
          <p:nvPr/>
        </p:nvSpPr>
        <p:spPr>
          <a:xfrm>
            <a:off x="1143928" y="5994794"/>
            <a:ext cx="2374265"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0" dirty="0">
                <a:latin typeface="Arial"/>
                <a:cs typeface="Arial"/>
              </a:rPr>
              <a:t> </a:t>
            </a:r>
            <a:r>
              <a:rPr sz="1600" spc="-5" dirty="0">
                <a:latin typeface="Arial MT"/>
                <a:cs typeface="Arial MT"/>
              </a:rPr>
              <a:t>C-EO</a:t>
            </a:r>
            <a:endParaRPr sz="1600">
              <a:latin typeface="Arial MT"/>
              <a:cs typeface="Arial MT"/>
            </a:endParaRPr>
          </a:p>
        </p:txBody>
      </p:sp>
      <p:grpSp>
        <p:nvGrpSpPr>
          <p:cNvPr id="28" name="object 28"/>
          <p:cNvGrpSpPr/>
          <p:nvPr/>
        </p:nvGrpSpPr>
        <p:grpSpPr>
          <a:xfrm>
            <a:off x="463295" y="5752363"/>
            <a:ext cx="925194" cy="978535"/>
            <a:chOff x="463295" y="5752363"/>
            <a:chExt cx="925194" cy="978535"/>
          </a:xfrm>
        </p:grpSpPr>
        <p:pic>
          <p:nvPicPr>
            <p:cNvPr id="29" name="object 29"/>
            <p:cNvPicPr/>
            <p:nvPr/>
          </p:nvPicPr>
          <p:blipFill>
            <a:blip r:embed="rId7" cstate="print"/>
            <a:stretch>
              <a:fillRect/>
            </a:stretch>
          </p:blipFill>
          <p:spPr>
            <a:xfrm>
              <a:off x="463295" y="5752363"/>
              <a:ext cx="925067" cy="978382"/>
            </a:xfrm>
            <a:prstGeom prst="rect">
              <a:avLst/>
            </a:prstGeom>
          </p:spPr>
        </p:pic>
        <p:pic>
          <p:nvPicPr>
            <p:cNvPr id="30" name="object 30"/>
            <p:cNvPicPr/>
            <p:nvPr/>
          </p:nvPicPr>
          <p:blipFill>
            <a:blip r:embed="rId8" cstate="print"/>
            <a:stretch>
              <a:fillRect/>
            </a:stretch>
          </p:blipFill>
          <p:spPr>
            <a:xfrm>
              <a:off x="657605" y="5946660"/>
              <a:ext cx="338327" cy="391655"/>
            </a:xfrm>
            <a:prstGeom prst="rect">
              <a:avLst/>
            </a:prstGeom>
          </p:spPr>
        </p:pic>
      </p:grpSp>
      <p:sp>
        <p:nvSpPr>
          <p:cNvPr id="31" name="object 31"/>
          <p:cNvSpPr/>
          <p:nvPr/>
        </p:nvSpPr>
        <p:spPr>
          <a:xfrm>
            <a:off x="465962" y="3932301"/>
            <a:ext cx="0" cy="548640"/>
          </a:xfrm>
          <a:custGeom>
            <a:avLst/>
            <a:gdLst/>
            <a:ahLst/>
            <a:cxnLst/>
            <a:rect l="l" t="t" r="r" b="b"/>
            <a:pathLst>
              <a:path h="548639">
                <a:moveTo>
                  <a:pt x="0" y="548640"/>
                </a:moveTo>
                <a:lnTo>
                  <a:pt x="0" y="0"/>
                </a:lnTo>
              </a:path>
            </a:pathLst>
          </a:custGeom>
          <a:ln w="101600">
            <a:solidFill>
              <a:srgbClr val="BB8542"/>
            </a:solidFill>
          </a:ln>
        </p:spPr>
        <p:txBody>
          <a:bodyPr wrap="square" lIns="0" tIns="0" rIns="0" bIns="0" rtlCol="0"/>
          <a:lstStyle/>
          <a:p>
            <a:endParaRPr/>
          </a:p>
        </p:txBody>
      </p:sp>
      <p:sp>
        <p:nvSpPr>
          <p:cNvPr id="32" name="object 32"/>
          <p:cNvSpPr txBox="1"/>
          <p:nvPr/>
        </p:nvSpPr>
        <p:spPr>
          <a:xfrm>
            <a:off x="9408654" y="6570906"/>
            <a:ext cx="2019300" cy="174625"/>
          </a:xfrm>
          <a:prstGeom prst="rect">
            <a:avLst/>
          </a:prstGeom>
        </p:spPr>
        <p:txBody>
          <a:bodyPr vert="horz" wrap="square" lIns="0" tIns="0" rIns="0" bIns="0" rtlCol="0">
            <a:spAutoFit/>
          </a:bodyPr>
          <a:lstStyle/>
          <a:p>
            <a:pPr marL="12700">
              <a:lnSpc>
                <a:spcPct val="100000"/>
              </a:lnSpc>
            </a:pPr>
            <a:r>
              <a:rPr sz="1050" spc="-5" dirty="0">
                <a:solidFill>
                  <a:srgbClr val="CD9146"/>
                </a:solidFill>
                <a:latin typeface="Arial MT"/>
                <a:cs typeface="Arial MT"/>
              </a:rPr>
              <a:t>#TCCC-CPP-PPT-09</a:t>
            </a:r>
            <a:r>
              <a:rPr sz="1050" spc="285"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33" name="object 33"/>
          <p:cNvSpPr txBox="1"/>
          <p:nvPr/>
        </p:nvSpPr>
        <p:spPr>
          <a:xfrm>
            <a:off x="11724370" y="6562955"/>
            <a:ext cx="110489" cy="196215"/>
          </a:xfrm>
          <a:prstGeom prst="rect">
            <a:avLst/>
          </a:prstGeom>
        </p:spPr>
        <p:txBody>
          <a:bodyPr vert="horz" wrap="square" lIns="0" tIns="0" rIns="0" bIns="0" rtlCol="0">
            <a:spAutoFit/>
          </a:bodyPr>
          <a:lstStyle/>
          <a:p>
            <a:pPr marL="12700">
              <a:lnSpc>
                <a:spcPts val="1425"/>
              </a:lnSpc>
            </a:pPr>
            <a:r>
              <a:rPr sz="1200" dirty="0">
                <a:latin typeface="Arial MT"/>
                <a:cs typeface="Arial MT"/>
              </a:rPr>
              <a:t>8</a:t>
            </a:r>
            <a:endParaRPr sz="1200">
              <a:latin typeface="Arial MT"/>
              <a:cs typeface="Arial M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a:spLocks noGrp="1"/>
          </p:cNvSpPr>
          <p:nvPr>
            <p:ph type="title"/>
          </p:nvPr>
        </p:nvSpPr>
        <p:spPr>
          <a:xfrm>
            <a:off x="914527" y="928204"/>
            <a:ext cx="10362565" cy="574040"/>
          </a:xfrm>
          <a:prstGeom prst="rect">
            <a:avLst/>
          </a:prstGeom>
        </p:spPr>
        <p:txBody>
          <a:bodyPr vert="horz" wrap="square" lIns="0" tIns="12700" rIns="0" bIns="0" rtlCol="0">
            <a:spAutoFit/>
          </a:bodyPr>
          <a:lstStyle/>
          <a:p>
            <a:pPr marL="12700">
              <a:lnSpc>
                <a:spcPct val="100000"/>
              </a:lnSpc>
              <a:spcBef>
                <a:spcPts val="100"/>
              </a:spcBef>
            </a:pPr>
            <a:r>
              <a:rPr sz="3600" dirty="0">
                <a:solidFill>
                  <a:srgbClr val="BB8542"/>
                </a:solidFill>
              </a:rPr>
              <a:t>IMPROVISED</a:t>
            </a:r>
            <a:r>
              <a:rPr sz="3600" spc="-45" dirty="0">
                <a:solidFill>
                  <a:srgbClr val="BB8542"/>
                </a:solidFill>
              </a:rPr>
              <a:t> </a:t>
            </a:r>
            <a:r>
              <a:rPr sz="3600" dirty="0">
                <a:solidFill>
                  <a:srgbClr val="000000"/>
                </a:solidFill>
              </a:rPr>
              <a:t>PELVIC</a:t>
            </a:r>
            <a:r>
              <a:rPr sz="3600" spc="-30" dirty="0">
                <a:solidFill>
                  <a:srgbClr val="000000"/>
                </a:solidFill>
              </a:rPr>
              <a:t> </a:t>
            </a:r>
            <a:r>
              <a:rPr sz="3600" spc="-5" dirty="0">
                <a:solidFill>
                  <a:srgbClr val="000000"/>
                </a:solidFill>
              </a:rPr>
              <a:t>COMPRESSION</a:t>
            </a:r>
            <a:r>
              <a:rPr sz="3600" spc="-35" dirty="0">
                <a:solidFill>
                  <a:srgbClr val="000000"/>
                </a:solidFill>
              </a:rPr>
              <a:t> </a:t>
            </a:r>
            <a:r>
              <a:rPr sz="3600" spc="-5" dirty="0">
                <a:solidFill>
                  <a:srgbClr val="000000"/>
                </a:solidFill>
              </a:rPr>
              <a:t>DEVICES</a:t>
            </a:r>
            <a:endParaRPr sz="3600"/>
          </a:p>
        </p:txBody>
      </p:sp>
      <p:sp>
        <p:nvSpPr>
          <p:cNvPr id="5" name="object 5"/>
          <p:cNvSpPr/>
          <p:nvPr/>
        </p:nvSpPr>
        <p:spPr>
          <a:xfrm>
            <a:off x="6262878" y="596518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6" name="object 6"/>
          <p:cNvSpPr txBox="1"/>
          <p:nvPr/>
        </p:nvSpPr>
        <p:spPr>
          <a:xfrm>
            <a:off x="4832698" y="6068694"/>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dirty="0">
              <a:latin typeface="Arial Black"/>
              <a:cs typeface="Arial Black"/>
            </a:endParaRPr>
          </a:p>
        </p:txBody>
      </p:sp>
      <p:sp>
        <p:nvSpPr>
          <p:cNvPr id="7" name="object 7"/>
          <p:cNvSpPr txBox="1"/>
          <p:nvPr/>
        </p:nvSpPr>
        <p:spPr>
          <a:xfrm>
            <a:off x="1285241" y="4308402"/>
            <a:ext cx="301053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Use casualty’s</a:t>
            </a:r>
            <a:r>
              <a:rPr sz="1800" spc="-10" dirty="0">
                <a:latin typeface="Arial MT"/>
                <a:cs typeface="Arial MT"/>
              </a:rPr>
              <a:t> </a:t>
            </a:r>
            <a:r>
              <a:rPr sz="1800" spc="-5" dirty="0">
                <a:latin typeface="Arial MT"/>
                <a:cs typeface="Arial MT"/>
              </a:rPr>
              <a:t>uniform</a:t>
            </a:r>
            <a:r>
              <a:rPr sz="1800" spc="-10" dirty="0">
                <a:latin typeface="Arial MT"/>
                <a:cs typeface="Arial MT"/>
              </a:rPr>
              <a:t> </a:t>
            </a:r>
            <a:r>
              <a:rPr sz="1800" spc="-5" dirty="0">
                <a:latin typeface="Arial MT"/>
                <a:cs typeface="Arial MT"/>
              </a:rPr>
              <a:t>pants:</a:t>
            </a:r>
            <a:endParaRPr sz="1800">
              <a:latin typeface="Arial MT"/>
              <a:cs typeface="Arial MT"/>
            </a:endParaRPr>
          </a:p>
        </p:txBody>
      </p:sp>
      <p:sp>
        <p:nvSpPr>
          <p:cNvPr id="8" name="object 8"/>
          <p:cNvSpPr txBox="1"/>
          <p:nvPr/>
        </p:nvSpPr>
        <p:spPr>
          <a:xfrm>
            <a:off x="1507669" y="4633928"/>
            <a:ext cx="4751705" cy="1152525"/>
          </a:xfrm>
          <a:prstGeom prst="rect">
            <a:avLst/>
          </a:prstGeom>
        </p:spPr>
        <p:txBody>
          <a:bodyPr vert="horz" wrap="square" lIns="0" tIns="113664" rIns="0" bIns="0" rtlCol="0">
            <a:spAutoFit/>
          </a:bodyPr>
          <a:lstStyle/>
          <a:p>
            <a:pPr marL="12700">
              <a:lnSpc>
                <a:spcPct val="100000"/>
              </a:lnSpc>
              <a:spcBef>
                <a:spcPts val="894"/>
              </a:spcBef>
            </a:pPr>
            <a:r>
              <a:rPr sz="1800" b="1" dirty="0">
                <a:latin typeface="Arial"/>
                <a:cs typeface="Arial"/>
              </a:rPr>
              <a:t>CUT</a:t>
            </a:r>
            <a:r>
              <a:rPr sz="1800" b="1" spc="-5" dirty="0">
                <a:latin typeface="Arial"/>
                <a:cs typeface="Arial"/>
              </a:rPr>
              <a:t> </a:t>
            </a:r>
            <a:r>
              <a:rPr sz="1800" spc="-5" dirty="0">
                <a:latin typeface="Arial MT"/>
                <a:cs typeface="Arial MT"/>
              </a:rPr>
              <a:t>from</a:t>
            </a:r>
            <a:r>
              <a:rPr sz="1800" dirty="0">
                <a:latin typeface="Arial MT"/>
                <a:cs typeface="Arial MT"/>
              </a:rPr>
              <a:t> </a:t>
            </a:r>
            <a:r>
              <a:rPr sz="1800" spc="-5" dirty="0">
                <a:latin typeface="Arial MT"/>
                <a:cs typeface="Arial MT"/>
              </a:rPr>
              <a:t>the</a:t>
            </a:r>
            <a:r>
              <a:rPr sz="1800" dirty="0">
                <a:latin typeface="Arial MT"/>
                <a:cs typeface="Arial MT"/>
              </a:rPr>
              <a:t> </a:t>
            </a:r>
            <a:r>
              <a:rPr sz="1800" spc="-5" dirty="0">
                <a:latin typeface="Arial MT"/>
                <a:cs typeface="Arial MT"/>
              </a:rPr>
              <a:t>ankles to</a:t>
            </a:r>
            <a:r>
              <a:rPr sz="1800" spc="10" dirty="0">
                <a:latin typeface="Arial MT"/>
                <a:cs typeface="Arial MT"/>
              </a:rPr>
              <a:t> </a:t>
            </a:r>
            <a:r>
              <a:rPr sz="1800" spc="-5" dirty="0">
                <a:latin typeface="Arial MT"/>
                <a:cs typeface="Arial MT"/>
              </a:rPr>
              <a:t>the</a:t>
            </a:r>
            <a:r>
              <a:rPr sz="1800" dirty="0">
                <a:latin typeface="Arial MT"/>
                <a:cs typeface="Arial MT"/>
              </a:rPr>
              <a:t> </a:t>
            </a:r>
            <a:r>
              <a:rPr sz="1800" spc="-5" dirty="0">
                <a:latin typeface="Arial MT"/>
                <a:cs typeface="Arial MT"/>
              </a:rPr>
              <a:t>greater trochanters</a:t>
            </a:r>
            <a:endParaRPr sz="1800">
              <a:latin typeface="Arial MT"/>
              <a:cs typeface="Arial MT"/>
            </a:endParaRPr>
          </a:p>
          <a:p>
            <a:pPr marL="12700">
              <a:lnSpc>
                <a:spcPct val="100000"/>
              </a:lnSpc>
              <a:spcBef>
                <a:spcPts val="800"/>
              </a:spcBef>
            </a:pPr>
            <a:r>
              <a:rPr sz="1800" b="1" dirty="0">
                <a:latin typeface="Arial"/>
                <a:cs typeface="Arial"/>
              </a:rPr>
              <a:t>SPREAD</a:t>
            </a:r>
            <a:r>
              <a:rPr sz="1800" b="1" spc="-25" dirty="0">
                <a:latin typeface="Arial"/>
                <a:cs typeface="Arial"/>
              </a:rPr>
              <a:t> </a:t>
            </a:r>
            <a:r>
              <a:rPr sz="1800" spc="-5" dirty="0">
                <a:latin typeface="Arial MT"/>
                <a:cs typeface="Arial MT"/>
              </a:rPr>
              <a:t>them</a:t>
            </a:r>
            <a:r>
              <a:rPr sz="1800" spc="-15" dirty="0">
                <a:latin typeface="Arial MT"/>
                <a:cs typeface="Arial MT"/>
              </a:rPr>
              <a:t> </a:t>
            </a:r>
            <a:r>
              <a:rPr sz="1800" dirty="0">
                <a:latin typeface="Arial MT"/>
                <a:cs typeface="Arial MT"/>
              </a:rPr>
              <a:t>out</a:t>
            </a:r>
            <a:r>
              <a:rPr sz="1800" spc="-15" dirty="0">
                <a:latin typeface="Arial MT"/>
                <a:cs typeface="Arial MT"/>
              </a:rPr>
              <a:t> </a:t>
            </a:r>
            <a:r>
              <a:rPr sz="1800" spc="-5" dirty="0">
                <a:latin typeface="Arial MT"/>
                <a:cs typeface="Arial MT"/>
              </a:rPr>
              <a:t>to</a:t>
            </a:r>
            <a:r>
              <a:rPr sz="1800" spc="-10" dirty="0">
                <a:latin typeface="Arial MT"/>
                <a:cs typeface="Arial MT"/>
              </a:rPr>
              <a:t> </a:t>
            </a:r>
            <a:r>
              <a:rPr sz="1800" spc="-5" dirty="0">
                <a:latin typeface="Arial MT"/>
                <a:cs typeface="Arial MT"/>
              </a:rPr>
              <a:t>the</a:t>
            </a:r>
            <a:r>
              <a:rPr sz="1800" spc="-15" dirty="0">
                <a:latin typeface="Arial MT"/>
                <a:cs typeface="Arial MT"/>
              </a:rPr>
              <a:t> </a:t>
            </a:r>
            <a:r>
              <a:rPr sz="1800" dirty="0">
                <a:latin typeface="Arial MT"/>
                <a:cs typeface="Arial MT"/>
              </a:rPr>
              <a:t>sides</a:t>
            </a:r>
            <a:endParaRPr sz="1800">
              <a:latin typeface="Arial MT"/>
              <a:cs typeface="Arial MT"/>
            </a:endParaRPr>
          </a:p>
          <a:p>
            <a:pPr marL="12700">
              <a:lnSpc>
                <a:spcPct val="100000"/>
              </a:lnSpc>
              <a:spcBef>
                <a:spcPts val="795"/>
              </a:spcBef>
            </a:pPr>
            <a:r>
              <a:rPr sz="1800" b="1" dirty="0">
                <a:latin typeface="Arial"/>
                <a:cs typeface="Arial"/>
              </a:rPr>
              <a:t>DRAW</a:t>
            </a:r>
            <a:r>
              <a:rPr sz="1800" b="1" spc="-10" dirty="0">
                <a:latin typeface="Arial"/>
                <a:cs typeface="Arial"/>
              </a:rPr>
              <a:t> </a:t>
            </a:r>
            <a:r>
              <a:rPr sz="1800" spc="-5" dirty="0">
                <a:latin typeface="Arial MT"/>
                <a:cs typeface="Arial MT"/>
              </a:rPr>
              <a:t>them tightly</a:t>
            </a:r>
            <a:r>
              <a:rPr sz="1800" spc="-10" dirty="0">
                <a:latin typeface="Arial MT"/>
                <a:cs typeface="Arial MT"/>
              </a:rPr>
              <a:t> </a:t>
            </a:r>
            <a:r>
              <a:rPr sz="1800" spc="-5" dirty="0">
                <a:latin typeface="Arial MT"/>
                <a:cs typeface="Arial MT"/>
              </a:rPr>
              <a:t>across the pelvis</a:t>
            </a:r>
            <a:endParaRPr sz="1800">
              <a:latin typeface="Arial MT"/>
              <a:cs typeface="Arial MT"/>
            </a:endParaRPr>
          </a:p>
        </p:txBody>
      </p:sp>
      <p:sp>
        <p:nvSpPr>
          <p:cNvPr id="9" name="object 9"/>
          <p:cNvSpPr txBox="1"/>
          <p:nvPr/>
        </p:nvSpPr>
        <p:spPr>
          <a:xfrm>
            <a:off x="6582131" y="2042519"/>
            <a:ext cx="3100070" cy="139700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Use other materials that </a:t>
            </a:r>
            <a:r>
              <a:rPr sz="1800" dirty="0">
                <a:latin typeface="Arial MT"/>
                <a:cs typeface="Arial MT"/>
              </a:rPr>
              <a:t>can </a:t>
            </a:r>
            <a:r>
              <a:rPr sz="1800" spc="5" dirty="0">
                <a:latin typeface="Arial MT"/>
                <a:cs typeface="Arial MT"/>
              </a:rPr>
              <a:t> </a:t>
            </a:r>
            <a:r>
              <a:rPr sz="1800" dirty="0">
                <a:latin typeface="Arial MT"/>
                <a:cs typeface="Arial MT"/>
              </a:rPr>
              <a:t>go around </a:t>
            </a:r>
            <a:r>
              <a:rPr sz="1800" spc="-5" dirty="0">
                <a:latin typeface="Arial MT"/>
                <a:cs typeface="Arial MT"/>
              </a:rPr>
              <a:t>the circumference </a:t>
            </a:r>
            <a:r>
              <a:rPr sz="1800" dirty="0">
                <a:latin typeface="Arial MT"/>
                <a:cs typeface="Arial MT"/>
              </a:rPr>
              <a:t> of </a:t>
            </a:r>
            <a:r>
              <a:rPr sz="1800" spc="-5" dirty="0">
                <a:latin typeface="Arial MT"/>
                <a:cs typeface="Arial MT"/>
              </a:rPr>
              <a:t>the pelvis (sheets, blankets, </a:t>
            </a:r>
            <a:r>
              <a:rPr sz="1800" spc="-490" dirty="0">
                <a:latin typeface="Arial MT"/>
                <a:cs typeface="Arial MT"/>
              </a:rPr>
              <a:t> </a:t>
            </a:r>
            <a:r>
              <a:rPr sz="1800" spc="-5" dirty="0">
                <a:latin typeface="Arial MT"/>
                <a:cs typeface="Arial MT"/>
              </a:rPr>
              <a:t>tourniquets linked together, </a:t>
            </a:r>
            <a:r>
              <a:rPr sz="1800" dirty="0">
                <a:latin typeface="Arial MT"/>
                <a:cs typeface="Arial MT"/>
              </a:rPr>
              <a:t> </a:t>
            </a:r>
            <a:r>
              <a:rPr sz="1800" spc="-5" dirty="0">
                <a:latin typeface="Arial MT"/>
                <a:cs typeface="Arial MT"/>
              </a:rPr>
              <a:t>etc.)</a:t>
            </a:r>
            <a:endParaRPr sz="1800">
              <a:latin typeface="Arial MT"/>
              <a:cs typeface="Arial MT"/>
            </a:endParaRPr>
          </a:p>
        </p:txBody>
      </p:sp>
      <p:pic>
        <p:nvPicPr>
          <p:cNvPr id="10" name="object 10"/>
          <p:cNvPicPr/>
          <p:nvPr/>
        </p:nvPicPr>
        <p:blipFill>
          <a:blip r:embed="rId4" cstate="print"/>
          <a:stretch>
            <a:fillRect/>
          </a:stretch>
        </p:blipFill>
        <p:spPr>
          <a:xfrm>
            <a:off x="1016508" y="2051304"/>
            <a:ext cx="2354579" cy="2148839"/>
          </a:xfrm>
          <a:prstGeom prst="rect">
            <a:avLst/>
          </a:prstGeom>
        </p:spPr>
      </p:pic>
      <p:pic>
        <p:nvPicPr>
          <p:cNvPr id="11" name="object 11"/>
          <p:cNvPicPr/>
          <p:nvPr/>
        </p:nvPicPr>
        <p:blipFill>
          <a:blip r:embed="rId5" cstate="print"/>
          <a:stretch>
            <a:fillRect/>
          </a:stretch>
        </p:blipFill>
        <p:spPr>
          <a:xfrm>
            <a:off x="4010405" y="2035302"/>
            <a:ext cx="2050541" cy="2148839"/>
          </a:xfrm>
          <a:prstGeom prst="rect">
            <a:avLst/>
          </a:prstGeom>
        </p:spPr>
      </p:pic>
      <p:sp>
        <p:nvSpPr>
          <p:cNvPr id="12" name="object 12"/>
          <p:cNvSpPr/>
          <p:nvPr/>
        </p:nvSpPr>
        <p:spPr>
          <a:xfrm>
            <a:off x="1375028" y="4765930"/>
            <a:ext cx="0" cy="288290"/>
          </a:xfrm>
          <a:custGeom>
            <a:avLst/>
            <a:gdLst/>
            <a:ahLst/>
            <a:cxnLst/>
            <a:rect l="l" t="t" r="r" b="b"/>
            <a:pathLst>
              <a:path h="288289">
                <a:moveTo>
                  <a:pt x="0" y="287997"/>
                </a:moveTo>
                <a:lnTo>
                  <a:pt x="0" y="0"/>
                </a:lnTo>
              </a:path>
            </a:pathLst>
          </a:custGeom>
          <a:ln w="101600">
            <a:solidFill>
              <a:srgbClr val="CD9146"/>
            </a:solidFill>
          </a:ln>
        </p:spPr>
        <p:txBody>
          <a:bodyPr wrap="square" lIns="0" tIns="0" rIns="0" bIns="0" rtlCol="0"/>
          <a:lstStyle/>
          <a:p>
            <a:endParaRPr/>
          </a:p>
        </p:txBody>
      </p:sp>
      <p:sp>
        <p:nvSpPr>
          <p:cNvPr id="13" name="object 13"/>
          <p:cNvSpPr/>
          <p:nvPr/>
        </p:nvSpPr>
        <p:spPr>
          <a:xfrm>
            <a:off x="1375028" y="5130166"/>
            <a:ext cx="0" cy="288290"/>
          </a:xfrm>
          <a:custGeom>
            <a:avLst/>
            <a:gdLst/>
            <a:ahLst/>
            <a:cxnLst/>
            <a:rect l="l" t="t" r="r" b="b"/>
            <a:pathLst>
              <a:path h="288289">
                <a:moveTo>
                  <a:pt x="0" y="287997"/>
                </a:moveTo>
                <a:lnTo>
                  <a:pt x="0" y="0"/>
                </a:lnTo>
              </a:path>
            </a:pathLst>
          </a:custGeom>
          <a:ln w="101600">
            <a:solidFill>
              <a:srgbClr val="CD9146"/>
            </a:solidFill>
          </a:ln>
        </p:spPr>
        <p:txBody>
          <a:bodyPr wrap="square" lIns="0" tIns="0" rIns="0" bIns="0" rtlCol="0"/>
          <a:lstStyle/>
          <a:p>
            <a:endParaRPr/>
          </a:p>
        </p:txBody>
      </p:sp>
      <p:sp>
        <p:nvSpPr>
          <p:cNvPr id="14" name="object 14"/>
          <p:cNvSpPr/>
          <p:nvPr/>
        </p:nvSpPr>
        <p:spPr>
          <a:xfrm>
            <a:off x="1375028" y="5495165"/>
            <a:ext cx="0" cy="288290"/>
          </a:xfrm>
          <a:custGeom>
            <a:avLst/>
            <a:gdLst/>
            <a:ahLst/>
            <a:cxnLst/>
            <a:rect l="l" t="t" r="r" b="b"/>
            <a:pathLst>
              <a:path h="288289">
                <a:moveTo>
                  <a:pt x="0" y="287997"/>
                </a:moveTo>
                <a:lnTo>
                  <a:pt x="0" y="0"/>
                </a:lnTo>
              </a:path>
            </a:pathLst>
          </a:custGeom>
          <a:ln w="101600">
            <a:solidFill>
              <a:srgbClr val="CD9146"/>
            </a:solidFill>
          </a:ln>
        </p:spPr>
        <p:txBody>
          <a:bodyPr wrap="square" lIns="0" tIns="0" rIns="0" bIns="0" rtlCol="0"/>
          <a:lstStyle/>
          <a:p>
            <a:endParaRPr/>
          </a:p>
        </p:txBody>
      </p:sp>
      <p:sp>
        <p:nvSpPr>
          <p:cNvPr id="15" name="object 15"/>
          <p:cNvSpPr txBox="1"/>
          <p:nvPr/>
        </p:nvSpPr>
        <p:spPr>
          <a:xfrm>
            <a:off x="6859963" y="3519821"/>
            <a:ext cx="2986405" cy="219964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Place them </a:t>
            </a:r>
            <a:r>
              <a:rPr sz="1800" dirty="0">
                <a:latin typeface="Arial MT"/>
                <a:cs typeface="Arial MT"/>
              </a:rPr>
              <a:t>under </a:t>
            </a:r>
            <a:r>
              <a:rPr sz="1800" spc="-5" dirty="0">
                <a:latin typeface="Arial MT"/>
                <a:cs typeface="Arial MT"/>
              </a:rPr>
              <a:t>the </a:t>
            </a:r>
            <a:r>
              <a:rPr sz="1800" dirty="0">
                <a:latin typeface="Arial MT"/>
                <a:cs typeface="Arial MT"/>
              </a:rPr>
              <a:t> </a:t>
            </a:r>
            <a:r>
              <a:rPr sz="1800" spc="-5" dirty="0">
                <a:latin typeface="Arial MT"/>
                <a:cs typeface="Arial MT"/>
              </a:rPr>
              <a:t>casualty, encircling the pelvis </a:t>
            </a:r>
            <a:r>
              <a:rPr sz="1800" spc="-490" dirty="0">
                <a:latin typeface="Arial MT"/>
                <a:cs typeface="Arial MT"/>
              </a:rPr>
              <a:t> </a:t>
            </a:r>
            <a:r>
              <a:rPr sz="1800" dirty="0">
                <a:latin typeface="Arial MT"/>
                <a:cs typeface="Arial MT"/>
              </a:rPr>
              <a:t>at</a:t>
            </a:r>
            <a:r>
              <a:rPr sz="1800" spc="-10"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level</a:t>
            </a:r>
            <a:r>
              <a:rPr sz="1800" spc="-15" dirty="0">
                <a:latin typeface="Arial MT"/>
                <a:cs typeface="Arial MT"/>
              </a:rPr>
              <a:t> </a:t>
            </a:r>
            <a:r>
              <a:rPr sz="1800" dirty="0">
                <a:latin typeface="Arial MT"/>
                <a:cs typeface="Arial MT"/>
              </a:rPr>
              <a:t>of </a:t>
            </a:r>
            <a:r>
              <a:rPr sz="1800" spc="-5" dirty="0">
                <a:latin typeface="Arial MT"/>
                <a:cs typeface="Arial MT"/>
              </a:rPr>
              <a:t>the</a:t>
            </a:r>
            <a:r>
              <a:rPr sz="1800" spc="-10" dirty="0">
                <a:latin typeface="Arial MT"/>
                <a:cs typeface="Arial MT"/>
              </a:rPr>
              <a:t> </a:t>
            </a:r>
            <a:r>
              <a:rPr sz="1800" spc="-5" dirty="0">
                <a:latin typeface="Arial MT"/>
                <a:cs typeface="Arial MT"/>
              </a:rPr>
              <a:t>trochanters</a:t>
            </a:r>
            <a:endParaRPr sz="1800">
              <a:latin typeface="Arial MT"/>
              <a:cs typeface="Arial MT"/>
            </a:endParaRPr>
          </a:p>
          <a:p>
            <a:pPr marL="12700">
              <a:lnSpc>
                <a:spcPct val="100000"/>
              </a:lnSpc>
              <a:spcBef>
                <a:spcPts val="994"/>
              </a:spcBef>
            </a:pPr>
            <a:r>
              <a:rPr sz="1800" spc="-5" dirty="0">
                <a:latin typeface="Arial MT"/>
                <a:cs typeface="Arial MT"/>
              </a:rPr>
              <a:t>Tighten</a:t>
            </a:r>
            <a:r>
              <a:rPr sz="1800" spc="-20" dirty="0">
                <a:latin typeface="Arial MT"/>
                <a:cs typeface="Arial MT"/>
              </a:rPr>
              <a:t> </a:t>
            </a:r>
            <a:r>
              <a:rPr sz="1800" dirty="0">
                <a:latin typeface="Arial MT"/>
                <a:cs typeface="Arial MT"/>
              </a:rPr>
              <a:t>and</a:t>
            </a:r>
            <a:r>
              <a:rPr sz="1800" spc="-10" dirty="0">
                <a:latin typeface="Arial MT"/>
                <a:cs typeface="Arial MT"/>
              </a:rPr>
              <a:t> </a:t>
            </a:r>
            <a:r>
              <a:rPr sz="1800" spc="-5" dirty="0">
                <a:latin typeface="Arial MT"/>
                <a:cs typeface="Arial MT"/>
              </a:rPr>
              <a:t>secure</a:t>
            </a:r>
            <a:r>
              <a:rPr sz="1800" spc="-15" dirty="0">
                <a:latin typeface="Arial MT"/>
                <a:cs typeface="Arial MT"/>
              </a:rPr>
              <a:t> </a:t>
            </a:r>
            <a:r>
              <a:rPr sz="1800" dirty="0">
                <a:latin typeface="Arial MT"/>
                <a:cs typeface="Arial MT"/>
              </a:rPr>
              <a:t>in</a:t>
            </a:r>
            <a:r>
              <a:rPr sz="1800" spc="-10" dirty="0">
                <a:latin typeface="Arial MT"/>
                <a:cs typeface="Arial MT"/>
              </a:rPr>
              <a:t> </a:t>
            </a:r>
            <a:r>
              <a:rPr sz="1800" spc="-5" dirty="0">
                <a:latin typeface="Arial MT"/>
                <a:cs typeface="Arial MT"/>
              </a:rPr>
              <a:t>place</a:t>
            </a:r>
            <a:endParaRPr sz="1800">
              <a:latin typeface="Arial MT"/>
              <a:cs typeface="Arial MT"/>
            </a:endParaRPr>
          </a:p>
          <a:p>
            <a:pPr marL="12700" marR="169545" algn="just">
              <a:lnSpc>
                <a:spcPct val="100000"/>
              </a:lnSpc>
              <a:spcBef>
                <a:spcPts val="1000"/>
              </a:spcBef>
            </a:pPr>
            <a:r>
              <a:rPr sz="1800" b="1" spc="-5" dirty="0">
                <a:latin typeface="Arial"/>
                <a:cs typeface="Arial"/>
              </a:rPr>
              <a:t>SECURE </a:t>
            </a:r>
            <a:r>
              <a:rPr sz="1800" dirty="0">
                <a:latin typeface="Arial MT"/>
                <a:cs typeface="Arial MT"/>
              </a:rPr>
              <a:t>knees </a:t>
            </a:r>
            <a:r>
              <a:rPr sz="1800" spc="-5" dirty="0">
                <a:latin typeface="Arial MT"/>
                <a:cs typeface="Arial MT"/>
              </a:rPr>
              <a:t>and/or feet </a:t>
            </a:r>
            <a:r>
              <a:rPr sz="1800" spc="-490" dirty="0">
                <a:latin typeface="Arial MT"/>
                <a:cs typeface="Arial MT"/>
              </a:rPr>
              <a:t> </a:t>
            </a:r>
            <a:r>
              <a:rPr sz="1800" spc="-5" dirty="0">
                <a:latin typeface="Arial MT"/>
                <a:cs typeface="Arial MT"/>
              </a:rPr>
              <a:t>together to prevent external </a:t>
            </a:r>
            <a:r>
              <a:rPr sz="1800" spc="-490" dirty="0">
                <a:latin typeface="Arial MT"/>
                <a:cs typeface="Arial MT"/>
              </a:rPr>
              <a:t> </a:t>
            </a:r>
            <a:r>
              <a:rPr sz="1800" spc="-5" dirty="0">
                <a:latin typeface="Arial MT"/>
                <a:cs typeface="Arial MT"/>
              </a:rPr>
              <a:t>rotation</a:t>
            </a:r>
            <a:r>
              <a:rPr sz="1800" spc="-15" dirty="0">
                <a:latin typeface="Arial MT"/>
                <a:cs typeface="Arial MT"/>
              </a:rPr>
              <a:t> </a:t>
            </a:r>
            <a:r>
              <a:rPr sz="1800" dirty="0">
                <a:latin typeface="Arial MT"/>
                <a:cs typeface="Arial MT"/>
              </a:rPr>
              <a:t>of</a:t>
            </a:r>
            <a:r>
              <a:rPr sz="1800" spc="-5" dirty="0">
                <a:latin typeface="Arial MT"/>
                <a:cs typeface="Arial MT"/>
              </a:rPr>
              <a:t> the</a:t>
            </a:r>
            <a:r>
              <a:rPr sz="1800" spc="-10" dirty="0">
                <a:latin typeface="Arial MT"/>
                <a:cs typeface="Arial MT"/>
              </a:rPr>
              <a:t> </a:t>
            </a:r>
            <a:r>
              <a:rPr sz="1800" dirty="0">
                <a:latin typeface="Arial MT"/>
                <a:cs typeface="Arial MT"/>
              </a:rPr>
              <a:t>legs</a:t>
            </a:r>
            <a:endParaRPr sz="1800">
              <a:latin typeface="Arial MT"/>
              <a:cs typeface="Arial MT"/>
            </a:endParaRPr>
          </a:p>
        </p:txBody>
      </p:sp>
      <p:sp>
        <p:nvSpPr>
          <p:cNvPr id="16" name="object 16"/>
          <p:cNvSpPr/>
          <p:nvPr/>
        </p:nvSpPr>
        <p:spPr>
          <a:xfrm>
            <a:off x="6728079" y="3590168"/>
            <a:ext cx="0" cy="748030"/>
          </a:xfrm>
          <a:custGeom>
            <a:avLst/>
            <a:gdLst/>
            <a:ahLst/>
            <a:cxnLst/>
            <a:rect l="l" t="t" r="r" b="b"/>
            <a:pathLst>
              <a:path h="748029">
                <a:moveTo>
                  <a:pt x="0" y="747890"/>
                </a:moveTo>
                <a:lnTo>
                  <a:pt x="0" y="0"/>
                </a:lnTo>
              </a:path>
            </a:pathLst>
          </a:custGeom>
          <a:ln w="101600">
            <a:solidFill>
              <a:srgbClr val="CD9146"/>
            </a:solidFill>
          </a:ln>
        </p:spPr>
        <p:txBody>
          <a:bodyPr wrap="square" lIns="0" tIns="0" rIns="0" bIns="0" rtlCol="0"/>
          <a:lstStyle/>
          <a:p>
            <a:endParaRPr/>
          </a:p>
        </p:txBody>
      </p:sp>
      <p:sp>
        <p:nvSpPr>
          <p:cNvPr id="17" name="object 17"/>
          <p:cNvSpPr/>
          <p:nvPr/>
        </p:nvSpPr>
        <p:spPr>
          <a:xfrm>
            <a:off x="6728079" y="4477895"/>
            <a:ext cx="0" cy="288290"/>
          </a:xfrm>
          <a:custGeom>
            <a:avLst/>
            <a:gdLst/>
            <a:ahLst/>
            <a:cxnLst/>
            <a:rect l="l" t="t" r="r" b="b"/>
            <a:pathLst>
              <a:path h="288289">
                <a:moveTo>
                  <a:pt x="0" y="287997"/>
                </a:moveTo>
                <a:lnTo>
                  <a:pt x="0" y="0"/>
                </a:lnTo>
              </a:path>
            </a:pathLst>
          </a:custGeom>
          <a:ln w="101600">
            <a:solidFill>
              <a:srgbClr val="CD9146"/>
            </a:solidFill>
          </a:ln>
        </p:spPr>
        <p:txBody>
          <a:bodyPr wrap="square" lIns="0" tIns="0" rIns="0" bIns="0" rtlCol="0"/>
          <a:lstStyle/>
          <a:p>
            <a:endParaRPr/>
          </a:p>
        </p:txBody>
      </p:sp>
      <p:grpSp>
        <p:nvGrpSpPr>
          <p:cNvPr id="18" name="object 18"/>
          <p:cNvGrpSpPr/>
          <p:nvPr/>
        </p:nvGrpSpPr>
        <p:grpSpPr>
          <a:xfrm>
            <a:off x="8782811" y="1540764"/>
            <a:ext cx="3409315" cy="5043805"/>
            <a:chOff x="8782811" y="1540764"/>
            <a:chExt cx="3409315" cy="5043805"/>
          </a:xfrm>
        </p:grpSpPr>
        <p:pic>
          <p:nvPicPr>
            <p:cNvPr id="19" name="object 19"/>
            <p:cNvPicPr/>
            <p:nvPr/>
          </p:nvPicPr>
          <p:blipFill>
            <a:blip r:embed="rId6" cstate="print"/>
            <a:stretch>
              <a:fillRect/>
            </a:stretch>
          </p:blipFill>
          <p:spPr>
            <a:xfrm>
              <a:off x="8782811" y="1540764"/>
              <a:ext cx="3409188" cy="5043677"/>
            </a:xfrm>
            <a:prstGeom prst="rect">
              <a:avLst/>
            </a:prstGeom>
          </p:spPr>
        </p:pic>
        <p:pic>
          <p:nvPicPr>
            <p:cNvPr id="20" name="object 20"/>
            <p:cNvPicPr/>
            <p:nvPr/>
          </p:nvPicPr>
          <p:blipFill>
            <a:blip r:embed="rId7" cstate="print"/>
            <a:stretch>
              <a:fillRect/>
            </a:stretch>
          </p:blipFill>
          <p:spPr>
            <a:xfrm>
              <a:off x="8977122" y="1735073"/>
              <a:ext cx="3214877" cy="4456937"/>
            </a:xfrm>
            <a:prstGeom prst="rect">
              <a:avLst/>
            </a:prstGeom>
          </p:spPr>
        </p:pic>
      </p:grpSp>
      <p:pic>
        <p:nvPicPr>
          <p:cNvPr id="21" name="object 21"/>
          <p:cNvPicPr/>
          <p:nvPr/>
        </p:nvPicPr>
        <p:blipFill>
          <a:blip r:embed="rId8" cstate="print"/>
          <a:stretch>
            <a:fillRect/>
          </a:stretch>
        </p:blipFill>
        <p:spPr>
          <a:xfrm>
            <a:off x="6675881" y="4887467"/>
            <a:ext cx="103619" cy="804671"/>
          </a:xfrm>
          <a:prstGeom prst="rect">
            <a:avLst/>
          </a:prstGeom>
        </p:spPr>
      </p:pic>
      <p:sp>
        <p:nvSpPr>
          <p:cNvPr id="22" name="object 22"/>
          <p:cNvSpPr txBox="1"/>
          <p:nvPr/>
        </p:nvSpPr>
        <p:spPr>
          <a:xfrm>
            <a:off x="9408654" y="6570906"/>
            <a:ext cx="2019300" cy="174625"/>
          </a:xfrm>
          <a:prstGeom prst="rect">
            <a:avLst/>
          </a:prstGeom>
        </p:spPr>
        <p:txBody>
          <a:bodyPr vert="horz" wrap="square" lIns="0" tIns="0" rIns="0" bIns="0" rtlCol="0">
            <a:spAutoFit/>
          </a:bodyPr>
          <a:lstStyle/>
          <a:p>
            <a:pPr marL="12700">
              <a:lnSpc>
                <a:spcPct val="100000"/>
              </a:lnSpc>
            </a:pPr>
            <a:r>
              <a:rPr sz="1050" spc="-5" dirty="0">
                <a:solidFill>
                  <a:srgbClr val="CD9146"/>
                </a:solidFill>
                <a:latin typeface="Arial MT"/>
                <a:cs typeface="Arial MT"/>
              </a:rPr>
              <a:t>#TCCC-CPP-PPT-09</a:t>
            </a:r>
            <a:r>
              <a:rPr sz="1050" spc="285"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23" name="object 23"/>
          <p:cNvSpPr txBox="1">
            <a:spLocks noGrp="1"/>
          </p:cNvSpPr>
          <p:nvPr>
            <p:ph type="sldNum" sz="quarter" idx="7"/>
          </p:nvPr>
        </p:nvSpPr>
        <p:spPr>
          <a:prstGeom prst="rect">
            <a:avLst/>
          </a:prstGeom>
        </p:spPr>
        <p:txBody>
          <a:bodyPr vert="horz" wrap="square" lIns="0" tIns="0" rIns="0" bIns="0" rtlCol="0">
            <a:spAutoFit/>
          </a:bodyPr>
          <a:lstStyle/>
          <a:p>
            <a:pPr marL="2328545">
              <a:lnSpc>
                <a:spcPts val="1425"/>
              </a:lnSpc>
            </a:pPr>
            <a:fld id="{81D60167-4931-47E6-BA6A-407CBD079E47}" type="slidenum">
              <a:rPr sz="1200" dirty="0">
                <a:solidFill>
                  <a:srgbClr val="000000"/>
                </a:solidFill>
              </a:rPr>
              <a:t>9</a:t>
            </a:fld>
            <a:endParaRPr sz="12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2439382" y="753037"/>
            <a:ext cx="7340538" cy="566822"/>
          </a:xfrm>
          <a:prstGeom prst="rect">
            <a:avLst/>
          </a:prstGeom>
        </p:spPr>
        <p:txBody>
          <a:bodyPr vert="horz" wrap="square" lIns="0" tIns="12700" rIns="0" bIns="0" rtlCol="0">
            <a:spAutoFit/>
          </a:bodyPr>
          <a:lstStyle/>
          <a:p>
            <a:pPr marL="1764664" marR="5080" indent="-1752600" algn="ctr">
              <a:lnSpc>
                <a:spcPct val="100000"/>
              </a:lnSpc>
              <a:spcBef>
                <a:spcPts val="100"/>
              </a:spcBef>
            </a:pPr>
            <a:r>
              <a:rPr sz="3600" b="1" dirty="0">
                <a:solidFill>
                  <a:srgbClr val="FFFFFF"/>
                </a:solidFill>
                <a:latin typeface="Arial"/>
                <a:cs typeface="Arial"/>
              </a:rPr>
              <a:t>PELVIC</a:t>
            </a:r>
            <a:r>
              <a:rPr sz="3600" b="1" spc="-100" dirty="0">
                <a:solidFill>
                  <a:srgbClr val="FFFFFF"/>
                </a:solidFill>
                <a:latin typeface="Arial"/>
                <a:cs typeface="Arial"/>
              </a:rPr>
              <a:t> </a:t>
            </a:r>
            <a:r>
              <a:rPr sz="3600" b="1" spc="-5" dirty="0">
                <a:solidFill>
                  <a:srgbClr val="FFFFFF"/>
                </a:solidFill>
                <a:latin typeface="Arial"/>
                <a:cs typeface="Arial"/>
              </a:rPr>
              <a:t>COMPRESSION </a:t>
            </a:r>
            <a:r>
              <a:rPr sz="3600" b="1" spc="-985" dirty="0">
                <a:solidFill>
                  <a:srgbClr val="FFFFFF"/>
                </a:solidFill>
                <a:latin typeface="Arial"/>
                <a:cs typeface="Arial"/>
              </a:rPr>
              <a:t> </a:t>
            </a:r>
            <a:r>
              <a:rPr sz="3600" b="1" spc="-5" dirty="0">
                <a:solidFill>
                  <a:srgbClr val="FFFFFF"/>
                </a:solidFill>
                <a:latin typeface="Arial"/>
                <a:cs typeface="Arial"/>
              </a:rPr>
              <a:t>DEVICE</a:t>
            </a:r>
            <a:endParaRPr sz="3600" dirty="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62451"/>
            <a:ext cx="4714875" cy="281305"/>
          </a:xfrm>
          <a:prstGeom prst="rect">
            <a:avLst/>
          </a:prstGeom>
        </p:spPr>
        <p:txBody>
          <a:bodyPr vert="horz" wrap="square" lIns="0" tIns="0" rIns="0" bIns="0" rtlCol="0">
            <a:spAutoFit/>
          </a:bodyPr>
          <a:lstStyle/>
          <a:p>
            <a:pPr marL="12700">
              <a:lnSpc>
                <a:spcPts val="2090"/>
              </a:lnSpc>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10</a:t>
            </a:fld>
            <a:endParaRPr sz="1200"/>
          </a:p>
        </p:txBody>
      </p:sp>
      <p:pic>
        <p:nvPicPr>
          <p:cNvPr id="11" name="09. Pelvic Compression Device (PCD)">
            <a:hlinkClick r:id="" action="ppaction://media"/>
            <a:extLst>
              <a:ext uri="{FF2B5EF4-FFF2-40B4-BE49-F238E27FC236}">
                <a16:creationId xmlns:a16="http://schemas.microsoft.com/office/drawing/2014/main" id="{C20D30DF-942F-9E06-06F2-576A8C07DC4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927" y="1644586"/>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42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0" y="796165"/>
            <a:ext cx="12192000" cy="566822"/>
          </a:xfrm>
          <a:prstGeom prst="rect">
            <a:avLst/>
          </a:prstGeom>
        </p:spPr>
        <p:txBody>
          <a:bodyPr vert="horz" wrap="square" lIns="0" tIns="12700" rIns="0" bIns="0" rtlCol="0">
            <a:spAutoFit/>
          </a:bodyPr>
          <a:lstStyle/>
          <a:p>
            <a:pPr marL="12700" marR="5080" indent="304800" algn="ctr">
              <a:lnSpc>
                <a:spcPct val="100000"/>
              </a:lnSpc>
              <a:spcBef>
                <a:spcPts val="100"/>
              </a:spcBef>
            </a:pPr>
            <a:r>
              <a:rPr sz="3600" b="1" dirty="0">
                <a:solidFill>
                  <a:srgbClr val="FFFFFF"/>
                </a:solidFill>
                <a:latin typeface="Arial"/>
                <a:cs typeface="Arial"/>
              </a:rPr>
              <a:t>IMPROVISED PELVIC</a:t>
            </a:r>
            <a:r>
              <a:rPr sz="3600" b="1" spc="5" dirty="0">
                <a:solidFill>
                  <a:srgbClr val="FFFFFF"/>
                </a:solidFill>
                <a:latin typeface="Arial"/>
                <a:cs typeface="Arial"/>
              </a:rPr>
              <a:t> </a:t>
            </a:r>
            <a:r>
              <a:rPr sz="3600" b="1" spc="-5" dirty="0">
                <a:solidFill>
                  <a:srgbClr val="FFFFFF"/>
                </a:solidFill>
                <a:latin typeface="Arial"/>
                <a:cs typeface="Arial"/>
              </a:rPr>
              <a:t>COMPRESSION</a:t>
            </a:r>
            <a:r>
              <a:rPr sz="3600" b="1" spc="-90" dirty="0">
                <a:solidFill>
                  <a:srgbClr val="FFFFFF"/>
                </a:solidFill>
                <a:latin typeface="Arial"/>
                <a:cs typeface="Arial"/>
              </a:rPr>
              <a:t> </a:t>
            </a:r>
            <a:r>
              <a:rPr sz="3600" b="1" spc="-5" dirty="0">
                <a:solidFill>
                  <a:srgbClr val="FFFFFF"/>
                </a:solidFill>
                <a:latin typeface="Arial"/>
                <a:cs typeface="Arial"/>
              </a:rPr>
              <a:t>DEVICE</a:t>
            </a:r>
            <a:endParaRPr sz="3600" dirty="0">
              <a:latin typeface="Arial"/>
              <a:cs typeface="Arial"/>
            </a:endParaRPr>
          </a:p>
        </p:txBody>
      </p:sp>
      <p:sp>
        <p:nvSpPr>
          <p:cNvPr id="9" name="object 9"/>
          <p:cNvSpPr txBox="1"/>
          <p:nvPr/>
        </p:nvSpPr>
        <p:spPr>
          <a:xfrm>
            <a:off x="3908050" y="6062451"/>
            <a:ext cx="4714875" cy="281305"/>
          </a:xfrm>
          <a:prstGeom prst="rect">
            <a:avLst/>
          </a:prstGeom>
        </p:spPr>
        <p:txBody>
          <a:bodyPr vert="horz" wrap="square" lIns="0" tIns="0" rIns="0" bIns="0" rtlCol="0">
            <a:spAutoFit/>
          </a:bodyPr>
          <a:lstStyle/>
          <a:p>
            <a:pPr marL="12700">
              <a:lnSpc>
                <a:spcPts val="2090"/>
              </a:lnSpc>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dirty="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11</a:t>
            </a:fld>
            <a:endParaRPr sz="1200"/>
          </a:p>
        </p:txBody>
      </p:sp>
      <p:sp>
        <p:nvSpPr>
          <p:cNvPr id="11" name="object 4">
            <a:extLst>
              <a:ext uri="{FF2B5EF4-FFF2-40B4-BE49-F238E27FC236}">
                <a16:creationId xmlns:a16="http://schemas.microsoft.com/office/drawing/2014/main" id="{5BA8CF17-D0CB-72D2-1B4E-DF363334473F}"/>
              </a:ext>
            </a:extLst>
          </p:cNvPr>
          <p:cNvSpPr txBox="1"/>
          <p:nvPr/>
        </p:nvSpPr>
        <p:spPr>
          <a:xfrm>
            <a:off x="-198121" y="2612241"/>
            <a:ext cx="12192000" cy="1133644"/>
          </a:xfrm>
          <a:prstGeom prst="rect">
            <a:avLst/>
          </a:prstGeom>
        </p:spPr>
        <p:txBody>
          <a:bodyPr vert="horz" wrap="square" lIns="0" tIns="12700" rIns="0" bIns="0" rtlCol="0">
            <a:spAutoFit/>
          </a:bodyPr>
          <a:lstStyle/>
          <a:p>
            <a:pPr marL="12700" marR="5080" indent="304800" algn="ctr">
              <a:lnSpc>
                <a:spcPct val="100000"/>
              </a:lnSpc>
              <a:spcBef>
                <a:spcPts val="100"/>
              </a:spcBef>
            </a:pPr>
            <a:r>
              <a:rPr lang="en-US" sz="3600" b="1" dirty="0">
                <a:solidFill>
                  <a:srgbClr val="FFFFFF"/>
                </a:solidFill>
                <a:latin typeface="Arial"/>
                <a:cs typeface="Arial"/>
              </a:rPr>
              <a:t>No video available on Deployedmedicne.com </a:t>
            </a:r>
          </a:p>
          <a:p>
            <a:pPr marL="12700" marR="5080" indent="304800" algn="ctr">
              <a:lnSpc>
                <a:spcPct val="100000"/>
              </a:lnSpc>
              <a:spcBef>
                <a:spcPts val="100"/>
              </a:spcBef>
            </a:pPr>
            <a:r>
              <a:rPr lang="en-US" sz="3600" b="1" dirty="0">
                <a:solidFill>
                  <a:srgbClr val="FFFFFF"/>
                </a:solidFill>
                <a:latin typeface="Arial"/>
                <a:cs typeface="Arial"/>
              </a:rPr>
              <a:t>CAO Jan 14 2024</a:t>
            </a:r>
            <a:endParaRPr sz="3600" dirty="0">
              <a:latin typeface="Arial"/>
              <a:cs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D3334"/>
          </a:solidFill>
        </p:spPr>
        <p:txBody>
          <a:bodyPr wrap="square" lIns="0" tIns="0" rIns="0" bIns="0" rtlCol="0"/>
          <a:lstStyle/>
          <a:p>
            <a:endParaRPr/>
          </a:p>
        </p:txBody>
      </p:sp>
      <p:sp>
        <p:nvSpPr>
          <p:cNvPr id="3" name="object 3"/>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4" name="object 4"/>
          <p:cNvPicPr/>
          <p:nvPr/>
        </p:nvPicPr>
        <p:blipFill>
          <a:blip r:embed="rId3" cstate="print"/>
          <a:stretch>
            <a:fillRect/>
          </a:stretch>
        </p:blipFill>
        <p:spPr>
          <a:xfrm>
            <a:off x="309372" y="255270"/>
            <a:ext cx="1172717" cy="656081"/>
          </a:xfrm>
          <a:prstGeom prst="rect">
            <a:avLst/>
          </a:prstGeom>
        </p:spPr>
      </p:pic>
      <p:sp>
        <p:nvSpPr>
          <p:cNvPr id="5" name="object 5"/>
          <p:cNvSpPr txBox="1">
            <a:spLocks noGrp="1"/>
          </p:cNvSpPr>
          <p:nvPr>
            <p:ph type="title"/>
          </p:nvPr>
        </p:nvSpPr>
        <p:spPr>
          <a:xfrm>
            <a:off x="4395024" y="943589"/>
            <a:ext cx="3481704"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FFFFFF"/>
                </a:solidFill>
              </a:rPr>
              <a:t>SKILL</a:t>
            </a:r>
            <a:r>
              <a:rPr sz="3600" spc="-55" dirty="0">
                <a:solidFill>
                  <a:srgbClr val="FFFFFF"/>
                </a:solidFill>
              </a:rPr>
              <a:t> </a:t>
            </a:r>
            <a:r>
              <a:rPr sz="3600" spc="-5" dirty="0">
                <a:solidFill>
                  <a:srgbClr val="FFFFFF"/>
                </a:solidFill>
              </a:rPr>
              <a:t>STATION</a:t>
            </a:r>
            <a:endParaRPr sz="3600"/>
          </a:p>
        </p:txBody>
      </p:sp>
      <p:sp>
        <p:nvSpPr>
          <p:cNvPr id="6" name="object 6"/>
          <p:cNvSpPr txBox="1"/>
          <p:nvPr/>
        </p:nvSpPr>
        <p:spPr>
          <a:xfrm>
            <a:off x="3105486" y="1811298"/>
            <a:ext cx="5852160" cy="2653030"/>
          </a:xfrm>
          <a:prstGeom prst="rect">
            <a:avLst/>
          </a:prstGeom>
        </p:spPr>
        <p:txBody>
          <a:bodyPr vert="horz" wrap="square" lIns="0" tIns="12700" rIns="0" bIns="0" rtlCol="0">
            <a:spAutoFit/>
          </a:bodyPr>
          <a:lstStyle/>
          <a:p>
            <a:pPr marL="12700">
              <a:lnSpc>
                <a:spcPct val="100000"/>
              </a:lnSpc>
              <a:spcBef>
                <a:spcPts val="100"/>
              </a:spcBef>
            </a:pPr>
            <a:r>
              <a:rPr sz="2800" b="1" spc="-5" dirty="0">
                <a:solidFill>
                  <a:srgbClr val="FFFFFF"/>
                </a:solidFill>
                <a:latin typeface="Arial"/>
                <a:cs typeface="Arial"/>
              </a:rPr>
              <a:t>Commercial</a:t>
            </a:r>
            <a:r>
              <a:rPr sz="2800" b="1" spc="-10" dirty="0">
                <a:solidFill>
                  <a:srgbClr val="FFFFFF"/>
                </a:solidFill>
                <a:latin typeface="Arial"/>
                <a:cs typeface="Arial"/>
              </a:rPr>
              <a:t> </a:t>
            </a:r>
            <a:r>
              <a:rPr sz="2800" b="1" spc="-5" dirty="0">
                <a:solidFill>
                  <a:srgbClr val="FFFFFF"/>
                </a:solidFill>
                <a:latin typeface="Arial"/>
                <a:cs typeface="Arial"/>
              </a:rPr>
              <a:t>and</a:t>
            </a:r>
            <a:r>
              <a:rPr sz="2800" b="1" spc="10" dirty="0">
                <a:solidFill>
                  <a:srgbClr val="FFFFFF"/>
                </a:solidFill>
                <a:latin typeface="Arial"/>
                <a:cs typeface="Arial"/>
              </a:rPr>
              <a:t> </a:t>
            </a:r>
            <a:r>
              <a:rPr sz="2800" b="1" spc="-5" dirty="0">
                <a:solidFill>
                  <a:srgbClr val="FFFFFF"/>
                </a:solidFill>
                <a:latin typeface="Arial"/>
                <a:cs typeface="Arial"/>
              </a:rPr>
              <a:t>Improvised</a:t>
            </a:r>
            <a:r>
              <a:rPr sz="2800" b="1" spc="-15" dirty="0">
                <a:solidFill>
                  <a:srgbClr val="FFFFFF"/>
                </a:solidFill>
                <a:latin typeface="Arial"/>
                <a:cs typeface="Arial"/>
              </a:rPr>
              <a:t> </a:t>
            </a:r>
            <a:r>
              <a:rPr sz="2800" b="1" spc="-5" dirty="0">
                <a:solidFill>
                  <a:srgbClr val="FFFFFF"/>
                </a:solidFill>
                <a:latin typeface="Arial"/>
                <a:cs typeface="Arial"/>
              </a:rPr>
              <a:t>PCDs</a:t>
            </a:r>
            <a:endParaRPr sz="2800">
              <a:latin typeface="Arial"/>
              <a:cs typeface="Arial"/>
            </a:endParaRPr>
          </a:p>
          <a:p>
            <a:pPr marL="908685" marR="5080" indent="6985">
              <a:lnSpc>
                <a:spcPct val="247300"/>
              </a:lnSpc>
              <a:spcBef>
                <a:spcPts val="710"/>
              </a:spcBef>
            </a:pPr>
            <a:r>
              <a:rPr sz="2800" b="1" spc="-5" dirty="0">
                <a:solidFill>
                  <a:srgbClr val="FFFFFF"/>
                </a:solidFill>
                <a:latin typeface="Arial"/>
                <a:cs typeface="Arial"/>
              </a:rPr>
              <a:t>Commercial PCD Application </a:t>
            </a:r>
            <a:r>
              <a:rPr sz="2800" b="1" spc="-765" dirty="0">
                <a:solidFill>
                  <a:srgbClr val="FFFFFF"/>
                </a:solidFill>
                <a:latin typeface="Arial"/>
                <a:cs typeface="Arial"/>
              </a:rPr>
              <a:t> </a:t>
            </a:r>
            <a:r>
              <a:rPr sz="2800" b="1" spc="-5" dirty="0">
                <a:solidFill>
                  <a:srgbClr val="FFFFFF"/>
                </a:solidFill>
                <a:latin typeface="Arial"/>
                <a:cs typeface="Arial"/>
              </a:rPr>
              <a:t>Improvised</a:t>
            </a:r>
            <a:r>
              <a:rPr sz="2800" b="1" spc="-10" dirty="0">
                <a:solidFill>
                  <a:srgbClr val="FFFFFF"/>
                </a:solidFill>
                <a:latin typeface="Arial"/>
                <a:cs typeface="Arial"/>
              </a:rPr>
              <a:t> </a:t>
            </a:r>
            <a:r>
              <a:rPr sz="2800" b="1" spc="-5" dirty="0">
                <a:solidFill>
                  <a:srgbClr val="FFFFFF"/>
                </a:solidFill>
                <a:latin typeface="Arial"/>
                <a:cs typeface="Arial"/>
              </a:rPr>
              <a:t>PCD</a:t>
            </a:r>
            <a:r>
              <a:rPr sz="2800" b="1" spc="-10" dirty="0">
                <a:solidFill>
                  <a:srgbClr val="FFFFFF"/>
                </a:solidFill>
                <a:latin typeface="Arial"/>
                <a:cs typeface="Arial"/>
              </a:rPr>
              <a:t> </a:t>
            </a:r>
            <a:r>
              <a:rPr sz="2800" b="1" spc="-5" dirty="0">
                <a:solidFill>
                  <a:srgbClr val="FFFFFF"/>
                </a:solidFill>
                <a:latin typeface="Arial"/>
                <a:cs typeface="Arial"/>
              </a:rPr>
              <a:t>Application</a:t>
            </a:r>
            <a:endParaRPr sz="2800">
              <a:latin typeface="Arial"/>
              <a:cs typeface="Arial"/>
            </a:endParaRPr>
          </a:p>
        </p:txBody>
      </p:sp>
      <p:pic>
        <p:nvPicPr>
          <p:cNvPr id="7" name="object 7"/>
          <p:cNvPicPr/>
          <p:nvPr/>
        </p:nvPicPr>
        <p:blipFill>
          <a:blip r:embed="rId4" cstate="print"/>
          <a:stretch>
            <a:fillRect/>
          </a:stretch>
        </p:blipFill>
        <p:spPr>
          <a:xfrm>
            <a:off x="3134867" y="2833116"/>
            <a:ext cx="662939" cy="672833"/>
          </a:xfrm>
          <a:prstGeom prst="rect">
            <a:avLst/>
          </a:prstGeom>
        </p:spPr>
      </p:pic>
      <p:pic>
        <p:nvPicPr>
          <p:cNvPr id="8" name="object 8"/>
          <p:cNvPicPr/>
          <p:nvPr/>
        </p:nvPicPr>
        <p:blipFill>
          <a:blip r:embed="rId4" cstate="print"/>
          <a:stretch>
            <a:fillRect/>
          </a:stretch>
        </p:blipFill>
        <p:spPr>
          <a:xfrm>
            <a:off x="3126485" y="3912870"/>
            <a:ext cx="662939" cy="672083"/>
          </a:xfrm>
          <a:prstGeom prst="rect">
            <a:avLst/>
          </a:prstGeom>
        </p:spPr>
      </p:pic>
      <p:sp>
        <p:nvSpPr>
          <p:cNvPr id="9" name="object 9"/>
          <p:cNvSpPr txBox="1"/>
          <p:nvPr/>
        </p:nvSpPr>
        <p:spPr>
          <a:xfrm>
            <a:off x="9408654" y="6570906"/>
            <a:ext cx="2019300" cy="174625"/>
          </a:xfrm>
          <a:prstGeom prst="rect">
            <a:avLst/>
          </a:prstGeom>
        </p:spPr>
        <p:txBody>
          <a:bodyPr vert="horz" wrap="square" lIns="0" tIns="0" rIns="0" bIns="0" rtlCol="0">
            <a:spAutoFit/>
          </a:bodyPr>
          <a:lstStyle/>
          <a:p>
            <a:pPr marL="12700">
              <a:lnSpc>
                <a:spcPct val="100000"/>
              </a:lnSpc>
            </a:pPr>
            <a:r>
              <a:rPr sz="1050" spc="-5" dirty="0">
                <a:solidFill>
                  <a:srgbClr val="CD9146"/>
                </a:solidFill>
                <a:latin typeface="Arial MT"/>
                <a:cs typeface="Arial MT"/>
              </a:rPr>
              <a:t>#TCCC-CPP-PPT-09</a:t>
            </a:r>
            <a:r>
              <a:rPr sz="1050" spc="285"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2243455">
              <a:lnSpc>
                <a:spcPts val="1425"/>
              </a:lnSpc>
            </a:pPr>
            <a:fld id="{81D60167-4931-47E6-BA6A-407CBD079E47}" type="slidenum">
              <a:rPr sz="1200" dirty="0">
                <a:solidFill>
                  <a:srgbClr val="000000"/>
                </a:solidFill>
              </a:rPr>
              <a:t>12</a:t>
            </a:fld>
            <a:endParaRPr sz="12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a:spLocks noGrp="1"/>
          </p:cNvSpPr>
          <p:nvPr>
            <p:ph type="title"/>
          </p:nvPr>
        </p:nvSpPr>
        <p:spPr>
          <a:xfrm>
            <a:off x="1993519" y="689081"/>
            <a:ext cx="8204200"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WOUND</a:t>
            </a:r>
            <a:r>
              <a:rPr sz="3600" spc="-30" dirty="0">
                <a:solidFill>
                  <a:srgbClr val="000000"/>
                </a:solidFill>
              </a:rPr>
              <a:t> </a:t>
            </a:r>
            <a:r>
              <a:rPr sz="3600" dirty="0">
                <a:solidFill>
                  <a:srgbClr val="BB8542"/>
                </a:solidFill>
              </a:rPr>
              <a:t>EXPOSURE</a:t>
            </a:r>
            <a:r>
              <a:rPr sz="3600" spc="-35" dirty="0">
                <a:solidFill>
                  <a:srgbClr val="BB8542"/>
                </a:solidFill>
              </a:rPr>
              <a:t> </a:t>
            </a:r>
            <a:r>
              <a:rPr sz="3600" dirty="0">
                <a:solidFill>
                  <a:srgbClr val="000000"/>
                </a:solidFill>
              </a:rPr>
              <a:t>&amp;</a:t>
            </a:r>
            <a:r>
              <a:rPr sz="3600" spc="-25" dirty="0">
                <a:solidFill>
                  <a:srgbClr val="000000"/>
                </a:solidFill>
              </a:rPr>
              <a:t> </a:t>
            </a:r>
            <a:r>
              <a:rPr sz="3600" spc="-5" dirty="0">
                <a:solidFill>
                  <a:srgbClr val="000000"/>
                </a:solidFill>
              </a:rPr>
              <a:t>ASSESSMENT</a:t>
            </a:r>
            <a:endParaRPr sz="3600"/>
          </a:p>
        </p:txBody>
      </p:sp>
      <p:sp>
        <p:nvSpPr>
          <p:cNvPr id="5" name="object 5"/>
          <p:cNvSpPr txBox="1"/>
          <p:nvPr/>
        </p:nvSpPr>
        <p:spPr>
          <a:xfrm>
            <a:off x="4367216" y="1225885"/>
            <a:ext cx="7169150" cy="4577715"/>
          </a:xfrm>
          <a:prstGeom prst="rect">
            <a:avLst/>
          </a:prstGeom>
        </p:spPr>
        <p:txBody>
          <a:bodyPr vert="horz" wrap="square" lIns="0" tIns="219075" rIns="0" bIns="0" rtlCol="0">
            <a:spAutoFit/>
          </a:bodyPr>
          <a:lstStyle/>
          <a:p>
            <a:pPr marL="12700">
              <a:lnSpc>
                <a:spcPct val="100000"/>
              </a:lnSpc>
              <a:spcBef>
                <a:spcPts val="1725"/>
              </a:spcBef>
            </a:pPr>
            <a:r>
              <a:rPr sz="2400" b="1" spc="-5" dirty="0">
                <a:solidFill>
                  <a:srgbClr val="CD9146"/>
                </a:solidFill>
                <a:latin typeface="Arial"/>
                <a:cs typeface="Arial"/>
              </a:rPr>
              <a:t>Key</a:t>
            </a:r>
            <a:r>
              <a:rPr sz="2400" b="1" spc="-35" dirty="0">
                <a:solidFill>
                  <a:srgbClr val="CD9146"/>
                </a:solidFill>
                <a:latin typeface="Arial"/>
                <a:cs typeface="Arial"/>
              </a:rPr>
              <a:t> </a:t>
            </a:r>
            <a:r>
              <a:rPr sz="2400" b="1" spc="-5" dirty="0">
                <a:solidFill>
                  <a:srgbClr val="CD9146"/>
                </a:solidFill>
                <a:latin typeface="Arial"/>
                <a:cs typeface="Arial"/>
              </a:rPr>
              <a:t>Points:</a:t>
            </a:r>
            <a:endParaRPr sz="2400">
              <a:latin typeface="Arial"/>
              <a:cs typeface="Arial"/>
            </a:endParaRPr>
          </a:p>
          <a:p>
            <a:pPr marL="245110">
              <a:lnSpc>
                <a:spcPct val="100000"/>
              </a:lnSpc>
              <a:spcBef>
                <a:spcPts val="1220"/>
              </a:spcBef>
            </a:pPr>
            <a:r>
              <a:rPr sz="1800" b="1" spc="-5" dirty="0">
                <a:latin typeface="Arial"/>
                <a:cs typeface="Arial"/>
              </a:rPr>
              <a:t>EXPOSE</a:t>
            </a:r>
            <a:r>
              <a:rPr sz="1800" b="1" spc="5" dirty="0">
                <a:latin typeface="Arial"/>
                <a:cs typeface="Arial"/>
              </a:rPr>
              <a:t> </a:t>
            </a:r>
            <a:r>
              <a:rPr sz="1800" dirty="0">
                <a:latin typeface="Arial MT"/>
                <a:cs typeface="Arial MT"/>
              </a:rPr>
              <a:t>all</a:t>
            </a:r>
            <a:r>
              <a:rPr sz="1800" spc="-5" dirty="0">
                <a:latin typeface="Arial MT"/>
                <a:cs typeface="Arial MT"/>
              </a:rPr>
              <a:t> wounds,</a:t>
            </a:r>
            <a:r>
              <a:rPr sz="1800" spc="-10" dirty="0">
                <a:latin typeface="Arial MT"/>
                <a:cs typeface="Arial MT"/>
              </a:rPr>
              <a:t> </a:t>
            </a:r>
            <a:r>
              <a:rPr sz="1800" dirty="0">
                <a:latin typeface="Arial MT"/>
                <a:cs typeface="Arial MT"/>
              </a:rPr>
              <a:t>if not</a:t>
            </a:r>
            <a:r>
              <a:rPr sz="1800" spc="5" dirty="0">
                <a:latin typeface="Arial MT"/>
                <a:cs typeface="Arial MT"/>
              </a:rPr>
              <a:t> </a:t>
            </a:r>
            <a:r>
              <a:rPr sz="1800" spc="-5" dirty="0">
                <a:latin typeface="Arial MT"/>
                <a:cs typeface="Arial MT"/>
              </a:rPr>
              <a:t>previously accomplished</a:t>
            </a:r>
            <a:endParaRPr sz="1800">
              <a:latin typeface="Arial MT"/>
              <a:cs typeface="Arial MT"/>
            </a:endParaRPr>
          </a:p>
          <a:p>
            <a:pPr marL="245110" marR="233045">
              <a:lnSpc>
                <a:spcPct val="100000"/>
              </a:lnSpc>
              <a:spcBef>
                <a:spcPts val="600"/>
              </a:spcBef>
            </a:pPr>
            <a:r>
              <a:rPr sz="1800" spc="-5" dirty="0">
                <a:latin typeface="Arial MT"/>
                <a:cs typeface="Arial MT"/>
              </a:rPr>
              <a:t>Use trauma shears, </a:t>
            </a:r>
            <a:r>
              <a:rPr sz="1800" dirty="0">
                <a:latin typeface="Arial MT"/>
                <a:cs typeface="Arial MT"/>
              </a:rPr>
              <a:t>not unguarded sharp </a:t>
            </a:r>
            <a:r>
              <a:rPr sz="1800" spc="-5" dirty="0">
                <a:latin typeface="Arial MT"/>
                <a:cs typeface="Arial MT"/>
              </a:rPr>
              <a:t>blades, to avoid causing </a:t>
            </a:r>
            <a:r>
              <a:rPr sz="1800" spc="-490" dirty="0">
                <a:latin typeface="Arial MT"/>
                <a:cs typeface="Arial MT"/>
              </a:rPr>
              <a:t> </a:t>
            </a:r>
            <a:r>
              <a:rPr sz="1800" spc="-5" dirty="0">
                <a:latin typeface="Arial MT"/>
                <a:cs typeface="Arial MT"/>
              </a:rPr>
              <a:t>additional</a:t>
            </a:r>
            <a:r>
              <a:rPr sz="1800" spc="-20" dirty="0">
                <a:latin typeface="Arial MT"/>
                <a:cs typeface="Arial MT"/>
              </a:rPr>
              <a:t> </a:t>
            </a:r>
            <a:r>
              <a:rPr sz="1800" dirty="0">
                <a:latin typeface="Arial MT"/>
                <a:cs typeface="Arial MT"/>
              </a:rPr>
              <a:t>injuries</a:t>
            </a:r>
            <a:endParaRPr sz="1800">
              <a:latin typeface="Arial MT"/>
              <a:cs typeface="Arial MT"/>
            </a:endParaRPr>
          </a:p>
          <a:p>
            <a:pPr marL="245110" marR="5080">
              <a:lnSpc>
                <a:spcPct val="100000"/>
              </a:lnSpc>
              <a:spcBef>
                <a:spcPts val="595"/>
              </a:spcBef>
            </a:pPr>
            <a:r>
              <a:rPr sz="1800" spc="-5" dirty="0">
                <a:latin typeface="Arial MT"/>
                <a:cs typeface="Arial MT"/>
              </a:rPr>
              <a:t>Assess whether tourniquet </a:t>
            </a:r>
            <a:r>
              <a:rPr sz="1800" dirty="0">
                <a:latin typeface="Arial MT"/>
                <a:cs typeface="Arial MT"/>
              </a:rPr>
              <a:t>has been applied </a:t>
            </a:r>
            <a:r>
              <a:rPr sz="1800" spc="-5" dirty="0">
                <a:latin typeface="Arial MT"/>
                <a:cs typeface="Arial MT"/>
              </a:rPr>
              <a:t>close </a:t>
            </a:r>
            <a:r>
              <a:rPr sz="1800" dirty="0">
                <a:latin typeface="Arial MT"/>
                <a:cs typeface="Arial MT"/>
              </a:rPr>
              <a:t>enough </a:t>
            </a:r>
            <a:r>
              <a:rPr sz="1800" spc="-5" dirty="0">
                <a:latin typeface="Arial MT"/>
                <a:cs typeface="Arial MT"/>
              </a:rPr>
              <a:t>to </a:t>
            </a:r>
            <a:r>
              <a:rPr sz="1800" dirty="0">
                <a:latin typeface="Arial MT"/>
                <a:cs typeface="Arial MT"/>
              </a:rPr>
              <a:t>wound </a:t>
            </a:r>
            <a:r>
              <a:rPr sz="1800" spc="-490" dirty="0">
                <a:latin typeface="Arial MT"/>
                <a:cs typeface="Arial MT"/>
              </a:rPr>
              <a:t> </a:t>
            </a:r>
            <a:r>
              <a:rPr sz="1800" spc="-5" dirty="0">
                <a:latin typeface="Arial MT"/>
                <a:cs typeface="Arial MT"/>
              </a:rPr>
              <a:t>to</a:t>
            </a:r>
            <a:r>
              <a:rPr sz="1800" spc="-10" dirty="0">
                <a:latin typeface="Arial MT"/>
                <a:cs typeface="Arial MT"/>
              </a:rPr>
              <a:t> </a:t>
            </a:r>
            <a:r>
              <a:rPr sz="1800" spc="-5" dirty="0">
                <a:latin typeface="Arial MT"/>
                <a:cs typeface="Arial MT"/>
              </a:rPr>
              <a:t>minimize</a:t>
            </a:r>
            <a:r>
              <a:rPr sz="1800" spc="-10" dirty="0">
                <a:latin typeface="Arial MT"/>
                <a:cs typeface="Arial MT"/>
              </a:rPr>
              <a:t> </a:t>
            </a:r>
            <a:r>
              <a:rPr sz="1800" spc="-5" dirty="0">
                <a:latin typeface="Arial MT"/>
                <a:cs typeface="Arial MT"/>
              </a:rPr>
              <a:t>loss </a:t>
            </a:r>
            <a:r>
              <a:rPr sz="1800" dirty="0">
                <a:latin typeface="Arial MT"/>
                <a:cs typeface="Arial MT"/>
              </a:rPr>
              <a:t>of</a:t>
            </a:r>
            <a:r>
              <a:rPr sz="1800" spc="-5" dirty="0">
                <a:latin typeface="Arial MT"/>
                <a:cs typeface="Arial MT"/>
              </a:rPr>
              <a:t> </a:t>
            </a:r>
            <a:r>
              <a:rPr sz="1800" dirty="0">
                <a:latin typeface="Arial MT"/>
                <a:cs typeface="Arial MT"/>
              </a:rPr>
              <a:t>viable</a:t>
            </a:r>
            <a:r>
              <a:rPr sz="1800" spc="-10" dirty="0">
                <a:latin typeface="Arial MT"/>
                <a:cs typeface="Arial MT"/>
              </a:rPr>
              <a:t> </a:t>
            </a:r>
            <a:r>
              <a:rPr sz="1800" spc="-5" dirty="0">
                <a:latin typeface="Arial MT"/>
                <a:cs typeface="Arial MT"/>
              </a:rPr>
              <a:t>tissue</a:t>
            </a:r>
            <a:endParaRPr sz="1800">
              <a:latin typeface="Arial MT"/>
              <a:cs typeface="Arial MT"/>
            </a:endParaRPr>
          </a:p>
          <a:p>
            <a:pPr marL="245110" marR="285115">
              <a:lnSpc>
                <a:spcPct val="100000"/>
              </a:lnSpc>
              <a:spcBef>
                <a:spcPts val="600"/>
              </a:spcBef>
            </a:pPr>
            <a:r>
              <a:rPr sz="1800" spc="-5" dirty="0">
                <a:latin typeface="Arial MT"/>
                <a:cs typeface="Arial MT"/>
              </a:rPr>
              <a:t>Determine </a:t>
            </a:r>
            <a:r>
              <a:rPr sz="1800" dirty="0">
                <a:latin typeface="Arial MT"/>
                <a:cs typeface="Arial MT"/>
              </a:rPr>
              <a:t>if wound bleeding might be </a:t>
            </a:r>
            <a:r>
              <a:rPr sz="1800" spc="-5" dirty="0">
                <a:latin typeface="Arial MT"/>
                <a:cs typeface="Arial MT"/>
              </a:rPr>
              <a:t>controlled without </a:t>
            </a:r>
            <a:r>
              <a:rPr sz="1800" dirty="0">
                <a:latin typeface="Arial MT"/>
                <a:cs typeface="Arial MT"/>
              </a:rPr>
              <a:t>requiring </a:t>
            </a:r>
            <a:r>
              <a:rPr sz="1800" spc="-490" dirty="0">
                <a:latin typeface="Arial MT"/>
                <a:cs typeface="Arial MT"/>
              </a:rPr>
              <a:t> </a:t>
            </a:r>
            <a:r>
              <a:rPr sz="1800" dirty="0">
                <a:latin typeface="Arial MT"/>
                <a:cs typeface="Arial MT"/>
              </a:rPr>
              <a:t>a</a:t>
            </a:r>
            <a:r>
              <a:rPr sz="1800" spc="-10" dirty="0">
                <a:latin typeface="Arial MT"/>
                <a:cs typeface="Arial MT"/>
              </a:rPr>
              <a:t> </a:t>
            </a:r>
            <a:r>
              <a:rPr sz="1800" spc="-5" dirty="0">
                <a:latin typeface="Arial MT"/>
                <a:cs typeface="Arial MT"/>
              </a:rPr>
              <a:t>tourniquet</a:t>
            </a:r>
            <a:endParaRPr sz="1800">
              <a:latin typeface="Arial MT"/>
              <a:cs typeface="Arial MT"/>
            </a:endParaRPr>
          </a:p>
          <a:p>
            <a:pPr marL="245110" marR="334010">
              <a:lnSpc>
                <a:spcPct val="100000"/>
              </a:lnSpc>
              <a:spcBef>
                <a:spcPts val="600"/>
              </a:spcBef>
            </a:pPr>
            <a:r>
              <a:rPr sz="1800" spc="-5" dirty="0">
                <a:latin typeface="Arial MT"/>
                <a:cs typeface="Arial MT"/>
              </a:rPr>
              <a:t>Conditions</a:t>
            </a:r>
            <a:r>
              <a:rPr sz="1800" spc="-10" dirty="0">
                <a:latin typeface="Arial MT"/>
                <a:cs typeface="Arial MT"/>
              </a:rPr>
              <a:t> </a:t>
            </a:r>
            <a:r>
              <a:rPr sz="1800" b="1" spc="-5" dirty="0">
                <a:latin typeface="Arial"/>
                <a:cs typeface="Arial"/>
              </a:rPr>
              <a:t>UNLIKELY</a:t>
            </a:r>
            <a:r>
              <a:rPr sz="1800" b="1" spc="5" dirty="0">
                <a:latin typeface="Arial"/>
                <a:cs typeface="Arial"/>
              </a:rPr>
              <a:t> </a:t>
            </a:r>
            <a:r>
              <a:rPr sz="1800" spc="-5" dirty="0">
                <a:latin typeface="Arial MT"/>
                <a:cs typeface="Arial MT"/>
              </a:rPr>
              <a:t>to</a:t>
            </a:r>
            <a:r>
              <a:rPr sz="1800" spc="15" dirty="0">
                <a:latin typeface="Arial MT"/>
                <a:cs typeface="Arial MT"/>
              </a:rPr>
              <a:t> </a:t>
            </a:r>
            <a:r>
              <a:rPr sz="1800" dirty="0">
                <a:latin typeface="Arial MT"/>
                <a:cs typeface="Arial MT"/>
              </a:rPr>
              <a:t>be amenable</a:t>
            </a:r>
            <a:r>
              <a:rPr sz="1800" spc="-5" dirty="0">
                <a:latin typeface="Arial MT"/>
                <a:cs typeface="Arial MT"/>
              </a:rPr>
              <a:t> to</a:t>
            </a:r>
            <a:r>
              <a:rPr sz="1800" spc="15" dirty="0">
                <a:latin typeface="Arial MT"/>
                <a:cs typeface="Arial MT"/>
              </a:rPr>
              <a:t> </a:t>
            </a:r>
            <a:r>
              <a:rPr sz="1800" spc="-5" dirty="0">
                <a:latin typeface="Arial MT"/>
                <a:cs typeface="Arial MT"/>
              </a:rPr>
              <a:t>tourniquet</a:t>
            </a:r>
            <a:r>
              <a:rPr sz="1800" spc="-10" dirty="0">
                <a:latin typeface="Arial MT"/>
                <a:cs typeface="Arial MT"/>
              </a:rPr>
              <a:t> </a:t>
            </a:r>
            <a:r>
              <a:rPr sz="1800" spc="-5" dirty="0">
                <a:latin typeface="Arial MT"/>
                <a:cs typeface="Arial MT"/>
              </a:rPr>
              <a:t>replacement </a:t>
            </a:r>
            <a:r>
              <a:rPr sz="1800" spc="-484" dirty="0">
                <a:latin typeface="Arial MT"/>
                <a:cs typeface="Arial MT"/>
              </a:rPr>
              <a:t> </a:t>
            </a:r>
            <a:r>
              <a:rPr sz="1800" dirty="0">
                <a:latin typeface="Arial MT"/>
                <a:cs typeface="Arial MT"/>
              </a:rPr>
              <a:t>(or</a:t>
            </a:r>
            <a:r>
              <a:rPr sz="1800" spc="-10" dirty="0">
                <a:latin typeface="Arial MT"/>
                <a:cs typeface="Arial MT"/>
              </a:rPr>
              <a:t> </a:t>
            </a:r>
            <a:r>
              <a:rPr sz="1800" spc="-5" dirty="0">
                <a:latin typeface="Arial MT"/>
                <a:cs typeface="Arial MT"/>
              </a:rPr>
              <a:t>conversion)</a:t>
            </a:r>
            <a:endParaRPr sz="1800">
              <a:latin typeface="Arial MT"/>
              <a:cs typeface="Arial MT"/>
            </a:endParaRPr>
          </a:p>
          <a:p>
            <a:pPr marL="432434" marR="5050790">
              <a:lnSpc>
                <a:spcPct val="127699"/>
              </a:lnSpc>
            </a:pPr>
            <a:r>
              <a:rPr sz="1800" spc="-5" dirty="0">
                <a:latin typeface="Arial MT"/>
                <a:cs typeface="Arial MT"/>
              </a:rPr>
              <a:t>Amputations </a:t>
            </a:r>
            <a:r>
              <a:rPr sz="1800" dirty="0">
                <a:latin typeface="Arial MT"/>
                <a:cs typeface="Arial MT"/>
              </a:rPr>
              <a:t> </a:t>
            </a:r>
            <a:r>
              <a:rPr sz="1800" spc="-5" dirty="0">
                <a:latin typeface="Arial MT"/>
                <a:cs typeface="Arial MT"/>
              </a:rPr>
              <a:t>Severed</a:t>
            </a:r>
            <a:r>
              <a:rPr sz="1800" spc="-50" dirty="0">
                <a:latin typeface="Arial MT"/>
                <a:cs typeface="Arial MT"/>
              </a:rPr>
              <a:t> </a:t>
            </a:r>
            <a:r>
              <a:rPr sz="1800" spc="-5" dirty="0">
                <a:latin typeface="Arial MT"/>
                <a:cs typeface="Arial MT"/>
              </a:rPr>
              <a:t>arteries</a:t>
            </a:r>
            <a:endParaRPr sz="1800">
              <a:latin typeface="Arial MT"/>
              <a:cs typeface="Arial MT"/>
            </a:endParaRPr>
          </a:p>
          <a:p>
            <a:pPr marL="432434">
              <a:lnSpc>
                <a:spcPct val="100000"/>
              </a:lnSpc>
              <a:spcBef>
                <a:spcPts val="600"/>
              </a:spcBef>
            </a:pPr>
            <a:r>
              <a:rPr sz="1800" dirty="0">
                <a:latin typeface="Arial MT"/>
                <a:cs typeface="Arial MT"/>
              </a:rPr>
              <a:t>Deep</a:t>
            </a:r>
            <a:r>
              <a:rPr sz="1800" spc="-5" dirty="0">
                <a:latin typeface="Arial MT"/>
                <a:cs typeface="Arial MT"/>
              </a:rPr>
              <a:t> arterial</a:t>
            </a:r>
            <a:r>
              <a:rPr sz="1800" dirty="0">
                <a:latin typeface="Arial MT"/>
                <a:cs typeface="Arial MT"/>
              </a:rPr>
              <a:t> wounds</a:t>
            </a:r>
            <a:r>
              <a:rPr sz="1800" spc="-5" dirty="0">
                <a:latin typeface="Arial MT"/>
                <a:cs typeface="Arial MT"/>
              </a:rPr>
              <a:t> </a:t>
            </a:r>
            <a:r>
              <a:rPr sz="1800" dirty="0">
                <a:latin typeface="Arial MT"/>
                <a:cs typeface="Arial MT"/>
              </a:rPr>
              <a:t>in </a:t>
            </a:r>
            <a:r>
              <a:rPr sz="1800" spc="-5" dirty="0">
                <a:latin typeface="Arial MT"/>
                <a:cs typeface="Arial MT"/>
              </a:rPr>
              <a:t>difficult</a:t>
            </a:r>
            <a:r>
              <a:rPr sz="1800" spc="5" dirty="0">
                <a:latin typeface="Arial MT"/>
                <a:cs typeface="Arial MT"/>
              </a:rPr>
              <a:t> </a:t>
            </a:r>
            <a:r>
              <a:rPr sz="1800" spc="-5" dirty="0">
                <a:latin typeface="Arial MT"/>
                <a:cs typeface="Arial MT"/>
              </a:rPr>
              <a:t>to</a:t>
            </a:r>
            <a:r>
              <a:rPr sz="1800" dirty="0">
                <a:latin typeface="Arial MT"/>
                <a:cs typeface="Arial MT"/>
              </a:rPr>
              <a:t> </a:t>
            </a:r>
            <a:r>
              <a:rPr sz="1800" spc="-5" dirty="0">
                <a:latin typeface="Arial MT"/>
                <a:cs typeface="Arial MT"/>
              </a:rPr>
              <a:t>pack/apply</a:t>
            </a:r>
            <a:r>
              <a:rPr sz="1800" dirty="0">
                <a:latin typeface="Arial MT"/>
                <a:cs typeface="Arial MT"/>
              </a:rPr>
              <a:t> </a:t>
            </a:r>
            <a:r>
              <a:rPr sz="1800" spc="-5" dirty="0">
                <a:latin typeface="Arial MT"/>
                <a:cs typeface="Arial MT"/>
              </a:rPr>
              <a:t>pressure</a:t>
            </a:r>
            <a:r>
              <a:rPr sz="1800" dirty="0">
                <a:latin typeface="Arial MT"/>
                <a:cs typeface="Arial MT"/>
              </a:rPr>
              <a:t> </a:t>
            </a:r>
            <a:r>
              <a:rPr sz="1800" spc="-5" dirty="0">
                <a:latin typeface="Arial MT"/>
                <a:cs typeface="Arial MT"/>
              </a:rPr>
              <a:t>locations</a:t>
            </a:r>
            <a:endParaRPr sz="1800">
              <a:latin typeface="Arial MT"/>
              <a:cs typeface="Arial MT"/>
            </a:endParaRPr>
          </a:p>
        </p:txBody>
      </p:sp>
      <p:sp>
        <p:nvSpPr>
          <p:cNvPr id="6" name="object 6"/>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7" name="object 7"/>
          <p:cNvSpPr txBox="1"/>
          <p:nvPr/>
        </p:nvSpPr>
        <p:spPr>
          <a:xfrm>
            <a:off x="4832698" y="6080380"/>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a:latin typeface="Arial Black"/>
              <a:cs typeface="Arial Black"/>
            </a:endParaRPr>
          </a:p>
        </p:txBody>
      </p:sp>
      <p:pic>
        <p:nvPicPr>
          <p:cNvPr id="8" name="object 8"/>
          <p:cNvPicPr/>
          <p:nvPr/>
        </p:nvPicPr>
        <p:blipFill>
          <a:blip r:embed="rId4" cstate="print"/>
          <a:stretch>
            <a:fillRect/>
          </a:stretch>
        </p:blipFill>
        <p:spPr>
          <a:xfrm>
            <a:off x="774954" y="1551432"/>
            <a:ext cx="3223259" cy="4248911"/>
          </a:xfrm>
          <a:prstGeom prst="rect">
            <a:avLst/>
          </a:prstGeom>
        </p:spPr>
      </p:pic>
      <p:sp>
        <p:nvSpPr>
          <p:cNvPr id="9" name="object 9"/>
          <p:cNvSpPr/>
          <p:nvPr/>
        </p:nvSpPr>
        <p:spPr>
          <a:xfrm>
            <a:off x="4429125" y="1985392"/>
            <a:ext cx="0" cy="288290"/>
          </a:xfrm>
          <a:custGeom>
            <a:avLst/>
            <a:gdLst/>
            <a:ahLst/>
            <a:cxnLst/>
            <a:rect l="l" t="t" r="r" b="b"/>
            <a:pathLst>
              <a:path h="288289">
                <a:moveTo>
                  <a:pt x="0" y="287997"/>
                </a:moveTo>
                <a:lnTo>
                  <a:pt x="0" y="0"/>
                </a:lnTo>
              </a:path>
            </a:pathLst>
          </a:custGeom>
          <a:ln w="101600">
            <a:solidFill>
              <a:srgbClr val="CD9146"/>
            </a:solidFill>
          </a:ln>
        </p:spPr>
        <p:txBody>
          <a:bodyPr wrap="square" lIns="0" tIns="0" rIns="0" bIns="0" rtlCol="0"/>
          <a:lstStyle/>
          <a:p>
            <a:endParaRPr/>
          </a:p>
        </p:txBody>
      </p:sp>
      <p:sp>
        <p:nvSpPr>
          <p:cNvPr id="10" name="object 10"/>
          <p:cNvSpPr/>
          <p:nvPr/>
        </p:nvSpPr>
        <p:spPr>
          <a:xfrm>
            <a:off x="4429125" y="2362586"/>
            <a:ext cx="0" cy="467995"/>
          </a:xfrm>
          <a:custGeom>
            <a:avLst/>
            <a:gdLst/>
            <a:ahLst/>
            <a:cxnLst/>
            <a:rect l="l" t="t" r="r" b="b"/>
            <a:pathLst>
              <a:path h="467994">
                <a:moveTo>
                  <a:pt x="0" y="467995"/>
                </a:moveTo>
                <a:lnTo>
                  <a:pt x="0" y="0"/>
                </a:lnTo>
              </a:path>
            </a:pathLst>
          </a:custGeom>
          <a:ln w="101600">
            <a:solidFill>
              <a:srgbClr val="CD9146"/>
            </a:solidFill>
          </a:ln>
        </p:spPr>
        <p:txBody>
          <a:bodyPr wrap="square" lIns="0" tIns="0" rIns="0" bIns="0" rtlCol="0"/>
          <a:lstStyle/>
          <a:p>
            <a:endParaRPr/>
          </a:p>
        </p:txBody>
      </p:sp>
      <p:sp>
        <p:nvSpPr>
          <p:cNvPr id="11" name="object 11"/>
          <p:cNvSpPr/>
          <p:nvPr/>
        </p:nvSpPr>
        <p:spPr>
          <a:xfrm>
            <a:off x="4429125" y="2981330"/>
            <a:ext cx="0" cy="467995"/>
          </a:xfrm>
          <a:custGeom>
            <a:avLst/>
            <a:gdLst/>
            <a:ahLst/>
            <a:cxnLst/>
            <a:rect l="l" t="t" r="r" b="b"/>
            <a:pathLst>
              <a:path h="467995">
                <a:moveTo>
                  <a:pt x="0" y="467995"/>
                </a:moveTo>
                <a:lnTo>
                  <a:pt x="0" y="0"/>
                </a:lnTo>
              </a:path>
            </a:pathLst>
          </a:custGeom>
          <a:ln w="101600">
            <a:solidFill>
              <a:srgbClr val="CD9146"/>
            </a:solidFill>
          </a:ln>
        </p:spPr>
        <p:txBody>
          <a:bodyPr wrap="square" lIns="0" tIns="0" rIns="0" bIns="0" rtlCol="0"/>
          <a:lstStyle/>
          <a:p>
            <a:endParaRPr/>
          </a:p>
        </p:txBody>
      </p:sp>
      <p:sp>
        <p:nvSpPr>
          <p:cNvPr id="12" name="object 12"/>
          <p:cNvSpPr/>
          <p:nvPr/>
        </p:nvSpPr>
        <p:spPr>
          <a:xfrm>
            <a:off x="4429125" y="3607694"/>
            <a:ext cx="0" cy="467995"/>
          </a:xfrm>
          <a:custGeom>
            <a:avLst/>
            <a:gdLst/>
            <a:ahLst/>
            <a:cxnLst/>
            <a:rect l="l" t="t" r="r" b="b"/>
            <a:pathLst>
              <a:path h="467995">
                <a:moveTo>
                  <a:pt x="0" y="467994"/>
                </a:moveTo>
                <a:lnTo>
                  <a:pt x="0" y="0"/>
                </a:lnTo>
              </a:path>
            </a:pathLst>
          </a:custGeom>
          <a:ln w="101600">
            <a:solidFill>
              <a:srgbClr val="CD9146"/>
            </a:solidFill>
          </a:ln>
        </p:spPr>
        <p:txBody>
          <a:bodyPr wrap="square" lIns="0" tIns="0" rIns="0" bIns="0" rtlCol="0"/>
          <a:lstStyle/>
          <a:p>
            <a:endParaRPr/>
          </a:p>
        </p:txBody>
      </p:sp>
      <p:sp>
        <p:nvSpPr>
          <p:cNvPr id="13" name="object 13"/>
          <p:cNvSpPr/>
          <p:nvPr/>
        </p:nvSpPr>
        <p:spPr>
          <a:xfrm>
            <a:off x="4429125" y="4259203"/>
            <a:ext cx="0" cy="467995"/>
          </a:xfrm>
          <a:custGeom>
            <a:avLst/>
            <a:gdLst/>
            <a:ahLst/>
            <a:cxnLst/>
            <a:rect l="l" t="t" r="r" b="b"/>
            <a:pathLst>
              <a:path h="467995">
                <a:moveTo>
                  <a:pt x="0" y="467994"/>
                </a:moveTo>
                <a:lnTo>
                  <a:pt x="0" y="0"/>
                </a:lnTo>
              </a:path>
            </a:pathLst>
          </a:custGeom>
          <a:ln w="101600">
            <a:solidFill>
              <a:srgbClr val="CD9146"/>
            </a:solidFill>
          </a:ln>
        </p:spPr>
        <p:txBody>
          <a:bodyPr wrap="square" lIns="0" tIns="0" rIns="0" bIns="0" rtlCol="0"/>
          <a:lstStyle/>
          <a:p>
            <a:endParaRPr/>
          </a:p>
        </p:txBody>
      </p:sp>
      <p:sp>
        <p:nvSpPr>
          <p:cNvPr id="14" name="object 14"/>
          <p:cNvSpPr/>
          <p:nvPr/>
        </p:nvSpPr>
        <p:spPr>
          <a:xfrm>
            <a:off x="4616830" y="4893180"/>
            <a:ext cx="101600" cy="136525"/>
          </a:xfrm>
          <a:custGeom>
            <a:avLst/>
            <a:gdLst/>
            <a:ahLst/>
            <a:cxnLst/>
            <a:rect l="l" t="t" r="r" b="b"/>
            <a:pathLst>
              <a:path w="101600" h="136525">
                <a:moveTo>
                  <a:pt x="0" y="136334"/>
                </a:moveTo>
                <a:lnTo>
                  <a:pt x="101600" y="136334"/>
                </a:lnTo>
                <a:lnTo>
                  <a:pt x="101600" y="0"/>
                </a:lnTo>
                <a:lnTo>
                  <a:pt x="0" y="0"/>
                </a:lnTo>
                <a:lnTo>
                  <a:pt x="0" y="136334"/>
                </a:lnTo>
                <a:close/>
              </a:path>
            </a:pathLst>
          </a:custGeom>
          <a:solidFill>
            <a:srgbClr val="CD9146"/>
          </a:solidFill>
        </p:spPr>
        <p:txBody>
          <a:bodyPr wrap="square" lIns="0" tIns="0" rIns="0" bIns="0" rtlCol="0"/>
          <a:lstStyle/>
          <a:p>
            <a:endParaRPr/>
          </a:p>
        </p:txBody>
      </p:sp>
      <p:sp>
        <p:nvSpPr>
          <p:cNvPr id="15" name="object 15"/>
          <p:cNvSpPr/>
          <p:nvPr/>
        </p:nvSpPr>
        <p:spPr>
          <a:xfrm>
            <a:off x="4616830" y="5245986"/>
            <a:ext cx="101600" cy="136525"/>
          </a:xfrm>
          <a:custGeom>
            <a:avLst/>
            <a:gdLst/>
            <a:ahLst/>
            <a:cxnLst/>
            <a:rect l="l" t="t" r="r" b="b"/>
            <a:pathLst>
              <a:path w="101600" h="136525">
                <a:moveTo>
                  <a:pt x="0" y="136334"/>
                </a:moveTo>
                <a:lnTo>
                  <a:pt x="101600" y="136334"/>
                </a:lnTo>
                <a:lnTo>
                  <a:pt x="101600" y="0"/>
                </a:lnTo>
                <a:lnTo>
                  <a:pt x="0" y="0"/>
                </a:lnTo>
                <a:lnTo>
                  <a:pt x="0" y="136334"/>
                </a:lnTo>
                <a:close/>
              </a:path>
            </a:pathLst>
          </a:custGeom>
          <a:solidFill>
            <a:srgbClr val="CD9146"/>
          </a:solidFill>
        </p:spPr>
        <p:txBody>
          <a:bodyPr wrap="square" lIns="0" tIns="0" rIns="0" bIns="0" rtlCol="0"/>
          <a:lstStyle/>
          <a:p>
            <a:endParaRPr/>
          </a:p>
        </p:txBody>
      </p:sp>
      <p:sp>
        <p:nvSpPr>
          <p:cNvPr id="16" name="object 16"/>
          <p:cNvSpPr/>
          <p:nvPr/>
        </p:nvSpPr>
        <p:spPr>
          <a:xfrm>
            <a:off x="4616830" y="5598030"/>
            <a:ext cx="101600" cy="136525"/>
          </a:xfrm>
          <a:custGeom>
            <a:avLst/>
            <a:gdLst/>
            <a:ahLst/>
            <a:cxnLst/>
            <a:rect l="l" t="t" r="r" b="b"/>
            <a:pathLst>
              <a:path w="101600" h="136525">
                <a:moveTo>
                  <a:pt x="0" y="136334"/>
                </a:moveTo>
                <a:lnTo>
                  <a:pt x="101600" y="136334"/>
                </a:lnTo>
                <a:lnTo>
                  <a:pt x="101600" y="0"/>
                </a:lnTo>
                <a:lnTo>
                  <a:pt x="0" y="0"/>
                </a:lnTo>
                <a:lnTo>
                  <a:pt x="0" y="136334"/>
                </a:lnTo>
                <a:close/>
              </a:path>
            </a:pathLst>
          </a:custGeom>
          <a:solidFill>
            <a:srgbClr val="CD9146"/>
          </a:solidFill>
        </p:spPr>
        <p:txBody>
          <a:bodyPr wrap="square" lIns="0" tIns="0" rIns="0" bIns="0" rtlCol="0"/>
          <a:lstStyle/>
          <a:p>
            <a:endParaRPr/>
          </a:p>
        </p:txBody>
      </p:sp>
      <p:sp>
        <p:nvSpPr>
          <p:cNvPr id="17" name="object 17"/>
          <p:cNvSpPr txBox="1"/>
          <p:nvPr/>
        </p:nvSpPr>
        <p:spPr>
          <a:xfrm>
            <a:off x="9408654" y="6570906"/>
            <a:ext cx="2019300" cy="174625"/>
          </a:xfrm>
          <a:prstGeom prst="rect">
            <a:avLst/>
          </a:prstGeom>
        </p:spPr>
        <p:txBody>
          <a:bodyPr vert="horz" wrap="square" lIns="0" tIns="0" rIns="0" bIns="0" rtlCol="0">
            <a:spAutoFit/>
          </a:bodyPr>
          <a:lstStyle/>
          <a:p>
            <a:pPr marL="12700">
              <a:lnSpc>
                <a:spcPct val="100000"/>
              </a:lnSpc>
            </a:pPr>
            <a:r>
              <a:rPr sz="1050" spc="-5" dirty="0">
                <a:solidFill>
                  <a:srgbClr val="CD9146"/>
                </a:solidFill>
                <a:latin typeface="Arial MT"/>
                <a:cs typeface="Arial MT"/>
              </a:rPr>
              <a:t>#TCCC-CPP-PPT-09</a:t>
            </a:r>
            <a:r>
              <a:rPr sz="1050" spc="285" dirty="0">
                <a:solidFill>
                  <a:srgbClr val="CD9146"/>
                </a:solidFill>
                <a:latin typeface="Arial MT"/>
                <a:cs typeface="Arial MT"/>
              </a:rPr>
              <a:t> </a:t>
            </a:r>
            <a:r>
              <a:rPr sz="1050" spc="-5" dirty="0">
                <a:solidFill>
                  <a:srgbClr val="CD9146"/>
                </a:solidFill>
                <a:latin typeface="Arial MT"/>
                <a:cs typeface="Arial MT"/>
              </a:rPr>
              <a:t>08 AUG</a:t>
            </a:r>
            <a:r>
              <a:rPr sz="1050" spc="-1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18" name="object 18"/>
          <p:cNvSpPr txBox="1">
            <a:spLocks noGrp="1"/>
          </p:cNvSpPr>
          <p:nvPr>
            <p:ph type="sldNum" sz="quarter" idx="7"/>
          </p:nvPr>
        </p:nvSpPr>
        <p:spPr>
          <a:prstGeom prst="rect">
            <a:avLst/>
          </a:prstGeom>
        </p:spPr>
        <p:txBody>
          <a:bodyPr vert="horz" wrap="square" lIns="0" tIns="0" rIns="0" bIns="0" rtlCol="0">
            <a:spAutoFit/>
          </a:bodyPr>
          <a:lstStyle/>
          <a:p>
            <a:pPr marL="2243455">
              <a:lnSpc>
                <a:spcPts val="1425"/>
              </a:lnSpc>
            </a:pPr>
            <a:fld id="{81D60167-4931-47E6-BA6A-407CBD079E47}" type="slidenum">
              <a:rPr sz="1200" dirty="0">
                <a:solidFill>
                  <a:srgbClr val="000000"/>
                </a:solidFill>
              </a:rPr>
              <a:t>13</a:t>
            </a:fld>
            <a:endParaRPr sz="12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a:spLocks noGrp="1"/>
          </p:cNvSpPr>
          <p:nvPr>
            <p:ph type="title"/>
          </p:nvPr>
        </p:nvSpPr>
        <p:spPr>
          <a:xfrm>
            <a:off x="2808541" y="696766"/>
            <a:ext cx="6655434" cy="1068070"/>
          </a:xfrm>
          <a:prstGeom prst="rect">
            <a:avLst/>
          </a:prstGeom>
        </p:spPr>
        <p:txBody>
          <a:bodyPr vert="horz" wrap="square" lIns="0" tIns="74295" rIns="0" bIns="0" rtlCol="0">
            <a:spAutoFit/>
          </a:bodyPr>
          <a:lstStyle/>
          <a:p>
            <a:pPr marL="75565" marR="5080" indent="-63500">
              <a:lnSpc>
                <a:spcPts val="3890"/>
              </a:lnSpc>
              <a:spcBef>
                <a:spcPts val="585"/>
              </a:spcBef>
            </a:pPr>
            <a:r>
              <a:rPr sz="3600" dirty="0">
                <a:solidFill>
                  <a:srgbClr val="BB8542"/>
                </a:solidFill>
              </a:rPr>
              <a:t>TOURNIQUET</a:t>
            </a:r>
            <a:r>
              <a:rPr sz="3600" spc="-90" dirty="0">
                <a:solidFill>
                  <a:srgbClr val="BB8542"/>
                </a:solidFill>
              </a:rPr>
              <a:t> </a:t>
            </a:r>
            <a:r>
              <a:rPr sz="3600" spc="-5" dirty="0">
                <a:solidFill>
                  <a:srgbClr val="BB8542"/>
                </a:solidFill>
              </a:rPr>
              <a:t>REPLACEMENT </a:t>
            </a:r>
            <a:r>
              <a:rPr sz="3600" spc="-985" dirty="0">
                <a:solidFill>
                  <a:srgbClr val="BB8542"/>
                </a:solidFill>
              </a:rPr>
              <a:t> </a:t>
            </a:r>
            <a:r>
              <a:rPr sz="3600" dirty="0">
                <a:solidFill>
                  <a:srgbClr val="000000"/>
                </a:solidFill>
              </a:rPr>
              <a:t>INDICATIONS</a:t>
            </a:r>
            <a:r>
              <a:rPr sz="3600" spc="-35" dirty="0">
                <a:solidFill>
                  <a:srgbClr val="000000"/>
                </a:solidFill>
              </a:rPr>
              <a:t> </a:t>
            </a:r>
            <a:r>
              <a:rPr sz="3600" spc="-5" dirty="0">
                <a:solidFill>
                  <a:srgbClr val="000000"/>
                </a:solidFill>
              </a:rPr>
              <a:t>AND</a:t>
            </a:r>
            <a:r>
              <a:rPr sz="3600" spc="-30" dirty="0">
                <a:solidFill>
                  <a:srgbClr val="000000"/>
                </a:solidFill>
              </a:rPr>
              <a:t> </a:t>
            </a:r>
            <a:r>
              <a:rPr sz="3600" spc="-5" dirty="0">
                <a:solidFill>
                  <a:srgbClr val="000000"/>
                </a:solidFill>
              </a:rPr>
              <a:t>METHODS</a:t>
            </a:r>
            <a:endParaRPr sz="3600"/>
          </a:p>
        </p:txBody>
      </p:sp>
      <p:sp>
        <p:nvSpPr>
          <p:cNvPr id="5" name="object 5"/>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6" name="object 6"/>
          <p:cNvSpPr txBox="1"/>
          <p:nvPr/>
        </p:nvSpPr>
        <p:spPr>
          <a:xfrm>
            <a:off x="4832698" y="6080380"/>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a:latin typeface="Arial Black"/>
              <a:cs typeface="Arial Black"/>
            </a:endParaRPr>
          </a:p>
        </p:txBody>
      </p:sp>
      <p:pic>
        <p:nvPicPr>
          <p:cNvPr id="7" name="object 7"/>
          <p:cNvPicPr/>
          <p:nvPr/>
        </p:nvPicPr>
        <p:blipFill>
          <a:blip r:embed="rId4" cstate="print"/>
          <a:stretch>
            <a:fillRect/>
          </a:stretch>
        </p:blipFill>
        <p:spPr>
          <a:xfrm>
            <a:off x="262890" y="1846326"/>
            <a:ext cx="3460241" cy="3771899"/>
          </a:xfrm>
          <a:prstGeom prst="rect">
            <a:avLst/>
          </a:prstGeom>
        </p:spPr>
      </p:pic>
      <p:graphicFrame>
        <p:nvGraphicFramePr>
          <p:cNvPr id="8" name="object 8"/>
          <p:cNvGraphicFramePr>
            <a:graphicFrameLocks noGrp="1"/>
          </p:cNvGraphicFramePr>
          <p:nvPr/>
        </p:nvGraphicFramePr>
        <p:xfrm>
          <a:off x="360616" y="1946800"/>
          <a:ext cx="3265804" cy="3557270"/>
        </p:xfrm>
        <a:graphic>
          <a:graphicData uri="http://schemas.openxmlformats.org/drawingml/2006/table">
            <a:tbl>
              <a:tblPr firstRow="1" bandRow="1">
                <a:tableStyleId>{2D5ABB26-0587-4C30-8999-92F81FD0307C}</a:tableStyleId>
              </a:tblPr>
              <a:tblGrid>
                <a:gridCol w="3222625">
                  <a:extLst>
                    <a:ext uri="{9D8B030D-6E8A-4147-A177-3AD203B41FA5}">
                      <a16:colId xmlns:a16="http://schemas.microsoft.com/office/drawing/2014/main" val="20000"/>
                    </a:ext>
                  </a:extLst>
                </a:gridCol>
              </a:tblGrid>
              <a:tr h="1020772">
                <a:tc>
                  <a:txBody>
                    <a:bodyPr/>
                    <a:lstStyle/>
                    <a:p>
                      <a:pPr marL="91440">
                        <a:lnSpc>
                          <a:spcPts val="2375"/>
                        </a:lnSpc>
                        <a:spcBef>
                          <a:spcPts val="1560"/>
                        </a:spcBef>
                      </a:pPr>
                      <a:r>
                        <a:rPr sz="2000" b="1" spc="-5" dirty="0">
                          <a:latin typeface="Arial"/>
                          <a:cs typeface="Arial"/>
                        </a:rPr>
                        <a:t>INDICATIONS</a:t>
                      </a:r>
                      <a:r>
                        <a:rPr sz="2000" b="1" spc="-25" dirty="0">
                          <a:latin typeface="Arial"/>
                          <a:cs typeface="Arial"/>
                        </a:rPr>
                        <a:t> </a:t>
                      </a:r>
                      <a:r>
                        <a:rPr sz="2000" spc="-5" dirty="0">
                          <a:latin typeface="Arial MT"/>
                          <a:cs typeface="Arial MT"/>
                        </a:rPr>
                        <a:t>for</a:t>
                      </a:r>
                      <a:endParaRPr sz="2000">
                        <a:latin typeface="Arial MT"/>
                        <a:cs typeface="Arial MT"/>
                      </a:endParaRPr>
                    </a:p>
                    <a:p>
                      <a:pPr marL="91440">
                        <a:lnSpc>
                          <a:spcPts val="2375"/>
                        </a:lnSpc>
                      </a:pPr>
                      <a:r>
                        <a:rPr sz="2000" spc="-5" dirty="0">
                          <a:latin typeface="Arial MT"/>
                          <a:cs typeface="Arial MT"/>
                        </a:rPr>
                        <a:t>Tourniquet</a:t>
                      </a:r>
                      <a:r>
                        <a:rPr sz="2000" spc="-30" dirty="0">
                          <a:latin typeface="Arial MT"/>
                          <a:cs typeface="Arial MT"/>
                        </a:rPr>
                        <a:t> </a:t>
                      </a:r>
                      <a:r>
                        <a:rPr sz="2000" spc="-5" dirty="0">
                          <a:latin typeface="Arial MT"/>
                          <a:cs typeface="Arial MT"/>
                        </a:rPr>
                        <a:t>Replacement:</a:t>
                      </a:r>
                      <a:endParaRPr sz="2000">
                        <a:latin typeface="Arial MT"/>
                        <a:cs typeface="Arial MT"/>
                      </a:endParaRPr>
                    </a:p>
                  </a:txBody>
                  <a:tcPr marL="0" marR="0" marT="198120" marB="0">
                    <a:lnL w="28575">
                      <a:solidFill>
                        <a:srgbClr val="BB8542"/>
                      </a:solidFill>
                      <a:prstDash val="solid"/>
                    </a:lnL>
                    <a:lnR w="28575">
                      <a:solidFill>
                        <a:srgbClr val="BB8542"/>
                      </a:solidFill>
                      <a:prstDash val="solid"/>
                    </a:lnR>
                    <a:lnT w="28575">
                      <a:solidFill>
                        <a:srgbClr val="BB8542"/>
                      </a:solidFill>
                      <a:prstDash val="solid"/>
                    </a:lnT>
                    <a:lnB w="12700">
                      <a:solidFill>
                        <a:srgbClr val="BB8542"/>
                      </a:solidFill>
                      <a:prstDash val="solid"/>
                    </a:lnB>
                  </a:tcPr>
                </a:tc>
                <a:extLst>
                  <a:ext uri="{0D108BD9-81ED-4DB2-BD59-A6C34878D82A}">
                    <a16:rowId xmlns:a16="http://schemas.microsoft.com/office/drawing/2014/main" val="10000"/>
                  </a:ext>
                </a:extLst>
              </a:tr>
              <a:tr h="817549">
                <a:tc>
                  <a:txBody>
                    <a:bodyPr/>
                    <a:lstStyle/>
                    <a:p>
                      <a:pPr marL="274320" marR="424180" indent="-182880">
                        <a:lnSpc>
                          <a:spcPts val="2110"/>
                        </a:lnSpc>
                        <a:spcBef>
                          <a:spcPts val="425"/>
                        </a:spcBef>
                        <a:buChar char="•"/>
                        <a:tabLst>
                          <a:tab pos="274955" algn="l"/>
                        </a:tabLst>
                      </a:pPr>
                      <a:r>
                        <a:rPr sz="1800" spc="-5" dirty="0">
                          <a:latin typeface="Arial MT"/>
                          <a:cs typeface="Arial MT"/>
                        </a:rPr>
                        <a:t>Tourniquets</a:t>
                      </a:r>
                      <a:r>
                        <a:rPr sz="1800" spc="-30" dirty="0">
                          <a:latin typeface="Arial MT"/>
                          <a:cs typeface="Arial MT"/>
                        </a:rPr>
                        <a:t> </a:t>
                      </a:r>
                      <a:r>
                        <a:rPr sz="1800" dirty="0">
                          <a:latin typeface="Arial MT"/>
                          <a:cs typeface="Arial MT"/>
                        </a:rPr>
                        <a:t>applied</a:t>
                      </a:r>
                      <a:r>
                        <a:rPr sz="1800" spc="-35" dirty="0">
                          <a:latin typeface="Arial MT"/>
                          <a:cs typeface="Arial MT"/>
                        </a:rPr>
                        <a:t> </a:t>
                      </a:r>
                      <a:r>
                        <a:rPr sz="1800" spc="-5" dirty="0">
                          <a:latin typeface="Arial MT"/>
                          <a:cs typeface="Arial MT"/>
                        </a:rPr>
                        <a:t>over </a:t>
                      </a:r>
                      <a:r>
                        <a:rPr sz="1800" spc="-484"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uniform</a:t>
                      </a:r>
                      <a:endParaRPr sz="1800">
                        <a:latin typeface="Arial MT"/>
                        <a:cs typeface="Arial MT"/>
                      </a:endParaRPr>
                    </a:p>
                  </a:txBody>
                  <a:tcPr marL="0" marR="0" marT="53975"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solidFill>
                      <a:srgbClr val="FEF2CC"/>
                    </a:solidFill>
                  </a:tcPr>
                </a:tc>
                <a:extLst>
                  <a:ext uri="{0D108BD9-81ED-4DB2-BD59-A6C34878D82A}">
                    <a16:rowId xmlns:a16="http://schemas.microsoft.com/office/drawing/2014/main" val="10001"/>
                  </a:ext>
                </a:extLst>
              </a:tr>
              <a:tr h="572475">
                <a:tc>
                  <a:txBody>
                    <a:bodyPr/>
                    <a:lstStyle/>
                    <a:p>
                      <a:pPr marL="274320" indent="-183515">
                        <a:lnSpc>
                          <a:spcPct val="100000"/>
                        </a:lnSpc>
                        <a:spcBef>
                          <a:spcPts val="254"/>
                        </a:spcBef>
                        <a:buChar char="•"/>
                        <a:tabLst>
                          <a:tab pos="274955" algn="l"/>
                        </a:tabLst>
                      </a:pPr>
                      <a:r>
                        <a:rPr sz="1800" spc="-5" dirty="0">
                          <a:latin typeface="Arial MT"/>
                          <a:cs typeface="Arial MT"/>
                        </a:rPr>
                        <a:t>&gt;2</a:t>
                      </a:r>
                      <a:r>
                        <a:rPr sz="1800" spc="-30" dirty="0">
                          <a:latin typeface="Arial MT"/>
                          <a:cs typeface="Arial MT"/>
                        </a:rPr>
                        <a:t> </a:t>
                      </a:r>
                      <a:r>
                        <a:rPr sz="1800" dirty="0">
                          <a:latin typeface="Arial MT"/>
                          <a:cs typeface="Arial MT"/>
                        </a:rPr>
                        <a:t>hours</a:t>
                      </a:r>
                      <a:r>
                        <a:rPr sz="1800" spc="-30" dirty="0">
                          <a:latin typeface="Arial MT"/>
                          <a:cs typeface="Arial MT"/>
                        </a:rPr>
                        <a:t> </a:t>
                      </a:r>
                      <a:r>
                        <a:rPr sz="1800" spc="-5" dirty="0">
                          <a:latin typeface="Arial MT"/>
                          <a:cs typeface="Arial MT"/>
                        </a:rPr>
                        <a:t>to</a:t>
                      </a:r>
                      <a:r>
                        <a:rPr sz="1800" spc="-15" dirty="0">
                          <a:latin typeface="Arial MT"/>
                          <a:cs typeface="Arial MT"/>
                        </a:rPr>
                        <a:t> </a:t>
                      </a:r>
                      <a:r>
                        <a:rPr sz="1800" dirty="0">
                          <a:latin typeface="Arial MT"/>
                          <a:cs typeface="Arial MT"/>
                        </a:rPr>
                        <a:t>surgery</a:t>
                      </a:r>
                      <a:endParaRPr sz="1800">
                        <a:latin typeface="Arial MT"/>
                        <a:cs typeface="Arial MT"/>
                      </a:endParaRPr>
                    </a:p>
                  </a:txBody>
                  <a:tcPr marL="0" marR="0" marT="32384"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2"/>
                  </a:ext>
                </a:extLst>
              </a:tr>
              <a:tr h="1117652">
                <a:tc>
                  <a:txBody>
                    <a:bodyPr/>
                    <a:lstStyle/>
                    <a:p>
                      <a:pPr marL="274320" marR="387350" indent="-182880">
                        <a:lnSpc>
                          <a:spcPct val="98800"/>
                        </a:lnSpc>
                        <a:spcBef>
                          <a:spcPts val="335"/>
                        </a:spcBef>
                        <a:buChar char="•"/>
                        <a:tabLst>
                          <a:tab pos="274955" algn="l"/>
                        </a:tabLst>
                      </a:pPr>
                      <a:r>
                        <a:rPr sz="1800" spc="-5" dirty="0">
                          <a:latin typeface="Arial MT"/>
                          <a:cs typeface="Arial MT"/>
                        </a:rPr>
                        <a:t>Tourniquets </a:t>
                      </a:r>
                      <a:r>
                        <a:rPr sz="1800" dirty="0">
                          <a:latin typeface="Arial MT"/>
                          <a:cs typeface="Arial MT"/>
                        </a:rPr>
                        <a:t>applied </a:t>
                      </a:r>
                      <a:r>
                        <a:rPr sz="1800" spc="-5" dirty="0">
                          <a:latin typeface="Arial MT"/>
                          <a:cs typeface="Arial MT"/>
                        </a:rPr>
                        <a:t>too </a:t>
                      </a:r>
                      <a:r>
                        <a:rPr sz="1800" dirty="0">
                          <a:latin typeface="Arial MT"/>
                          <a:cs typeface="Arial MT"/>
                        </a:rPr>
                        <a:t> </a:t>
                      </a:r>
                      <a:r>
                        <a:rPr sz="1800" spc="-5" dirty="0">
                          <a:latin typeface="Arial MT"/>
                          <a:cs typeface="Arial MT"/>
                        </a:rPr>
                        <a:t>proximal </a:t>
                      </a:r>
                      <a:r>
                        <a:rPr sz="1800" dirty="0">
                          <a:latin typeface="Arial MT"/>
                          <a:cs typeface="Arial MT"/>
                        </a:rPr>
                        <a:t>on </a:t>
                      </a:r>
                      <a:r>
                        <a:rPr sz="1800" spc="-5" dirty="0">
                          <a:latin typeface="Arial MT"/>
                          <a:cs typeface="Arial MT"/>
                        </a:rPr>
                        <a:t>the extremity </a:t>
                      </a:r>
                      <a:r>
                        <a:rPr sz="1800" spc="-490" dirty="0">
                          <a:latin typeface="Arial MT"/>
                          <a:cs typeface="Arial MT"/>
                        </a:rPr>
                        <a:t> </a:t>
                      </a:r>
                      <a:r>
                        <a:rPr sz="1800" spc="-5" dirty="0">
                          <a:latin typeface="Arial MT"/>
                          <a:cs typeface="Arial MT"/>
                        </a:rPr>
                        <a:t>(&gt;3”</a:t>
                      </a:r>
                      <a:r>
                        <a:rPr sz="1800" spc="-15" dirty="0">
                          <a:latin typeface="Arial MT"/>
                          <a:cs typeface="Arial MT"/>
                        </a:rPr>
                        <a:t> </a:t>
                      </a:r>
                      <a:r>
                        <a:rPr sz="1800" spc="-5" dirty="0">
                          <a:latin typeface="Arial MT"/>
                          <a:cs typeface="Arial MT"/>
                        </a:rPr>
                        <a:t>above</a:t>
                      </a:r>
                      <a:r>
                        <a:rPr sz="1800" spc="-20" dirty="0">
                          <a:latin typeface="Arial MT"/>
                          <a:cs typeface="Arial MT"/>
                        </a:rPr>
                        <a:t> </a:t>
                      </a:r>
                      <a:r>
                        <a:rPr sz="1800" spc="-5" dirty="0">
                          <a:latin typeface="Arial MT"/>
                          <a:cs typeface="Arial MT"/>
                        </a:rPr>
                        <a:t>the</a:t>
                      </a:r>
                      <a:r>
                        <a:rPr sz="1800" spc="-10" dirty="0">
                          <a:latin typeface="Arial MT"/>
                          <a:cs typeface="Arial MT"/>
                        </a:rPr>
                        <a:t> </a:t>
                      </a:r>
                      <a:r>
                        <a:rPr sz="1800" dirty="0">
                          <a:latin typeface="Arial MT"/>
                          <a:cs typeface="Arial MT"/>
                        </a:rPr>
                        <a:t>wound)</a:t>
                      </a:r>
                      <a:endParaRPr sz="1800">
                        <a:latin typeface="Arial MT"/>
                        <a:cs typeface="Arial MT"/>
                      </a:endParaRPr>
                    </a:p>
                  </a:txBody>
                  <a:tcPr marL="0" marR="0" marT="42545" marB="0">
                    <a:lnL w="28575">
                      <a:solidFill>
                        <a:srgbClr val="BB8542"/>
                      </a:solidFill>
                      <a:prstDash val="solid"/>
                    </a:lnL>
                    <a:lnR w="28575">
                      <a:solidFill>
                        <a:srgbClr val="BB8542"/>
                      </a:solidFill>
                      <a:prstDash val="solid"/>
                    </a:lnR>
                    <a:lnT w="12700">
                      <a:solidFill>
                        <a:srgbClr val="BB8542"/>
                      </a:solidFill>
                      <a:prstDash val="solid"/>
                    </a:lnT>
                    <a:lnB w="28575">
                      <a:solidFill>
                        <a:srgbClr val="BB8542"/>
                      </a:solidFill>
                      <a:prstDash val="solid"/>
                    </a:lnB>
                    <a:solidFill>
                      <a:srgbClr val="FEF2CC"/>
                    </a:solidFill>
                  </a:tcPr>
                </a:tc>
                <a:extLst>
                  <a:ext uri="{0D108BD9-81ED-4DB2-BD59-A6C34878D82A}">
                    <a16:rowId xmlns:a16="http://schemas.microsoft.com/office/drawing/2014/main" val="10003"/>
                  </a:ext>
                </a:extLst>
              </a:tr>
            </a:tbl>
          </a:graphicData>
        </a:graphic>
      </p:graphicFrame>
      <p:grpSp>
        <p:nvGrpSpPr>
          <p:cNvPr id="9" name="object 9"/>
          <p:cNvGrpSpPr/>
          <p:nvPr/>
        </p:nvGrpSpPr>
        <p:grpSpPr>
          <a:xfrm>
            <a:off x="3648455" y="1861566"/>
            <a:ext cx="8227695" cy="3716654"/>
            <a:chOff x="3648455" y="1861566"/>
            <a:chExt cx="8227695" cy="3716654"/>
          </a:xfrm>
        </p:grpSpPr>
        <p:pic>
          <p:nvPicPr>
            <p:cNvPr id="10" name="object 10"/>
            <p:cNvPicPr/>
            <p:nvPr/>
          </p:nvPicPr>
          <p:blipFill>
            <a:blip r:embed="rId5" cstate="print"/>
            <a:stretch>
              <a:fillRect/>
            </a:stretch>
          </p:blipFill>
          <p:spPr>
            <a:xfrm>
              <a:off x="3648455" y="1861566"/>
              <a:ext cx="8227301" cy="1781555"/>
            </a:xfrm>
            <a:prstGeom prst="rect">
              <a:avLst/>
            </a:prstGeom>
          </p:spPr>
        </p:pic>
        <p:sp>
          <p:nvSpPr>
            <p:cNvPr id="11" name="object 11"/>
            <p:cNvSpPr/>
            <p:nvPr/>
          </p:nvSpPr>
          <p:spPr>
            <a:xfrm>
              <a:off x="3706748" y="1868802"/>
              <a:ext cx="8110855" cy="1666239"/>
            </a:xfrm>
            <a:custGeom>
              <a:avLst/>
              <a:gdLst/>
              <a:ahLst/>
              <a:cxnLst/>
              <a:rect l="l" t="t" r="r" b="b"/>
              <a:pathLst>
                <a:path w="8110855" h="1666239">
                  <a:moveTo>
                    <a:pt x="7944154" y="0"/>
                  </a:moveTo>
                  <a:lnTo>
                    <a:pt x="166573" y="0"/>
                  </a:lnTo>
                  <a:lnTo>
                    <a:pt x="122290" y="5949"/>
                  </a:lnTo>
                  <a:lnTo>
                    <a:pt x="82499" y="22741"/>
                  </a:lnTo>
                  <a:lnTo>
                    <a:pt x="48787" y="48787"/>
                  </a:lnTo>
                  <a:lnTo>
                    <a:pt x="22741" y="82499"/>
                  </a:lnTo>
                  <a:lnTo>
                    <a:pt x="5949" y="122290"/>
                  </a:lnTo>
                  <a:lnTo>
                    <a:pt x="0" y="166573"/>
                  </a:lnTo>
                  <a:lnTo>
                    <a:pt x="0" y="1499158"/>
                  </a:lnTo>
                  <a:lnTo>
                    <a:pt x="5949" y="1543441"/>
                  </a:lnTo>
                  <a:lnTo>
                    <a:pt x="22741" y="1583232"/>
                  </a:lnTo>
                  <a:lnTo>
                    <a:pt x="48787" y="1616944"/>
                  </a:lnTo>
                  <a:lnTo>
                    <a:pt x="82499" y="1642990"/>
                  </a:lnTo>
                  <a:lnTo>
                    <a:pt x="122290" y="1659782"/>
                  </a:lnTo>
                  <a:lnTo>
                    <a:pt x="166573" y="1665731"/>
                  </a:lnTo>
                  <a:lnTo>
                    <a:pt x="7944154" y="1665731"/>
                  </a:lnTo>
                  <a:lnTo>
                    <a:pt x="7988437" y="1659782"/>
                  </a:lnTo>
                  <a:lnTo>
                    <a:pt x="8028228" y="1642990"/>
                  </a:lnTo>
                  <a:lnTo>
                    <a:pt x="8061940" y="1616944"/>
                  </a:lnTo>
                  <a:lnTo>
                    <a:pt x="8087986" y="1583232"/>
                  </a:lnTo>
                  <a:lnTo>
                    <a:pt x="8104778" y="1543441"/>
                  </a:lnTo>
                  <a:lnTo>
                    <a:pt x="8110728" y="1499158"/>
                  </a:lnTo>
                  <a:lnTo>
                    <a:pt x="8110728" y="166573"/>
                  </a:lnTo>
                  <a:lnTo>
                    <a:pt x="8104778" y="122290"/>
                  </a:lnTo>
                  <a:lnTo>
                    <a:pt x="8087986" y="82499"/>
                  </a:lnTo>
                  <a:lnTo>
                    <a:pt x="8061940" y="48787"/>
                  </a:lnTo>
                  <a:lnTo>
                    <a:pt x="8028228" y="22741"/>
                  </a:lnTo>
                  <a:lnTo>
                    <a:pt x="7988437" y="5949"/>
                  </a:lnTo>
                  <a:lnTo>
                    <a:pt x="7944154" y="0"/>
                  </a:lnTo>
                  <a:close/>
                </a:path>
              </a:pathLst>
            </a:custGeom>
            <a:solidFill>
              <a:srgbClr val="FFFFFF">
                <a:alpha val="89804"/>
              </a:srgbClr>
            </a:solidFill>
          </p:spPr>
          <p:txBody>
            <a:bodyPr wrap="square" lIns="0" tIns="0" rIns="0" bIns="0" rtlCol="0"/>
            <a:lstStyle/>
            <a:p>
              <a:endParaRPr/>
            </a:p>
          </p:txBody>
        </p:sp>
        <p:sp>
          <p:nvSpPr>
            <p:cNvPr id="12" name="object 12"/>
            <p:cNvSpPr/>
            <p:nvPr/>
          </p:nvSpPr>
          <p:spPr>
            <a:xfrm>
              <a:off x="3706748" y="1868802"/>
              <a:ext cx="8110855" cy="1666239"/>
            </a:xfrm>
            <a:custGeom>
              <a:avLst/>
              <a:gdLst/>
              <a:ahLst/>
              <a:cxnLst/>
              <a:rect l="l" t="t" r="r" b="b"/>
              <a:pathLst>
                <a:path w="8110855" h="1666239">
                  <a:moveTo>
                    <a:pt x="0" y="166573"/>
                  </a:moveTo>
                  <a:lnTo>
                    <a:pt x="5949" y="122290"/>
                  </a:lnTo>
                  <a:lnTo>
                    <a:pt x="22741" y="82499"/>
                  </a:lnTo>
                  <a:lnTo>
                    <a:pt x="48787" y="48787"/>
                  </a:lnTo>
                  <a:lnTo>
                    <a:pt x="82499" y="22741"/>
                  </a:lnTo>
                  <a:lnTo>
                    <a:pt x="122290" y="5949"/>
                  </a:lnTo>
                  <a:lnTo>
                    <a:pt x="166573" y="0"/>
                  </a:lnTo>
                  <a:lnTo>
                    <a:pt x="7944154" y="0"/>
                  </a:lnTo>
                  <a:lnTo>
                    <a:pt x="7988437" y="5949"/>
                  </a:lnTo>
                  <a:lnTo>
                    <a:pt x="8028228" y="22741"/>
                  </a:lnTo>
                  <a:lnTo>
                    <a:pt x="8061940" y="48787"/>
                  </a:lnTo>
                  <a:lnTo>
                    <a:pt x="8087986" y="82499"/>
                  </a:lnTo>
                  <a:lnTo>
                    <a:pt x="8104778" y="122290"/>
                  </a:lnTo>
                  <a:lnTo>
                    <a:pt x="8110728" y="166573"/>
                  </a:lnTo>
                  <a:lnTo>
                    <a:pt x="8110728" y="1499158"/>
                  </a:lnTo>
                  <a:lnTo>
                    <a:pt x="8104778" y="1543441"/>
                  </a:lnTo>
                  <a:lnTo>
                    <a:pt x="8087986" y="1583232"/>
                  </a:lnTo>
                  <a:lnTo>
                    <a:pt x="8061940" y="1616944"/>
                  </a:lnTo>
                  <a:lnTo>
                    <a:pt x="8028228" y="1642990"/>
                  </a:lnTo>
                  <a:lnTo>
                    <a:pt x="7988437" y="1659782"/>
                  </a:lnTo>
                  <a:lnTo>
                    <a:pt x="7944154" y="1665731"/>
                  </a:lnTo>
                  <a:lnTo>
                    <a:pt x="166573" y="1665731"/>
                  </a:lnTo>
                  <a:lnTo>
                    <a:pt x="122290" y="1659782"/>
                  </a:lnTo>
                  <a:lnTo>
                    <a:pt x="82499" y="1642990"/>
                  </a:lnTo>
                  <a:lnTo>
                    <a:pt x="48787" y="1616944"/>
                  </a:lnTo>
                  <a:lnTo>
                    <a:pt x="22741" y="1583232"/>
                  </a:lnTo>
                  <a:lnTo>
                    <a:pt x="5949" y="1543441"/>
                  </a:lnTo>
                  <a:lnTo>
                    <a:pt x="0" y="1499158"/>
                  </a:lnTo>
                  <a:lnTo>
                    <a:pt x="0" y="166573"/>
                  </a:lnTo>
                  <a:close/>
                </a:path>
              </a:pathLst>
            </a:custGeom>
            <a:ln w="12700">
              <a:solidFill>
                <a:srgbClr val="F5F7FB"/>
              </a:solidFill>
            </a:ln>
          </p:spPr>
          <p:txBody>
            <a:bodyPr wrap="square" lIns="0" tIns="0" rIns="0" bIns="0" rtlCol="0"/>
            <a:lstStyle/>
            <a:p>
              <a:endParaRPr/>
            </a:p>
          </p:txBody>
        </p:sp>
        <p:pic>
          <p:nvPicPr>
            <p:cNvPr id="13" name="object 13"/>
            <p:cNvPicPr/>
            <p:nvPr/>
          </p:nvPicPr>
          <p:blipFill>
            <a:blip r:embed="rId6" cstate="print"/>
            <a:stretch>
              <a:fillRect/>
            </a:stretch>
          </p:blipFill>
          <p:spPr>
            <a:xfrm>
              <a:off x="3952874" y="2090547"/>
              <a:ext cx="1410462" cy="1222248"/>
            </a:xfrm>
            <a:prstGeom prst="rect">
              <a:avLst/>
            </a:prstGeom>
          </p:spPr>
        </p:pic>
        <p:sp>
          <p:nvSpPr>
            <p:cNvPr id="14" name="object 14"/>
            <p:cNvSpPr/>
            <p:nvPr/>
          </p:nvSpPr>
          <p:spPr>
            <a:xfrm>
              <a:off x="3952874" y="2090547"/>
              <a:ext cx="1410970" cy="1222375"/>
            </a:xfrm>
            <a:custGeom>
              <a:avLst/>
              <a:gdLst/>
              <a:ahLst/>
              <a:cxnLst/>
              <a:rect l="l" t="t" r="r" b="b"/>
              <a:pathLst>
                <a:path w="1410970" h="1222375">
                  <a:moveTo>
                    <a:pt x="0" y="122224"/>
                  </a:moveTo>
                  <a:lnTo>
                    <a:pt x="9605" y="74650"/>
                  </a:lnTo>
                  <a:lnTo>
                    <a:pt x="35799" y="35799"/>
                  </a:lnTo>
                  <a:lnTo>
                    <a:pt x="74650" y="9605"/>
                  </a:lnTo>
                  <a:lnTo>
                    <a:pt x="122224" y="0"/>
                  </a:lnTo>
                  <a:lnTo>
                    <a:pt x="1288237" y="0"/>
                  </a:lnTo>
                  <a:lnTo>
                    <a:pt x="1335811" y="9605"/>
                  </a:lnTo>
                  <a:lnTo>
                    <a:pt x="1374662" y="35799"/>
                  </a:lnTo>
                  <a:lnTo>
                    <a:pt x="1400856" y="74650"/>
                  </a:lnTo>
                  <a:lnTo>
                    <a:pt x="1410462" y="122224"/>
                  </a:lnTo>
                  <a:lnTo>
                    <a:pt x="1410462" y="1100023"/>
                  </a:lnTo>
                  <a:lnTo>
                    <a:pt x="1400856" y="1147597"/>
                  </a:lnTo>
                  <a:lnTo>
                    <a:pt x="1374662" y="1186448"/>
                  </a:lnTo>
                  <a:lnTo>
                    <a:pt x="1335811" y="1212642"/>
                  </a:lnTo>
                  <a:lnTo>
                    <a:pt x="1288237" y="1222248"/>
                  </a:lnTo>
                  <a:lnTo>
                    <a:pt x="122224" y="1222248"/>
                  </a:lnTo>
                  <a:lnTo>
                    <a:pt x="74650" y="1212642"/>
                  </a:lnTo>
                  <a:lnTo>
                    <a:pt x="35799" y="1186448"/>
                  </a:lnTo>
                  <a:lnTo>
                    <a:pt x="9605" y="1147597"/>
                  </a:lnTo>
                  <a:lnTo>
                    <a:pt x="0" y="1100023"/>
                  </a:lnTo>
                  <a:lnTo>
                    <a:pt x="0" y="122224"/>
                  </a:lnTo>
                  <a:close/>
                </a:path>
              </a:pathLst>
            </a:custGeom>
            <a:ln w="12700">
              <a:solidFill>
                <a:srgbClr val="BB8542"/>
              </a:solidFill>
            </a:ln>
          </p:spPr>
          <p:txBody>
            <a:bodyPr wrap="square" lIns="0" tIns="0" rIns="0" bIns="0" rtlCol="0"/>
            <a:lstStyle/>
            <a:p>
              <a:endParaRPr/>
            </a:p>
          </p:txBody>
        </p:sp>
        <p:sp>
          <p:nvSpPr>
            <p:cNvPr id="15" name="object 15"/>
            <p:cNvSpPr/>
            <p:nvPr/>
          </p:nvSpPr>
          <p:spPr>
            <a:xfrm>
              <a:off x="3952872" y="3534536"/>
              <a:ext cx="1410970" cy="2037080"/>
            </a:xfrm>
            <a:custGeom>
              <a:avLst/>
              <a:gdLst/>
              <a:ahLst/>
              <a:cxnLst/>
              <a:rect l="l" t="t" r="r" b="b"/>
              <a:pathLst>
                <a:path w="1410970" h="2037079">
                  <a:moveTo>
                    <a:pt x="1410462" y="0"/>
                  </a:moveTo>
                  <a:lnTo>
                    <a:pt x="0" y="0"/>
                  </a:lnTo>
                  <a:lnTo>
                    <a:pt x="0" y="1888731"/>
                  </a:lnTo>
                  <a:lnTo>
                    <a:pt x="7550" y="1935539"/>
                  </a:lnTo>
                  <a:lnTo>
                    <a:pt x="28574" y="1976193"/>
                  </a:lnTo>
                  <a:lnTo>
                    <a:pt x="60632" y="2008251"/>
                  </a:lnTo>
                  <a:lnTo>
                    <a:pt x="101286" y="2029275"/>
                  </a:lnTo>
                  <a:lnTo>
                    <a:pt x="148094" y="2036826"/>
                  </a:lnTo>
                  <a:lnTo>
                    <a:pt x="1262367" y="2036826"/>
                  </a:lnTo>
                  <a:lnTo>
                    <a:pt x="1309175" y="2029275"/>
                  </a:lnTo>
                  <a:lnTo>
                    <a:pt x="1349829" y="2008251"/>
                  </a:lnTo>
                  <a:lnTo>
                    <a:pt x="1381887" y="1976193"/>
                  </a:lnTo>
                  <a:lnTo>
                    <a:pt x="1402911" y="1935539"/>
                  </a:lnTo>
                  <a:lnTo>
                    <a:pt x="1410462" y="1888731"/>
                  </a:lnTo>
                  <a:lnTo>
                    <a:pt x="1410462" y="0"/>
                  </a:lnTo>
                  <a:close/>
                </a:path>
              </a:pathLst>
            </a:custGeom>
            <a:solidFill>
              <a:srgbClr val="FFFFFF"/>
            </a:solidFill>
          </p:spPr>
          <p:txBody>
            <a:bodyPr wrap="square" lIns="0" tIns="0" rIns="0" bIns="0" rtlCol="0"/>
            <a:lstStyle/>
            <a:p>
              <a:endParaRPr/>
            </a:p>
          </p:txBody>
        </p:sp>
        <p:sp>
          <p:nvSpPr>
            <p:cNvPr id="16" name="object 16"/>
            <p:cNvSpPr/>
            <p:nvPr/>
          </p:nvSpPr>
          <p:spPr>
            <a:xfrm>
              <a:off x="3952872" y="3534536"/>
              <a:ext cx="1410970" cy="2037080"/>
            </a:xfrm>
            <a:custGeom>
              <a:avLst/>
              <a:gdLst/>
              <a:ahLst/>
              <a:cxnLst/>
              <a:rect l="l" t="t" r="r" b="b"/>
              <a:pathLst>
                <a:path w="1410970" h="2037079">
                  <a:moveTo>
                    <a:pt x="1262367" y="2036826"/>
                  </a:moveTo>
                  <a:lnTo>
                    <a:pt x="148094" y="2036826"/>
                  </a:lnTo>
                  <a:lnTo>
                    <a:pt x="101286" y="2029275"/>
                  </a:lnTo>
                  <a:lnTo>
                    <a:pt x="60632" y="2008251"/>
                  </a:lnTo>
                  <a:lnTo>
                    <a:pt x="28574" y="1976193"/>
                  </a:lnTo>
                  <a:lnTo>
                    <a:pt x="7550" y="1935539"/>
                  </a:lnTo>
                  <a:lnTo>
                    <a:pt x="0" y="1888731"/>
                  </a:lnTo>
                  <a:lnTo>
                    <a:pt x="0" y="0"/>
                  </a:lnTo>
                  <a:lnTo>
                    <a:pt x="1410462" y="0"/>
                  </a:lnTo>
                  <a:lnTo>
                    <a:pt x="1410462" y="1888731"/>
                  </a:lnTo>
                  <a:lnTo>
                    <a:pt x="1402911" y="1935539"/>
                  </a:lnTo>
                  <a:lnTo>
                    <a:pt x="1381887" y="1976193"/>
                  </a:lnTo>
                  <a:lnTo>
                    <a:pt x="1349829" y="2008251"/>
                  </a:lnTo>
                  <a:lnTo>
                    <a:pt x="1309175" y="2029275"/>
                  </a:lnTo>
                  <a:lnTo>
                    <a:pt x="1262367" y="2036826"/>
                  </a:lnTo>
                  <a:close/>
                </a:path>
              </a:pathLst>
            </a:custGeom>
            <a:ln w="12700">
              <a:solidFill>
                <a:srgbClr val="BB8542"/>
              </a:solidFill>
            </a:ln>
          </p:spPr>
          <p:txBody>
            <a:bodyPr wrap="square" lIns="0" tIns="0" rIns="0" bIns="0" rtlCol="0"/>
            <a:lstStyle/>
            <a:p>
              <a:endParaRPr/>
            </a:p>
          </p:txBody>
        </p:sp>
      </p:grpSp>
      <p:sp>
        <p:nvSpPr>
          <p:cNvPr id="17" name="object 17"/>
          <p:cNvSpPr txBox="1"/>
          <p:nvPr/>
        </p:nvSpPr>
        <p:spPr>
          <a:xfrm>
            <a:off x="4066476" y="3604906"/>
            <a:ext cx="1120140" cy="703580"/>
          </a:xfrm>
          <a:prstGeom prst="rect">
            <a:avLst/>
          </a:prstGeom>
        </p:spPr>
        <p:txBody>
          <a:bodyPr vert="horz" wrap="square" lIns="0" tIns="40005" rIns="0" bIns="0" rtlCol="0">
            <a:spAutoFit/>
          </a:bodyPr>
          <a:lstStyle/>
          <a:p>
            <a:pPr marL="52069" marR="5080" indent="-40005" algn="r">
              <a:lnSpc>
                <a:spcPct val="88900"/>
              </a:lnSpc>
              <a:spcBef>
                <a:spcPts val="315"/>
              </a:spcBef>
            </a:pPr>
            <a:r>
              <a:rPr sz="1600" spc="-5" dirty="0">
                <a:latin typeface="Arial MT"/>
                <a:cs typeface="Arial MT"/>
              </a:rPr>
              <a:t>Determine</a:t>
            </a:r>
            <a:r>
              <a:rPr sz="1600" spc="-65" dirty="0">
                <a:latin typeface="Arial MT"/>
                <a:cs typeface="Arial MT"/>
              </a:rPr>
              <a:t> </a:t>
            </a:r>
            <a:r>
              <a:rPr sz="1600" spc="-5" dirty="0">
                <a:latin typeface="Arial MT"/>
                <a:cs typeface="Arial MT"/>
              </a:rPr>
              <a:t>if </a:t>
            </a:r>
            <a:r>
              <a:rPr sz="1600" spc="-430" dirty="0">
                <a:latin typeface="Arial MT"/>
                <a:cs typeface="Arial MT"/>
              </a:rPr>
              <a:t> </a:t>
            </a:r>
            <a:r>
              <a:rPr sz="1600" spc="-5" dirty="0">
                <a:latin typeface="Arial MT"/>
                <a:cs typeface="Arial MT"/>
              </a:rPr>
              <a:t>tourniquet </a:t>
            </a:r>
            <a:r>
              <a:rPr sz="1600" dirty="0">
                <a:latin typeface="Arial MT"/>
                <a:cs typeface="Arial MT"/>
              </a:rPr>
              <a:t> </a:t>
            </a:r>
            <a:r>
              <a:rPr sz="1600" spc="-5" dirty="0">
                <a:latin typeface="Arial MT"/>
                <a:cs typeface="Arial MT"/>
              </a:rPr>
              <a:t>is</a:t>
            </a:r>
            <a:r>
              <a:rPr sz="1600" spc="-45" dirty="0">
                <a:latin typeface="Arial MT"/>
                <a:cs typeface="Arial MT"/>
              </a:rPr>
              <a:t> </a:t>
            </a:r>
            <a:r>
              <a:rPr sz="1600" spc="-5" dirty="0">
                <a:latin typeface="Arial MT"/>
                <a:cs typeface="Arial MT"/>
              </a:rPr>
              <a:t>indicated</a:t>
            </a:r>
            <a:endParaRPr sz="1600">
              <a:latin typeface="Arial MT"/>
              <a:cs typeface="Arial MT"/>
            </a:endParaRPr>
          </a:p>
        </p:txBody>
      </p:sp>
      <p:grpSp>
        <p:nvGrpSpPr>
          <p:cNvPr id="18" name="object 18"/>
          <p:cNvGrpSpPr/>
          <p:nvPr/>
        </p:nvGrpSpPr>
        <p:grpSpPr>
          <a:xfrm>
            <a:off x="5498719" y="2084197"/>
            <a:ext cx="1490980" cy="3493770"/>
            <a:chOff x="5498719" y="2084197"/>
            <a:chExt cx="1490980" cy="3493770"/>
          </a:xfrm>
        </p:grpSpPr>
        <p:pic>
          <p:nvPicPr>
            <p:cNvPr id="19" name="object 19"/>
            <p:cNvPicPr/>
            <p:nvPr/>
          </p:nvPicPr>
          <p:blipFill>
            <a:blip r:embed="rId7" cstate="print"/>
            <a:stretch>
              <a:fillRect/>
            </a:stretch>
          </p:blipFill>
          <p:spPr>
            <a:xfrm>
              <a:off x="5505069" y="2090547"/>
              <a:ext cx="1410461" cy="1222248"/>
            </a:xfrm>
            <a:prstGeom prst="rect">
              <a:avLst/>
            </a:prstGeom>
          </p:spPr>
        </p:pic>
        <p:sp>
          <p:nvSpPr>
            <p:cNvPr id="20" name="object 20"/>
            <p:cNvSpPr/>
            <p:nvPr/>
          </p:nvSpPr>
          <p:spPr>
            <a:xfrm>
              <a:off x="5505069" y="2090547"/>
              <a:ext cx="1410970" cy="1222375"/>
            </a:xfrm>
            <a:custGeom>
              <a:avLst/>
              <a:gdLst/>
              <a:ahLst/>
              <a:cxnLst/>
              <a:rect l="l" t="t" r="r" b="b"/>
              <a:pathLst>
                <a:path w="1410970" h="1222375">
                  <a:moveTo>
                    <a:pt x="0" y="122224"/>
                  </a:moveTo>
                  <a:lnTo>
                    <a:pt x="9605" y="74650"/>
                  </a:lnTo>
                  <a:lnTo>
                    <a:pt x="35799" y="35799"/>
                  </a:lnTo>
                  <a:lnTo>
                    <a:pt x="74650" y="9605"/>
                  </a:lnTo>
                  <a:lnTo>
                    <a:pt x="122224" y="0"/>
                  </a:lnTo>
                  <a:lnTo>
                    <a:pt x="1288237" y="0"/>
                  </a:lnTo>
                  <a:lnTo>
                    <a:pt x="1335811" y="9605"/>
                  </a:lnTo>
                  <a:lnTo>
                    <a:pt x="1374662" y="35799"/>
                  </a:lnTo>
                  <a:lnTo>
                    <a:pt x="1400856" y="74650"/>
                  </a:lnTo>
                  <a:lnTo>
                    <a:pt x="1410462" y="122224"/>
                  </a:lnTo>
                  <a:lnTo>
                    <a:pt x="1410462" y="1100023"/>
                  </a:lnTo>
                  <a:lnTo>
                    <a:pt x="1400856" y="1147597"/>
                  </a:lnTo>
                  <a:lnTo>
                    <a:pt x="1374662" y="1186448"/>
                  </a:lnTo>
                  <a:lnTo>
                    <a:pt x="1335811" y="1212642"/>
                  </a:lnTo>
                  <a:lnTo>
                    <a:pt x="1288237" y="1222248"/>
                  </a:lnTo>
                  <a:lnTo>
                    <a:pt x="122224" y="1222248"/>
                  </a:lnTo>
                  <a:lnTo>
                    <a:pt x="74650" y="1212642"/>
                  </a:lnTo>
                  <a:lnTo>
                    <a:pt x="35799" y="1186448"/>
                  </a:lnTo>
                  <a:lnTo>
                    <a:pt x="9605" y="1147597"/>
                  </a:lnTo>
                  <a:lnTo>
                    <a:pt x="0" y="1100023"/>
                  </a:lnTo>
                  <a:lnTo>
                    <a:pt x="0" y="122224"/>
                  </a:lnTo>
                  <a:close/>
                </a:path>
              </a:pathLst>
            </a:custGeom>
            <a:ln w="12700">
              <a:solidFill>
                <a:srgbClr val="BB8542"/>
              </a:solidFill>
            </a:ln>
          </p:spPr>
          <p:txBody>
            <a:bodyPr wrap="square" lIns="0" tIns="0" rIns="0" bIns="0" rtlCol="0"/>
            <a:lstStyle/>
            <a:p>
              <a:endParaRPr/>
            </a:p>
          </p:txBody>
        </p:sp>
        <p:sp>
          <p:nvSpPr>
            <p:cNvPr id="21" name="object 21"/>
            <p:cNvSpPr/>
            <p:nvPr/>
          </p:nvSpPr>
          <p:spPr>
            <a:xfrm>
              <a:off x="5505069" y="3534536"/>
              <a:ext cx="1478280" cy="2037080"/>
            </a:xfrm>
            <a:custGeom>
              <a:avLst/>
              <a:gdLst/>
              <a:ahLst/>
              <a:cxnLst/>
              <a:rect l="l" t="t" r="r" b="b"/>
              <a:pathLst>
                <a:path w="1478279" h="2037079">
                  <a:moveTo>
                    <a:pt x="1478280" y="0"/>
                  </a:moveTo>
                  <a:lnTo>
                    <a:pt x="0" y="0"/>
                  </a:lnTo>
                  <a:lnTo>
                    <a:pt x="0" y="1881606"/>
                  </a:lnTo>
                  <a:lnTo>
                    <a:pt x="7913" y="1930667"/>
                  </a:lnTo>
                  <a:lnTo>
                    <a:pt x="29948" y="1973277"/>
                  </a:lnTo>
                  <a:lnTo>
                    <a:pt x="63548" y="2006877"/>
                  </a:lnTo>
                  <a:lnTo>
                    <a:pt x="106158" y="2028912"/>
                  </a:lnTo>
                  <a:lnTo>
                    <a:pt x="155219" y="2036826"/>
                  </a:lnTo>
                  <a:lnTo>
                    <a:pt x="1323060" y="2036826"/>
                  </a:lnTo>
                  <a:lnTo>
                    <a:pt x="1372121" y="2028912"/>
                  </a:lnTo>
                  <a:lnTo>
                    <a:pt x="1414731" y="2006877"/>
                  </a:lnTo>
                  <a:lnTo>
                    <a:pt x="1448331" y="1973277"/>
                  </a:lnTo>
                  <a:lnTo>
                    <a:pt x="1470366" y="1930667"/>
                  </a:lnTo>
                  <a:lnTo>
                    <a:pt x="1478280" y="1881606"/>
                  </a:lnTo>
                  <a:lnTo>
                    <a:pt x="1478280" y="0"/>
                  </a:lnTo>
                  <a:close/>
                </a:path>
              </a:pathLst>
            </a:custGeom>
            <a:solidFill>
              <a:srgbClr val="FFFFFF"/>
            </a:solidFill>
          </p:spPr>
          <p:txBody>
            <a:bodyPr wrap="square" lIns="0" tIns="0" rIns="0" bIns="0" rtlCol="0"/>
            <a:lstStyle/>
            <a:p>
              <a:endParaRPr/>
            </a:p>
          </p:txBody>
        </p:sp>
        <p:sp>
          <p:nvSpPr>
            <p:cNvPr id="22" name="object 22"/>
            <p:cNvSpPr/>
            <p:nvPr/>
          </p:nvSpPr>
          <p:spPr>
            <a:xfrm>
              <a:off x="5505069" y="3534536"/>
              <a:ext cx="1478280" cy="2037080"/>
            </a:xfrm>
            <a:custGeom>
              <a:avLst/>
              <a:gdLst/>
              <a:ahLst/>
              <a:cxnLst/>
              <a:rect l="l" t="t" r="r" b="b"/>
              <a:pathLst>
                <a:path w="1478279" h="2037079">
                  <a:moveTo>
                    <a:pt x="1323060" y="2036826"/>
                  </a:moveTo>
                  <a:lnTo>
                    <a:pt x="155219" y="2036826"/>
                  </a:lnTo>
                  <a:lnTo>
                    <a:pt x="106158" y="2028912"/>
                  </a:lnTo>
                  <a:lnTo>
                    <a:pt x="63548" y="2006877"/>
                  </a:lnTo>
                  <a:lnTo>
                    <a:pt x="29948" y="1973277"/>
                  </a:lnTo>
                  <a:lnTo>
                    <a:pt x="7913" y="1930667"/>
                  </a:lnTo>
                  <a:lnTo>
                    <a:pt x="0" y="1881606"/>
                  </a:lnTo>
                  <a:lnTo>
                    <a:pt x="0" y="0"/>
                  </a:lnTo>
                  <a:lnTo>
                    <a:pt x="1478280" y="0"/>
                  </a:lnTo>
                  <a:lnTo>
                    <a:pt x="1478280" y="1881606"/>
                  </a:lnTo>
                  <a:lnTo>
                    <a:pt x="1470366" y="1930667"/>
                  </a:lnTo>
                  <a:lnTo>
                    <a:pt x="1448331" y="1973277"/>
                  </a:lnTo>
                  <a:lnTo>
                    <a:pt x="1414731" y="2006877"/>
                  </a:lnTo>
                  <a:lnTo>
                    <a:pt x="1372121" y="2028912"/>
                  </a:lnTo>
                  <a:lnTo>
                    <a:pt x="1323060" y="2036826"/>
                  </a:lnTo>
                  <a:close/>
                </a:path>
              </a:pathLst>
            </a:custGeom>
            <a:ln w="12700">
              <a:solidFill>
                <a:srgbClr val="BB8542"/>
              </a:solidFill>
            </a:ln>
          </p:spPr>
          <p:txBody>
            <a:bodyPr wrap="square" lIns="0" tIns="0" rIns="0" bIns="0" rtlCol="0"/>
            <a:lstStyle/>
            <a:p>
              <a:endParaRPr/>
            </a:p>
          </p:txBody>
        </p:sp>
      </p:grpSp>
      <p:sp>
        <p:nvSpPr>
          <p:cNvPr id="23" name="object 23"/>
          <p:cNvSpPr txBox="1"/>
          <p:nvPr/>
        </p:nvSpPr>
        <p:spPr>
          <a:xfrm>
            <a:off x="5607503" y="3607198"/>
            <a:ext cx="1265555" cy="1894839"/>
          </a:xfrm>
          <a:prstGeom prst="rect">
            <a:avLst/>
          </a:prstGeom>
        </p:spPr>
        <p:txBody>
          <a:bodyPr vert="horz" wrap="square" lIns="0" tIns="38100" rIns="0" bIns="0" rtlCol="0">
            <a:spAutoFit/>
          </a:bodyPr>
          <a:lstStyle/>
          <a:p>
            <a:pPr marL="12700" marR="5080" indent="635" algn="ctr">
              <a:lnSpc>
                <a:spcPts val="1620"/>
              </a:lnSpc>
              <a:spcBef>
                <a:spcPts val="300"/>
              </a:spcBef>
            </a:pPr>
            <a:r>
              <a:rPr sz="1500" spc="-5" dirty="0">
                <a:latin typeface="Arial MT"/>
                <a:cs typeface="Arial MT"/>
              </a:rPr>
              <a:t>If </a:t>
            </a:r>
            <a:r>
              <a:rPr sz="1500" dirty="0">
                <a:latin typeface="Arial MT"/>
                <a:cs typeface="Arial MT"/>
              </a:rPr>
              <a:t>a </a:t>
            </a:r>
            <a:r>
              <a:rPr sz="1500" spc="-5" dirty="0">
                <a:latin typeface="Arial MT"/>
                <a:cs typeface="Arial MT"/>
              </a:rPr>
              <a:t>tourniquet </a:t>
            </a:r>
            <a:r>
              <a:rPr sz="1500" dirty="0">
                <a:latin typeface="Arial MT"/>
                <a:cs typeface="Arial MT"/>
              </a:rPr>
              <a:t> is </a:t>
            </a:r>
            <a:r>
              <a:rPr sz="1500" spc="-5" dirty="0">
                <a:latin typeface="Arial MT"/>
                <a:cs typeface="Arial MT"/>
              </a:rPr>
              <a:t>still </a:t>
            </a:r>
            <a:r>
              <a:rPr sz="1500" dirty="0">
                <a:latin typeface="Arial MT"/>
                <a:cs typeface="Arial MT"/>
              </a:rPr>
              <a:t> </a:t>
            </a:r>
            <a:r>
              <a:rPr sz="1500" spc="-5" dirty="0">
                <a:latin typeface="Arial MT"/>
                <a:cs typeface="Arial MT"/>
              </a:rPr>
              <a:t>indicated, </a:t>
            </a:r>
            <a:r>
              <a:rPr sz="1500" dirty="0">
                <a:latin typeface="Arial MT"/>
                <a:cs typeface="Arial MT"/>
              </a:rPr>
              <a:t> </a:t>
            </a:r>
            <a:r>
              <a:rPr sz="1500" spc="-5" dirty="0">
                <a:latin typeface="Arial MT"/>
                <a:cs typeface="Arial MT"/>
              </a:rPr>
              <a:t>Apply </a:t>
            </a:r>
            <a:r>
              <a:rPr sz="1500" dirty="0">
                <a:latin typeface="Arial MT"/>
                <a:cs typeface="Arial MT"/>
              </a:rPr>
              <a:t>a </a:t>
            </a:r>
            <a:r>
              <a:rPr sz="1500" spc="5" dirty="0">
                <a:latin typeface="Arial MT"/>
                <a:cs typeface="Arial MT"/>
              </a:rPr>
              <a:t> </a:t>
            </a:r>
            <a:r>
              <a:rPr sz="1500" spc="-5" dirty="0">
                <a:latin typeface="Arial MT"/>
                <a:cs typeface="Arial MT"/>
              </a:rPr>
              <a:t>tourniquet</a:t>
            </a:r>
            <a:r>
              <a:rPr sz="1500" spc="-65" dirty="0">
                <a:latin typeface="Arial MT"/>
                <a:cs typeface="Arial MT"/>
              </a:rPr>
              <a:t> </a:t>
            </a:r>
            <a:r>
              <a:rPr sz="1500" spc="-5" dirty="0">
                <a:latin typeface="Arial MT"/>
                <a:cs typeface="Arial MT"/>
              </a:rPr>
              <a:t>2-3” </a:t>
            </a:r>
            <a:r>
              <a:rPr sz="1500" spc="-405" dirty="0">
                <a:latin typeface="Arial MT"/>
                <a:cs typeface="Arial MT"/>
              </a:rPr>
              <a:t> </a:t>
            </a:r>
            <a:r>
              <a:rPr sz="1500" spc="-5" dirty="0">
                <a:latin typeface="Arial MT"/>
                <a:cs typeface="Arial MT"/>
              </a:rPr>
              <a:t>proximal</a:t>
            </a:r>
            <a:r>
              <a:rPr sz="1500" dirty="0">
                <a:latin typeface="Arial MT"/>
                <a:cs typeface="Arial MT"/>
              </a:rPr>
              <a:t> </a:t>
            </a:r>
            <a:r>
              <a:rPr sz="1500" spc="-5" dirty="0">
                <a:latin typeface="Arial MT"/>
                <a:cs typeface="Arial MT"/>
              </a:rPr>
              <a:t>to </a:t>
            </a:r>
            <a:r>
              <a:rPr sz="1500" dirty="0">
                <a:latin typeface="Arial MT"/>
                <a:cs typeface="Arial MT"/>
              </a:rPr>
              <a:t> </a:t>
            </a:r>
            <a:r>
              <a:rPr sz="1500" spc="-5" dirty="0">
                <a:latin typeface="Arial MT"/>
                <a:cs typeface="Arial MT"/>
              </a:rPr>
              <a:t>wound</a:t>
            </a:r>
            <a:endParaRPr sz="1500">
              <a:latin typeface="Arial MT"/>
              <a:cs typeface="Arial MT"/>
            </a:endParaRPr>
          </a:p>
          <a:p>
            <a:pPr marL="39370" marR="31750" algn="ctr">
              <a:lnSpc>
                <a:spcPts val="1580"/>
              </a:lnSpc>
              <a:spcBef>
                <a:spcPts val="35"/>
              </a:spcBef>
            </a:pPr>
            <a:r>
              <a:rPr sz="1500" spc="-5" dirty="0">
                <a:latin typeface="Arial MT"/>
                <a:cs typeface="Arial MT"/>
              </a:rPr>
              <a:t>directly</a:t>
            </a:r>
            <a:r>
              <a:rPr sz="1500" spc="-35" dirty="0">
                <a:latin typeface="Arial MT"/>
                <a:cs typeface="Arial MT"/>
              </a:rPr>
              <a:t> </a:t>
            </a:r>
            <a:r>
              <a:rPr sz="1500" spc="-5" dirty="0">
                <a:latin typeface="Arial MT"/>
                <a:cs typeface="Arial MT"/>
              </a:rPr>
              <a:t>on</a:t>
            </a:r>
            <a:r>
              <a:rPr sz="1500" spc="-40" dirty="0">
                <a:latin typeface="Arial MT"/>
                <a:cs typeface="Arial MT"/>
              </a:rPr>
              <a:t> </a:t>
            </a:r>
            <a:r>
              <a:rPr sz="1500" spc="-5" dirty="0">
                <a:latin typeface="Arial MT"/>
                <a:cs typeface="Arial MT"/>
              </a:rPr>
              <a:t>the </a:t>
            </a:r>
            <a:r>
              <a:rPr sz="1500" spc="-405" dirty="0">
                <a:latin typeface="Arial MT"/>
                <a:cs typeface="Arial MT"/>
              </a:rPr>
              <a:t> </a:t>
            </a:r>
            <a:r>
              <a:rPr sz="1500" dirty="0">
                <a:latin typeface="Arial MT"/>
                <a:cs typeface="Arial MT"/>
              </a:rPr>
              <a:t>skin</a:t>
            </a:r>
            <a:endParaRPr sz="1500">
              <a:latin typeface="Arial MT"/>
              <a:cs typeface="Arial MT"/>
            </a:endParaRPr>
          </a:p>
        </p:txBody>
      </p:sp>
      <p:grpSp>
        <p:nvGrpSpPr>
          <p:cNvPr id="24" name="object 24"/>
          <p:cNvGrpSpPr/>
          <p:nvPr/>
        </p:nvGrpSpPr>
        <p:grpSpPr>
          <a:xfrm>
            <a:off x="7050151" y="2084195"/>
            <a:ext cx="1424305" cy="3493770"/>
            <a:chOff x="7050151" y="2084195"/>
            <a:chExt cx="1424305" cy="3493770"/>
          </a:xfrm>
        </p:grpSpPr>
        <p:pic>
          <p:nvPicPr>
            <p:cNvPr id="25" name="object 25"/>
            <p:cNvPicPr/>
            <p:nvPr/>
          </p:nvPicPr>
          <p:blipFill>
            <a:blip r:embed="rId8" cstate="print"/>
            <a:stretch>
              <a:fillRect/>
            </a:stretch>
          </p:blipFill>
          <p:spPr>
            <a:xfrm>
              <a:off x="7056501" y="2090546"/>
              <a:ext cx="1411224" cy="1222248"/>
            </a:xfrm>
            <a:prstGeom prst="rect">
              <a:avLst/>
            </a:prstGeom>
          </p:spPr>
        </p:pic>
        <p:sp>
          <p:nvSpPr>
            <p:cNvPr id="26" name="object 26"/>
            <p:cNvSpPr/>
            <p:nvPr/>
          </p:nvSpPr>
          <p:spPr>
            <a:xfrm>
              <a:off x="7056501" y="2090545"/>
              <a:ext cx="1411605" cy="1222375"/>
            </a:xfrm>
            <a:custGeom>
              <a:avLst/>
              <a:gdLst/>
              <a:ahLst/>
              <a:cxnLst/>
              <a:rect l="l" t="t" r="r" b="b"/>
              <a:pathLst>
                <a:path w="1411604" h="1222375">
                  <a:moveTo>
                    <a:pt x="0" y="122224"/>
                  </a:moveTo>
                  <a:lnTo>
                    <a:pt x="9605" y="74650"/>
                  </a:lnTo>
                  <a:lnTo>
                    <a:pt x="35799" y="35799"/>
                  </a:lnTo>
                  <a:lnTo>
                    <a:pt x="74650" y="9605"/>
                  </a:lnTo>
                  <a:lnTo>
                    <a:pt x="122224" y="0"/>
                  </a:lnTo>
                  <a:lnTo>
                    <a:pt x="1288999" y="0"/>
                  </a:lnTo>
                  <a:lnTo>
                    <a:pt x="1336573" y="9605"/>
                  </a:lnTo>
                  <a:lnTo>
                    <a:pt x="1375424" y="35799"/>
                  </a:lnTo>
                  <a:lnTo>
                    <a:pt x="1401618" y="74650"/>
                  </a:lnTo>
                  <a:lnTo>
                    <a:pt x="1411224" y="122224"/>
                  </a:lnTo>
                  <a:lnTo>
                    <a:pt x="1411224" y="1100023"/>
                  </a:lnTo>
                  <a:lnTo>
                    <a:pt x="1401618" y="1147597"/>
                  </a:lnTo>
                  <a:lnTo>
                    <a:pt x="1375424" y="1186448"/>
                  </a:lnTo>
                  <a:lnTo>
                    <a:pt x="1336573" y="1212642"/>
                  </a:lnTo>
                  <a:lnTo>
                    <a:pt x="1288999" y="1222248"/>
                  </a:lnTo>
                  <a:lnTo>
                    <a:pt x="122224" y="1222248"/>
                  </a:lnTo>
                  <a:lnTo>
                    <a:pt x="74650" y="1212642"/>
                  </a:lnTo>
                  <a:lnTo>
                    <a:pt x="35799" y="1186448"/>
                  </a:lnTo>
                  <a:lnTo>
                    <a:pt x="9605" y="1147597"/>
                  </a:lnTo>
                  <a:lnTo>
                    <a:pt x="0" y="1100023"/>
                  </a:lnTo>
                  <a:lnTo>
                    <a:pt x="0" y="122224"/>
                  </a:lnTo>
                  <a:close/>
                </a:path>
              </a:pathLst>
            </a:custGeom>
            <a:ln w="12700">
              <a:solidFill>
                <a:srgbClr val="BB8542"/>
              </a:solidFill>
            </a:ln>
          </p:spPr>
          <p:txBody>
            <a:bodyPr wrap="square" lIns="0" tIns="0" rIns="0" bIns="0" rtlCol="0"/>
            <a:lstStyle/>
            <a:p>
              <a:endParaRPr/>
            </a:p>
          </p:txBody>
        </p:sp>
        <p:sp>
          <p:nvSpPr>
            <p:cNvPr id="27" name="object 27"/>
            <p:cNvSpPr/>
            <p:nvPr/>
          </p:nvSpPr>
          <p:spPr>
            <a:xfrm>
              <a:off x="7056507" y="3534536"/>
              <a:ext cx="1411605" cy="2037080"/>
            </a:xfrm>
            <a:custGeom>
              <a:avLst/>
              <a:gdLst/>
              <a:ahLst/>
              <a:cxnLst/>
              <a:rect l="l" t="t" r="r" b="b"/>
              <a:pathLst>
                <a:path w="1411604" h="2037079">
                  <a:moveTo>
                    <a:pt x="1263040" y="2036826"/>
                  </a:moveTo>
                  <a:lnTo>
                    <a:pt x="148170" y="2036826"/>
                  </a:lnTo>
                  <a:lnTo>
                    <a:pt x="101335" y="2029271"/>
                  </a:lnTo>
                  <a:lnTo>
                    <a:pt x="60660" y="2008234"/>
                  </a:lnTo>
                  <a:lnTo>
                    <a:pt x="28586" y="1976157"/>
                  </a:lnTo>
                  <a:lnTo>
                    <a:pt x="7553" y="1935479"/>
                  </a:lnTo>
                  <a:lnTo>
                    <a:pt x="0" y="1888642"/>
                  </a:lnTo>
                  <a:lnTo>
                    <a:pt x="0" y="0"/>
                  </a:lnTo>
                  <a:lnTo>
                    <a:pt x="1411224" y="0"/>
                  </a:lnTo>
                  <a:lnTo>
                    <a:pt x="1411224" y="1888642"/>
                  </a:lnTo>
                  <a:lnTo>
                    <a:pt x="1403669" y="1935479"/>
                  </a:lnTo>
                  <a:lnTo>
                    <a:pt x="1382632" y="1976157"/>
                  </a:lnTo>
                  <a:lnTo>
                    <a:pt x="1350555" y="2008234"/>
                  </a:lnTo>
                  <a:lnTo>
                    <a:pt x="1309877" y="2029271"/>
                  </a:lnTo>
                  <a:lnTo>
                    <a:pt x="1263040" y="2036826"/>
                  </a:lnTo>
                  <a:close/>
                </a:path>
              </a:pathLst>
            </a:custGeom>
            <a:ln w="12700">
              <a:solidFill>
                <a:srgbClr val="BB8542"/>
              </a:solidFill>
            </a:ln>
          </p:spPr>
          <p:txBody>
            <a:bodyPr wrap="square" lIns="0" tIns="0" rIns="0" bIns="0" rtlCol="0"/>
            <a:lstStyle/>
            <a:p>
              <a:endParaRPr/>
            </a:p>
          </p:txBody>
        </p:sp>
      </p:grpSp>
      <p:sp>
        <p:nvSpPr>
          <p:cNvPr id="28" name="object 28"/>
          <p:cNvSpPr txBox="1"/>
          <p:nvPr/>
        </p:nvSpPr>
        <p:spPr>
          <a:xfrm>
            <a:off x="7095511" y="3604912"/>
            <a:ext cx="1333500" cy="1362075"/>
          </a:xfrm>
          <a:prstGeom prst="rect">
            <a:avLst/>
          </a:prstGeom>
        </p:spPr>
        <p:txBody>
          <a:bodyPr vert="horz" wrap="square" lIns="0" tIns="38100" rIns="0" bIns="0" rtlCol="0">
            <a:spAutoFit/>
          </a:bodyPr>
          <a:lstStyle/>
          <a:p>
            <a:pPr marL="12700" marR="5080" algn="ctr">
              <a:lnSpc>
                <a:spcPct val="89600"/>
              </a:lnSpc>
              <a:spcBef>
                <a:spcPts val="300"/>
              </a:spcBef>
            </a:pPr>
            <a:r>
              <a:rPr sz="1600" spc="-5" dirty="0">
                <a:latin typeface="Arial MT"/>
                <a:cs typeface="Arial MT"/>
              </a:rPr>
              <a:t>Slowly</a:t>
            </a:r>
            <a:r>
              <a:rPr sz="1600" spc="-75" dirty="0">
                <a:latin typeface="Arial MT"/>
                <a:cs typeface="Arial MT"/>
              </a:rPr>
              <a:t> </a:t>
            </a:r>
            <a:r>
              <a:rPr sz="1600" spc="-5" dirty="0">
                <a:latin typeface="Arial MT"/>
                <a:cs typeface="Arial MT"/>
              </a:rPr>
              <a:t>release </a:t>
            </a:r>
            <a:r>
              <a:rPr sz="1600" spc="-430" dirty="0">
                <a:latin typeface="Arial MT"/>
                <a:cs typeface="Arial MT"/>
              </a:rPr>
              <a:t> </a:t>
            </a:r>
            <a:r>
              <a:rPr sz="1600" spc="-5" dirty="0">
                <a:latin typeface="Arial MT"/>
                <a:cs typeface="Arial MT"/>
              </a:rPr>
              <a:t>original </a:t>
            </a:r>
            <a:r>
              <a:rPr sz="1600" dirty="0">
                <a:latin typeface="Arial MT"/>
                <a:cs typeface="Arial MT"/>
              </a:rPr>
              <a:t> </a:t>
            </a:r>
            <a:r>
              <a:rPr sz="1600" spc="-5" dirty="0">
                <a:latin typeface="Arial MT"/>
                <a:cs typeface="Arial MT"/>
              </a:rPr>
              <a:t>tourniquet, </a:t>
            </a:r>
            <a:r>
              <a:rPr sz="1600" dirty="0">
                <a:latin typeface="Arial MT"/>
                <a:cs typeface="Arial MT"/>
              </a:rPr>
              <a:t> </a:t>
            </a:r>
            <a:r>
              <a:rPr sz="1600" spc="-5" dirty="0">
                <a:latin typeface="Arial MT"/>
                <a:cs typeface="Arial MT"/>
              </a:rPr>
              <a:t>ensuring no </a:t>
            </a:r>
            <a:r>
              <a:rPr sz="1600" dirty="0">
                <a:latin typeface="Arial MT"/>
                <a:cs typeface="Arial MT"/>
              </a:rPr>
              <a:t> </a:t>
            </a:r>
            <a:r>
              <a:rPr sz="1600" spc="-5" dirty="0">
                <a:latin typeface="Arial MT"/>
                <a:cs typeface="Arial MT"/>
              </a:rPr>
              <a:t>bleeding </a:t>
            </a:r>
            <a:r>
              <a:rPr sz="1600" dirty="0">
                <a:latin typeface="Arial MT"/>
                <a:cs typeface="Arial MT"/>
              </a:rPr>
              <a:t> </a:t>
            </a:r>
            <a:r>
              <a:rPr sz="1600" spc="-5" dirty="0">
                <a:latin typeface="Arial MT"/>
                <a:cs typeface="Arial MT"/>
              </a:rPr>
              <a:t>occurs</a:t>
            </a:r>
            <a:endParaRPr sz="1600">
              <a:latin typeface="Arial MT"/>
              <a:cs typeface="Arial MT"/>
            </a:endParaRPr>
          </a:p>
        </p:txBody>
      </p:sp>
      <p:grpSp>
        <p:nvGrpSpPr>
          <p:cNvPr id="29" name="object 29"/>
          <p:cNvGrpSpPr/>
          <p:nvPr/>
        </p:nvGrpSpPr>
        <p:grpSpPr>
          <a:xfrm>
            <a:off x="8602344" y="2084195"/>
            <a:ext cx="1424305" cy="3493770"/>
            <a:chOff x="8602344" y="2084195"/>
            <a:chExt cx="1424305" cy="3493770"/>
          </a:xfrm>
        </p:grpSpPr>
        <p:pic>
          <p:nvPicPr>
            <p:cNvPr id="30" name="object 30"/>
            <p:cNvPicPr/>
            <p:nvPr/>
          </p:nvPicPr>
          <p:blipFill>
            <a:blip r:embed="rId9" cstate="print"/>
            <a:stretch>
              <a:fillRect/>
            </a:stretch>
          </p:blipFill>
          <p:spPr>
            <a:xfrm>
              <a:off x="8608694" y="2090546"/>
              <a:ext cx="1411224" cy="1222248"/>
            </a:xfrm>
            <a:prstGeom prst="rect">
              <a:avLst/>
            </a:prstGeom>
          </p:spPr>
        </p:pic>
        <p:sp>
          <p:nvSpPr>
            <p:cNvPr id="31" name="object 31"/>
            <p:cNvSpPr/>
            <p:nvPr/>
          </p:nvSpPr>
          <p:spPr>
            <a:xfrm>
              <a:off x="8608694" y="2090545"/>
              <a:ext cx="1411605" cy="1222375"/>
            </a:xfrm>
            <a:custGeom>
              <a:avLst/>
              <a:gdLst/>
              <a:ahLst/>
              <a:cxnLst/>
              <a:rect l="l" t="t" r="r" b="b"/>
              <a:pathLst>
                <a:path w="1411604" h="1222375">
                  <a:moveTo>
                    <a:pt x="0" y="122224"/>
                  </a:moveTo>
                  <a:lnTo>
                    <a:pt x="9605" y="74650"/>
                  </a:lnTo>
                  <a:lnTo>
                    <a:pt x="35799" y="35799"/>
                  </a:lnTo>
                  <a:lnTo>
                    <a:pt x="74650" y="9605"/>
                  </a:lnTo>
                  <a:lnTo>
                    <a:pt x="122224" y="0"/>
                  </a:lnTo>
                  <a:lnTo>
                    <a:pt x="1288999" y="0"/>
                  </a:lnTo>
                  <a:lnTo>
                    <a:pt x="1336573" y="9605"/>
                  </a:lnTo>
                  <a:lnTo>
                    <a:pt x="1375424" y="35799"/>
                  </a:lnTo>
                  <a:lnTo>
                    <a:pt x="1401618" y="74650"/>
                  </a:lnTo>
                  <a:lnTo>
                    <a:pt x="1411224" y="122224"/>
                  </a:lnTo>
                  <a:lnTo>
                    <a:pt x="1411224" y="1100023"/>
                  </a:lnTo>
                  <a:lnTo>
                    <a:pt x="1401618" y="1147597"/>
                  </a:lnTo>
                  <a:lnTo>
                    <a:pt x="1375424" y="1186448"/>
                  </a:lnTo>
                  <a:lnTo>
                    <a:pt x="1336573" y="1212642"/>
                  </a:lnTo>
                  <a:lnTo>
                    <a:pt x="1288999" y="1222248"/>
                  </a:lnTo>
                  <a:lnTo>
                    <a:pt x="122224" y="1222248"/>
                  </a:lnTo>
                  <a:lnTo>
                    <a:pt x="74650" y="1212642"/>
                  </a:lnTo>
                  <a:lnTo>
                    <a:pt x="35799" y="1186448"/>
                  </a:lnTo>
                  <a:lnTo>
                    <a:pt x="9605" y="1147597"/>
                  </a:lnTo>
                  <a:lnTo>
                    <a:pt x="0" y="1100023"/>
                  </a:lnTo>
                  <a:lnTo>
                    <a:pt x="0" y="122224"/>
                  </a:lnTo>
                  <a:close/>
                </a:path>
              </a:pathLst>
            </a:custGeom>
            <a:ln w="12700">
              <a:solidFill>
                <a:srgbClr val="BB8542"/>
              </a:solidFill>
            </a:ln>
          </p:spPr>
          <p:txBody>
            <a:bodyPr wrap="square" lIns="0" tIns="0" rIns="0" bIns="0" rtlCol="0"/>
            <a:lstStyle/>
            <a:p>
              <a:endParaRPr/>
            </a:p>
          </p:txBody>
        </p:sp>
        <p:sp>
          <p:nvSpPr>
            <p:cNvPr id="32" name="object 32"/>
            <p:cNvSpPr/>
            <p:nvPr/>
          </p:nvSpPr>
          <p:spPr>
            <a:xfrm>
              <a:off x="8608699" y="3534536"/>
              <a:ext cx="1411605" cy="2037080"/>
            </a:xfrm>
            <a:custGeom>
              <a:avLst/>
              <a:gdLst/>
              <a:ahLst/>
              <a:cxnLst/>
              <a:rect l="l" t="t" r="r" b="b"/>
              <a:pathLst>
                <a:path w="1411604" h="2037079">
                  <a:moveTo>
                    <a:pt x="1411224" y="0"/>
                  </a:moveTo>
                  <a:lnTo>
                    <a:pt x="0" y="0"/>
                  </a:lnTo>
                  <a:lnTo>
                    <a:pt x="0" y="1888642"/>
                  </a:lnTo>
                  <a:lnTo>
                    <a:pt x="7553" y="1935479"/>
                  </a:lnTo>
                  <a:lnTo>
                    <a:pt x="28586" y="1976157"/>
                  </a:lnTo>
                  <a:lnTo>
                    <a:pt x="60660" y="2008234"/>
                  </a:lnTo>
                  <a:lnTo>
                    <a:pt x="101335" y="2029271"/>
                  </a:lnTo>
                  <a:lnTo>
                    <a:pt x="148170" y="2036826"/>
                  </a:lnTo>
                  <a:lnTo>
                    <a:pt x="1263040" y="2036826"/>
                  </a:lnTo>
                  <a:lnTo>
                    <a:pt x="1309877" y="2029271"/>
                  </a:lnTo>
                  <a:lnTo>
                    <a:pt x="1350555" y="2008234"/>
                  </a:lnTo>
                  <a:lnTo>
                    <a:pt x="1382632" y="1976157"/>
                  </a:lnTo>
                  <a:lnTo>
                    <a:pt x="1403669" y="1935479"/>
                  </a:lnTo>
                  <a:lnTo>
                    <a:pt x="1411224" y="1888642"/>
                  </a:lnTo>
                  <a:lnTo>
                    <a:pt x="1411224" y="0"/>
                  </a:lnTo>
                  <a:close/>
                </a:path>
              </a:pathLst>
            </a:custGeom>
            <a:solidFill>
              <a:srgbClr val="FFFFFF"/>
            </a:solidFill>
          </p:spPr>
          <p:txBody>
            <a:bodyPr wrap="square" lIns="0" tIns="0" rIns="0" bIns="0" rtlCol="0"/>
            <a:lstStyle/>
            <a:p>
              <a:endParaRPr/>
            </a:p>
          </p:txBody>
        </p:sp>
        <p:sp>
          <p:nvSpPr>
            <p:cNvPr id="33" name="object 33"/>
            <p:cNvSpPr/>
            <p:nvPr/>
          </p:nvSpPr>
          <p:spPr>
            <a:xfrm>
              <a:off x="8608701" y="3534536"/>
              <a:ext cx="1411605" cy="2037080"/>
            </a:xfrm>
            <a:custGeom>
              <a:avLst/>
              <a:gdLst/>
              <a:ahLst/>
              <a:cxnLst/>
              <a:rect l="l" t="t" r="r" b="b"/>
              <a:pathLst>
                <a:path w="1411604" h="2037079">
                  <a:moveTo>
                    <a:pt x="1263040" y="2036826"/>
                  </a:moveTo>
                  <a:lnTo>
                    <a:pt x="148170" y="2036826"/>
                  </a:lnTo>
                  <a:lnTo>
                    <a:pt x="101335" y="2029271"/>
                  </a:lnTo>
                  <a:lnTo>
                    <a:pt x="60660" y="2008234"/>
                  </a:lnTo>
                  <a:lnTo>
                    <a:pt x="28586" y="1976157"/>
                  </a:lnTo>
                  <a:lnTo>
                    <a:pt x="7553" y="1935479"/>
                  </a:lnTo>
                  <a:lnTo>
                    <a:pt x="0" y="1888642"/>
                  </a:lnTo>
                  <a:lnTo>
                    <a:pt x="0" y="0"/>
                  </a:lnTo>
                  <a:lnTo>
                    <a:pt x="1411224" y="0"/>
                  </a:lnTo>
                  <a:lnTo>
                    <a:pt x="1411224" y="1888642"/>
                  </a:lnTo>
                  <a:lnTo>
                    <a:pt x="1403669" y="1935479"/>
                  </a:lnTo>
                  <a:lnTo>
                    <a:pt x="1382632" y="1976157"/>
                  </a:lnTo>
                  <a:lnTo>
                    <a:pt x="1350555" y="2008234"/>
                  </a:lnTo>
                  <a:lnTo>
                    <a:pt x="1309877" y="2029271"/>
                  </a:lnTo>
                  <a:lnTo>
                    <a:pt x="1263040" y="2036826"/>
                  </a:lnTo>
                  <a:close/>
                </a:path>
              </a:pathLst>
            </a:custGeom>
            <a:ln w="12700">
              <a:solidFill>
                <a:srgbClr val="BB8542"/>
              </a:solidFill>
            </a:ln>
          </p:spPr>
          <p:txBody>
            <a:bodyPr wrap="square" lIns="0" tIns="0" rIns="0" bIns="0" rtlCol="0"/>
            <a:lstStyle/>
            <a:p>
              <a:endParaRPr/>
            </a:p>
          </p:txBody>
        </p:sp>
      </p:grpSp>
      <p:sp>
        <p:nvSpPr>
          <p:cNvPr id="34" name="object 34"/>
          <p:cNvSpPr txBox="1"/>
          <p:nvPr/>
        </p:nvSpPr>
        <p:spPr>
          <a:xfrm>
            <a:off x="8646749" y="3604912"/>
            <a:ext cx="1333500" cy="1581785"/>
          </a:xfrm>
          <a:prstGeom prst="rect">
            <a:avLst/>
          </a:prstGeom>
        </p:spPr>
        <p:txBody>
          <a:bodyPr vert="horz" wrap="square" lIns="0" tIns="38100" rIns="0" bIns="0" rtlCol="0">
            <a:spAutoFit/>
          </a:bodyPr>
          <a:lstStyle/>
          <a:p>
            <a:pPr marL="12700" marR="5080" indent="-635" algn="ctr">
              <a:lnSpc>
                <a:spcPct val="89700"/>
              </a:lnSpc>
              <a:spcBef>
                <a:spcPts val="300"/>
              </a:spcBef>
            </a:pPr>
            <a:r>
              <a:rPr sz="1600" spc="-5" dirty="0">
                <a:latin typeface="Arial MT"/>
                <a:cs typeface="Arial MT"/>
              </a:rPr>
              <a:t>Slide original </a:t>
            </a:r>
            <a:r>
              <a:rPr sz="1600" dirty="0">
                <a:latin typeface="Arial MT"/>
                <a:cs typeface="Arial MT"/>
              </a:rPr>
              <a:t> </a:t>
            </a:r>
            <a:r>
              <a:rPr sz="1600" spc="-5" dirty="0">
                <a:latin typeface="Arial MT"/>
                <a:cs typeface="Arial MT"/>
              </a:rPr>
              <a:t>tourniquet </a:t>
            </a:r>
            <a:r>
              <a:rPr sz="1600" dirty="0">
                <a:latin typeface="Arial MT"/>
                <a:cs typeface="Arial MT"/>
              </a:rPr>
              <a:t> </a:t>
            </a:r>
            <a:r>
              <a:rPr sz="1600" spc="-5" dirty="0">
                <a:latin typeface="Arial MT"/>
                <a:cs typeface="Arial MT"/>
              </a:rPr>
              <a:t>down</a:t>
            </a:r>
            <a:r>
              <a:rPr sz="1600" spc="-80" dirty="0">
                <a:latin typeface="Arial MT"/>
                <a:cs typeface="Arial MT"/>
              </a:rPr>
              <a:t> </a:t>
            </a:r>
            <a:r>
              <a:rPr sz="1600" spc="-5" dirty="0">
                <a:latin typeface="Arial MT"/>
                <a:cs typeface="Arial MT"/>
              </a:rPr>
              <a:t>proximal </a:t>
            </a:r>
            <a:r>
              <a:rPr sz="1600" spc="-430" dirty="0">
                <a:latin typeface="Arial MT"/>
                <a:cs typeface="Arial MT"/>
              </a:rPr>
              <a:t> </a:t>
            </a:r>
            <a:r>
              <a:rPr sz="1600" spc="-5" dirty="0">
                <a:latin typeface="Arial MT"/>
                <a:cs typeface="Arial MT"/>
              </a:rPr>
              <a:t>to the newly </a:t>
            </a:r>
            <a:r>
              <a:rPr sz="1600" dirty="0">
                <a:latin typeface="Arial MT"/>
                <a:cs typeface="Arial MT"/>
              </a:rPr>
              <a:t> </a:t>
            </a:r>
            <a:r>
              <a:rPr sz="1600" spc="-5" dirty="0">
                <a:latin typeface="Arial MT"/>
                <a:cs typeface="Arial MT"/>
              </a:rPr>
              <a:t>placed </a:t>
            </a:r>
            <a:r>
              <a:rPr sz="1600" dirty="0">
                <a:latin typeface="Arial MT"/>
                <a:cs typeface="Arial MT"/>
              </a:rPr>
              <a:t> </a:t>
            </a:r>
            <a:r>
              <a:rPr sz="1600" spc="-5" dirty="0">
                <a:latin typeface="Arial MT"/>
                <a:cs typeface="Arial MT"/>
              </a:rPr>
              <a:t>tourniquet and </a:t>
            </a:r>
            <a:r>
              <a:rPr sz="1600" spc="-430" dirty="0">
                <a:latin typeface="Arial MT"/>
                <a:cs typeface="Arial MT"/>
              </a:rPr>
              <a:t> </a:t>
            </a:r>
            <a:r>
              <a:rPr sz="1600" spc="-5" dirty="0">
                <a:latin typeface="Arial MT"/>
                <a:cs typeface="Arial MT"/>
              </a:rPr>
              <a:t>annotate</a:t>
            </a:r>
            <a:r>
              <a:rPr sz="1600" spc="-25" dirty="0">
                <a:latin typeface="Arial MT"/>
                <a:cs typeface="Arial MT"/>
              </a:rPr>
              <a:t> </a:t>
            </a:r>
            <a:r>
              <a:rPr sz="1600" spc="-5" dirty="0">
                <a:latin typeface="Arial MT"/>
                <a:cs typeface="Arial MT"/>
              </a:rPr>
              <a:t>time</a:t>
            </a:r>
            <a:endParaRPr sz="1600">
              <a:latin typeface="Arial MT"/>
              <a:cs typeface="Arial MT"/>
            </a:endParaRPr>
          </a:p>
        </p:txBody>
      </p:sp>
      <p:grpSp>
        <p:nvGrpSpPr>
          <p:cNvPr id="35" name="object 35"/>
          <p:cNvGrpSpPr/>
          <p:nvPr/>
        </p:nvGrpSpPr>
        <p:grpSpPr>
          <a:xfrm>
            <a:off x="10154535" y="2084197"/>
            <a:ext cx="1423670" cy="3493770"/>
            <a:chOff x="10154535" y="2084197"/>
            <a:chExt cx="1423670" cy="3493770"/>
          </a:xfrm>
        </p:grpSpPr>
        <p:pic>
          <p:nvPicPr>
            <p:cNvPr id="36" name="object 36"/>
            <p:cNvPicPr/>
            <p:nvPr/>
          </p:nvPicPr>
          <p:blipFill>
            <a:blip r:embed="rId10" cstate="print"/>
            <a:stretch>
              <a:fillRect/>
            </a:stretch>
          </p:blipFill>
          <p:spPr>
            <a:xfrm>
              <a:off x="10160889" y="2090547"/>
              <a:ext cx="1410461" cy="1222248"/>
            </a:xfrm>
            <a:prstGeom prst="rect">
              <a:avLst/>
            </a:prstGeom>
          </p:spPr>
        </p:pic>
        <p:sp>
          <p:nvSpPr>
            <p:cNvPr id="37" name="object 37"/>
            <p:cNvSpPr/>
            <p:nvPr/>
          </p:nvSpPr>
          <p:spPr>
            <a:xfrm>
              <a:off x="10160889" y="2090547"/>
              <a:ext cx="1410970" cy="1222375"/>
            </a:xfrm>
            <a:custGeom>
              <a:avLst/>
              <a:gdLst/>
              <a:ahLst/>
              <a:cxnLst/>
              <a:rect l="l" t="t" r="r" b="b"/>
              <a:pathLst>
                <a:path w="1410970" h="1222375">
                  <a:moveTo>
                    <a:pt x="0" y="122224"/>
                  </a:moveTo>
                  <a:lnTo>
                    <a:pt x="9605" y="74650"/>
                  </a:lnTo>
                  <a:lnTo>
                    <a:pt x="35799" y="35799"/>
                  </a:lnTo>
                  <a:lnTo>
                    <a:pt x="74650" y="9605"/>
                  </a:lnTo>
                  <a:lnTo>
                    <a:pt x="122224" y="0"/>
                  </a:lnTo>
                  <a:lnTo>
                    <a:pt x="1288237" y="0"/>
                  </a:lnTo>
                  <a:lnTo>
                    <a:pt x="1335811" y="9605"/>
                  </a:lnTo>
                  <a:lnTo>
                    <a:pt x="1374662" y="35799"/>
                  </a:lnTo>
                  <a:lnTo>
                    <a:pt x="1400856" y="74650"/>
                  </a:lnTo>
                  <a:lnTo>
                    <a:pt x="1410462" y="122224"/>
                  </a:lnTo>
                  <a:lnTo>
                    <a:pt x="1410462" y="1100023"/>
                  </a:lnTo>
                  <a:lnTo>
                    <a:pt x="1400856" y="1147597"/>
                  </a:lnTo>
                  <a:lnTo>
                    <a:pt x="1374662" y="1186448"/>
                  </a:lnTo>
                  <a:lnTo>
                    <a:pt x="1335811" y="1212642"/>
                  </a:lnTo>
                  <a:lnTo>
                    <a:pt x="1288237" y="1222248"/>
                  </a:lnTo>
                  <a:lnTo>
                    <a:pt x="122224" y="1222248"/>
                  </a:lnTo>
                  <a:lnTo>
                    <a:pt x="74650" y="1212642"/>
                  </a:lnTo>
                  <a:lnTo>
                    <a:pt x="35799" y="1186448"/>
                  </a:lnTo>
                  <a:lnTo>
                    <a:pt x="9605" y="1147597"/>
                  </a:lnTo>
                  <a:lnTo>
                    <a:pt x="0" y="1100023"/>
                  </a:lnTo>
                  <a:lnTo>
                    <a:pt x="0" y="122224"/>
                  </a:lnTo>
                  <a:close/>
                </a:path>
              </a:pathLst>
            </a:custGeom>
            <a:ln w="12700">
              <a:solidFill>
                <a:srgbClr val="BB8542"/>
              </a:solidFill>
            </a:ln>
          </p:spPr>
          <p:txBody>
            <a:bodyPr wrap="square" lIns="0" tIns="0" rIns="0" bIns="0" rtlCol="0"/>
            <a:lstStyle/>
            <a:p>
              <a:endParaRPr/>
            </a:p>
          </p:txBody>
        </p:sp>
        <p:sp>
          <p:nvSpPr>
            <p:cNvPr id="38" name="object 38"/>
            <p:cNvSpPr/>
            <p:nvPr/>
          </p:nvSpPr>
          <p:spPr>
            <a:xfrm>
              <a:off x="10160885" y="3534536"/>
              <a:ext cx="1410970" cy="2037080"/>
            </a:xfrm>
            <a:custGeom>
              <a:avLst/>
              <a:gdLst/>
              <a:ahLst/>
              <a:cxnLst/>
              <a:rect l="l" t="t" r="r" b="b"/>
              <a:pathLst>
                <a:path w="1410970" h="2037079">
                  <a:moveTo>
                    <a:pt x="1410462" y="0"/>
                  </a:moveTo>
                  <a:lnTo>
                    <a:pt x="0" y="0"/>
                  </a:lnTo>
                  <a:lnTo>
                    <a:pt x="0" y="1888731"/>
                  </a:lnTo>
                  <a:lnTo>
                    <a:pt x="7550" y="1935539"/>
                  </a:lnTo>
                  <a:lnTo>
                    <a:pt x="28574" y="1976193"/>
                  </a:lnTo>
                  <a:lnTo>
                    <a:pt x="60632" y="2008251"/>
                  </a:lnTo>
                  <a:lnTo>
                    <a:pt x="101286" y="2029275"/>
                  </a:lnTo>
                  <a:lnTo>
                    <a:pt x="148094" y="2036826"/>
                  </a:lnTo>
                  <a:lnTo>
                    <a:pt x="1262367" y="2036826"/>
                  </a:lnTo>
                  <a:lnTo>
                    <a:pt x="1309175" y="2029275"/>
                  </a:lnTo>
                  <a:lnTo>
                    <a:pt x="1349829" y="2008251"/>
                  </a:lnTo>
                  <a:lnTo>
                    <a:pt x="1381887" y="1976193"/>
                  </a:lnTo>
                  <a:lnTo>
                    <a:pt x="1402911" y="1935539"/>
                  </a:lnTo>
                  <a:lnTo>
                    <a:pt x="1410462" y="1888731"/>
                  </a:lnTo>
                  <a:lnTo>
                    <a:pt x="1410462" y="0"/>
                  </a:lnTo>
                  <a:close/>
                </a:path>
              </a:pathLst>
            </a:custGeom>
            <a:solidFill>
              <a:srgbClr val="FFFFFF"/>
            </a:solidFill>
          </p:spPr>
          <p:txBody>
            <a:bodyPr wrap="square" lIns="0" tIns="0" rIns="0" bIns="0" rtlCol="0"/>
            <a:lstStyle/>
            <a:p>
              <a:endParaRPr/>
            </a:p>
          </p:txBody>
        </p:sp>
        <p:sp>
          <p:nvSpPr>
            <p:cNvPr id="39" name="object 39"/>
            <p:cNvSpPr/>
            <p:nvPr/>
          </p:nvSpPr>
          <p:spPr>
            <a:xfrm>
              <a:off x="10160885" y="3534536"/>
              <a:ext cx="1410970" cy="2037080"/>
            </a:xfrm>
            <a:custGeom>
              <a:avLst/>
              <a:gdLst/>
              <a:ahLst/>
              <a:cxnLst/>
              <a:rect l="l" t="t" r="r" b="b"/>
              <a:pathLst>
                <a:path w="1410970" h="2037079">
                  <a:moveTo>
                    <a:pt x="1262367" y="2036826"/>
                  </a:moveTo>
                  <a:lnTo>
                    <a:pt x="148094" y="2036826"/>
                  </a:lnTo>
                  <a:lnTo>
                    <a:pt x="101286" y="2029275"/>
                  </a:lnTo>
                  <a:lnTo>
                    <a:pt x="60632" y="2008251"/>
                  </a:lnTo>
                  <a:lnTo>
                    <a:pt x="28574" y="1976193"/>
                  </a:lnTo>
                  <a:lnTo>
                    <a:pt x="7550" y="1935539"/>
                  </a:lnTo>
                  <a:lnTo>
                    <a:pt x="0" y="1888731"/>
                  </a:lnTo>
                  <a:lnTo>
                    <a:pt x="0" y="0"/>
                  </a:lnTo>
                  <a:lnTo>
                    <a:pt x="1410462" y="0"/>
                  </a:lnTo>
                  <a:lnTo>
                    <a:pt x="1410462" y="1888731"/>
                  </a:lnTo>
                  <a:lnTo>
                    <a:pt x="1402911" y="1935539"/>
                  </a:lnTo>
                  <a:lnTo>
                    <a:pt x="1381887" y="1976193"/>
                  </a:lnTo>
                  <a:lnTo>
                    <a:pt x="1349829" y="2008251"/>
                  </a:lnTo>
                  <a:lnTo>
                    <a:pt x="1309175" y="2029275"/>
                  </a:lnTo>
                  <a:lnTo>
                    <a:pt x="1262367" y="2036826"/>
                  </a:lnTo>
                  <a:close/>
                </a:path>
              </a:pathLst>
            </a:custGeom>
            <a:ln w="12700">
              <a:solidFill>
                <a:srgbClr val="BB8542"/>
              </a:solidFill>
            </a:ln>
          </p:spPr>
          <p:txBody>
            <a:bodyPr wrap="square" lIns="0" tIns="0" rIns="0" bIns="0" rtlCol="0"/>
            <a:lstStyle/>
            <a:p>
              <a:endParaRPr/>
            </a:p>
          </p:txBody>
        </p:sp>
      </p:grpSp>
      <p:sp>
        <p:nvSpPr>
          <p:cNvPr id="40" name="object 40"/>
          <p:cNvSpPr txBox="1"/>
          <p:nvPr/>
        </p:nvSpPr>
        <p:spPr>
          <a:xfrm>
            <a:off x="10226141" y="3604912"/>
            <a:ext cx="1278890" cy="922655"/>
          </a:xfrm>
          <a:prstGeom prst="rect">
            <a:avLst/>
          </a:prstGeom>
        </p:spPr>
        <p:txBody>
          <a:bodyPr vert="horz" wrap="square" lIns="0" tIns="38735" rIns="0" bIns="0" rtlCol="0">
            <a:spAutoFit/>
          </a:bodyPr>
          <a:lstStyle/>
          <a:p>
            <a:pPr marL="12700" marR="5080" algn="ctr">
              <a:lnSpc>
                <a:spcPct val="89300"/>
              </a:lnSpc>
              <a:spcBef>
                <a:spcPts val="305"/>
              </a:spcBef>
            </a:pPr>
            <a:r>
              <a:rPr sz="1600" spc="-5" dirty="0">
                <a:latin typeface="Arial MT"/>
                <a:cs typeface="Arial MT"/>
              </a:rPr>
              <a:t>Annotate</a:t>
            </a:r>
            <a:r>
              <a:rPr sz="1600" spc="-75" dirty="0">
                <a:latin typeface="Arial MT"/>
                <a:cs typeface="Arial MT"/>
              </a:rPr>
              <a:t> </a:t>
            </a:r>
            <a:r>
              <a:rPr sz="1600" spc="-5" dirty="0">
                <a:latin typeface="Arial MT"/>
                <a:cs typeface="Arial MT"/>
              </a:rPr>
              <a:t>time </a:t>
            </a:r>
            <a:r>
              <a:rPr sz="1600" spc="-430" dirty="0">
                <a:latin typeface="Arial MT"/>
                <a:cs typeface="Arial MT"/>
              </a:rPr>
              <a:t> </a:t>
            </a:r>
            <a:r>
              <a:rPr sz="1600" spc="-5" dirty="0">
                <a:latin typeface="Arial MT"/>
                <a:cs typeface="Arial MT"/>
              </a:rPr>
              <a:t>of</a:t>
            </a:r>
            <a:r>
              <a:rPr sz="1600" dirty="0">
                <a:latin typeface="Arial MT"/>
                <a:cs typeface="Arial MT"/>
              </a:rPr>
              <a:t> </a:t>
            </a:r>
            <a:r>
              <a:rPr sz="1600" spc="-5" dirty="0">
                <a:latin typeface="Arial MT"/>
                <a:cs typeface="Arial MT"/>
              </a:rPr>
              <a:t>new </a:t>
            </a:r>
            <a:r>
              <a:rPr sz="1600" dirty="0">
                <a:latin typeface="Arial MT"/>
                <a:cs typeface="Arial MT"/>
              </a:rPr>
              <a:t> </a:t>
            </a:r>
            <a:r>
              <a:rPr sz="1600" spc="-5" dirty="0">
                <a:latin typeface="Arial MT"/>
                <a:cs typeface="Arial MT"/>
              </a:rPr>
              <a:t>tourniquet </a:t>
            </a:r>
            <a:r>
              <a:rPr sz="1600" dirty="0">
                <a:latin typeface="Arial MT"/>
                <a:cs typeface="Arial MT"/>
              </a:rPr>
              <a:t> </a:t>
            </a:r>
            <a:r>
              <a:rPr sz="1600" spc="-5" dirty="0">
                <a:latin typeface="Arial MT"/>
                <a:cs typeface="Arial MT"/>
              </a:rPr>
              <a:t>placement</a:t>
            </a:r>
            <a:endParaRPr sz="1600">
              <a:latin typeface="Arial MT"/>
              <a:cs typeface="Arial MT"/>
            </a:endParaRPr>
          </a:p>
        </p:txBody>
      </p:sp>
      <p:grpSp>
        <p:nvGrpSpPr>
          <p:cNvPr id="41" name="object 41"/>
          <p:cNvGrpSpPr/>
          <p:nvPr/>
        </p:nvGrpSpPr>
        <p:grpSpPr>
          <a:xfrm>
            <a:off x="528827" y="5754628"/>
            <a:ext cx="3340100" cy="639445"/>
            <a:chOff x="528827" y="5754628"/>
            <a:chExt cx="3340100" cy="639445"/>
          </a:xfrm>
        </p:grpSpPr>
        <p:sp>
          <p:nvSpPr>
            <p:cNvPr id="42" name="object 42"/>
            <p:cNvSpPr/>
            <p:nvPr/>
          </p:nvSpPr>
          <p:spPr>
            <a:xfrm>
              <a:off x="538352" y="5764153"/>
              <a:ext cx="3321050" cy="620395"/>
            </a:xfrm>
            <a:custGeom>
              <a:avLst/>
              <a:gdLst/>
              <a:ahLst/>
              <a:cxnLst/>
              <a:rect l="l" t="t" r="r" b="b"/>
              <a:pathLst>
                <a:path w="3321050" h="620395">
                  <a:moveTo>
                    <a:pt x="3249587" y="0"/>
                  </a:moveTo>
                  <a:lnTo>
                    <a:pt x="71208" y="0"/>
                  </a:lnTo>
                  <a:lnTo>
                    <a:pt x="43489" y="5595"/>
                  </a:lnTo>
                  <a:lnTo>
                    <a:pt x="20854" y="20854"/>
                  </a:lnTo>
                  <a:lnTo>
                    <a:pt x="5595" y="43489"/>
                  </a:lnTo>
                  <a:lnTo>
                    <a:pt x="0" y="71208"/>
                  </a:lnTo>
                  <a:lnTo>
                    <a:pt x="0" y="549046"/>
                  </a:lnTo>
                  <a:lnTo>
                    <a:pt x="5595" y="576767"/>
                  </a:lnTo>
                  <a:lnTo>
                    <a:pt x="20854" y="599406"/>
                  </a:lnTo>
                  <a:lnTo>
                    <a:pt x="43489" y="614670"/>
                  </a:lnTo>
                  <a:lnTo>
                    <a:pt x="71208" y="620267"/>
                  </a:lnTo>
                  <a:lnTo>
                    <a:pt x="3249587" y="620267"/>
                  </a:lnTo>
                  <a:lnTo>
                    <a:pt x="3277301" y="614670"/>
                  </a:lnTo>
                  <a:lnTo>
                    <a:pt x="3299936" y="599406"/>
                  </a:lnTo>
                  <a:lnTo>
                    <a:pt x="3315198" y="576767"/>
                  </a:lnTo>
                  <a:lnTo>
                    <a:pt x="3320796" y="549046"/>
                  </a:lnTo>
                  <a:lnTo>
                    <a:pt x="3320796" y="71208"/>
                  </a:lnTo>
                  <a:lnTo>
                    <a:pt x="3315198" y="43489"/>
                  </a:lnTo>
                  <a:lnTo>
                    <a:pt x="3299936" y="20854"/>
                  </a:lnTo>
                  <a:lnTo>
                    <a:pt x="3277301" y="5595"/>
                  </a:lnTo>
                  <a:lnTo>
                    <a:pt x="3249587" y="0"/>
                  </a:lnTo>
                  <a:close/>
                </a:path>
              </a:pathLst>
            </a:custGeom>
            <a:solidFill>
              <a:srgbClr val="A0C1E7">
                <a:alpha val="74900"/>
              </a:srgbClr>
            </a:solidFill>
          </p:spPr>
          <p:txBody>
            <a:bodyPr wrap="square" lIns="0" tIns="0" rIns="0" bIns="0" rtlCol="0"/>
            <a:lstStyle/>
            <a:p>
              <a:endParaRPr/>
            </a:p>
          </p:txBody>
        </p:sp>
        <p:sp>
          <p:nvSpPr>
            <p:cNvPr id="43" name="object 43"/>
            <p:cNvSpPr/>
            <p:nvPr/>
          </p:nvSpPr>
          <p:spPr>
            <a:xfrm>
              <a:off x="538352" y="5764153"/>
              <a:ext cx="3321050" cy="620395"/>
            </a:xfrm>
            <a:custGeom>
              <a:avLst/>
              <a:gdLst/>
              <a:ahLst/>
              <a:cxnLst/>
              <a:rect l="l" t="t" r="r" b="b"/>
              <a:pathLst>
                <a:path w="3321050" h="620395">
                  <a:moveTo>
                    <a:pt x="0" y="71208"/>
                  </a:moveTo>
                  <a:lnTo>
                    <a:pt x="5595" y="43489"/>
                  </a:lnTo>
                  <a:lnTo>
                    <a:pt x="20854" y="20854"/>
                  </a:lnTo>
                  <a:lnTo>
                    <a:pt x="43489" y="5595"/>
                  </a:lnTo>
                  <a:lnTo>
                    <a:pt x="71208" y="0"/>
                  </a:lnTo>
                  <a:lnTo>
                    <a:pt x="3249587" y="0"/>
                  </a:lnTo>
                  <a:lnTo>
                    <a:pt x="3277301" y="5595"/>
                  </a:lnTo>
                  <a:lnTo>
                    <a:pt x="3299936" y="20854"/>
                  </a:lnTo>
                  <a:lnTo>
                    <a:pt x="3315198" y="43489"/>
                  </a:lnTo>
                  <a:lnTo>
                    <a:pt x="3320796" y="71208"/>
                  </a:lnTo>
                  <a:lnTo>
                    <a:pt x="3320796" y="549046"/>
                  </a:lnTo>
                  <a:lnTo>
                    <a:pt x="3315198" y="576767"/>
                  </a:lnTo>
                  <a:lnTo>
                    <a:pt x="3299936" y="599406"/>
                  </a:lnTo>
                  <a:lnTo>
                    <a:pt x="3277301" y="614670"/>
                  </a:lnTo>
                  <a:lnTo>
                    <a:pt x="3249587" y="620267"/>
                  </a:lnTo>
                  <a:lnTo>
                    <a:pt x="71208" y="620267"/>
                  </a:lnTo>
                  <a:lnTo>
                    <a:pt x="43489" y="614670"/>
                  </a:lnTo>
                  <a:lnTo>
                    <a:pt x="20854" y="599406"/>
                  </a:lnTo>
                  <a:lnTo>
                    <a:pt x="5595" y="576767"/>
                  </a:lnTo>
                  <a:lnTo>
                    <a:pt x="0" y="549046"/>
                  </a:lnTo>
                  <a:lnTo>
                    <a:pt x="0" y="71208"/>
                  </a:lnTo>
                  <a:close/>
                </a:path>
              </a:pathLst>
            </a:custGeom>
            <a:ln w="19049">
              <a:solidFill>
                <a:srgbClr val="A0C1E7"/>
              </a:solidFill>
            </a:ln>
          </p:spPr>
          <p:txBody>
            <a:bodyPr wrap="square" lIns="0" tIns="0" rIns="0" bIns="0" rtlCol="0"/>
            <a:lstStyle/>
            <a:p>
              <a:endParaRPr/>
            </a:p>
          </p:txBody>
        </p:sp>
      </p:grpSp>
      <p:sp>
        <p:nvSpPr>
          <p:cNvPr id="44" name="object 44"/>
          <p:cNvSpPr txBox="1"/>
          <p:nvPr/>
        </p:nvSpPr>
        <p:spPr>
          <a:xfrm>
            <a:off x="1125296" y="5926087"/>
            <a:ext cx="2376170"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0" dirty="0">
                <a:latin typeface="Arial"/>
                <a:cs typeface="Arial"/>
              </a:rPr>
              <a:t> </a:t>
            </a:r>
            <a:r>
              <a:rPr sz="1600" dirty="0">
                <a:latin typeface="Arial MT"/>
                <a:cs typeface="Arial MT"/>
              </a:rPr>
              <a:t>C-EO</a:t>
            </a:r>
            <a:endParaRPr sz="1600">
              <a:latin typeface="Arial MT"/>
              <a:cs typeface="Arial MT"/>
            </a:endParaRPr>
          </a:p>
        </p:txBody>
      </p:sp>
      <p:grpSp>
        <p:nvGrpSpPr>
          <p:cNvPr id="45" name="object 45"/>
          <p:cNvGrpSpPr/>
          <p:nvPr/>
        </p:nvGrpSpPr>
        <p:grpSpPr>
          <a:xfrm>
            <a:off x="476249" y="5693664"/>
            <a:ext cx="942975" cy="978535"/>
            <a:chOff x="476249" y="5693664"/>
            <a:chExt cx="942975" cy="978535"/>
          </a:xfrm>
        </p:grpSpPr>
        <p:pic>
          <p:nvPicPr>
            <p:cNvPr id="46" name="object 46"/>
            <p:cNvPicPr/>
            <p:nvPr/>
          </p:nvPicPr>
          <p:blipFill>
            <a:blip r:embed="rId11" cstate="print"/>
            <a:stretch>
              <a:fillRect/>
            </a:stretch>
          </p:blipFill>
          <p:spPr>
            <a:xfrm>
              <a:off x="476249" y="5693664"/>
              <a:ext cx="942593" cy="978395"/>
            </a:xfrm>
            <a:prstGeom prst="rect">
              <a:avLst/>
            </a:prstGeom>
          </p:spPr>
        </p:pic>
        <p:pic>
          <p:nvPicPr>
            <p:cNvPr id="47" name="object 47"/>
            <p:cNvPicPr/>
            <p:nvPr/>
          </p:nvPicPr>
          <p:blipFill>
            <a:blip r:embed="rId12" cstate="print"/>
            <a:stretch>
              <a:fillRect/>
            </a:stretch>
          </p:blipFill>
          <p:spPr>
            <a:xfrm>
              <a:off x="670559" y="5887974"/>
              <a:ext cx="355853" cy="391667"/>
            </a:xfrm>
            <a:prstGeom prst="rect">
              <a:avLst/>
            </a:prstGeom>
          </p:spPr>
        </p:pic>
      </p:grpSp>
      <p:grpSp>
        <p:nvGrpSpPr>
          <p:cNvPr id="48" name="object 48"/>
          <p:cNvGrpSpPr/>
          <p:nvPr/>
        </p:nvGrpSpPr>
        <p:grpSpPr>
          <a:xfrm>
            <a:off x="7871459" y="5653283"/>
            <a:ext cx="3702050" cy="831850"/>
            <a:chOff x="7871459" y="5653283"/>
            <a:chExt cx="3702050" cy="831850"/>
          </a:xfrm>
        </p:grpSpPr>
        <p:sp>
          <p:nvSpPr>
            <p:cNvPr id="49" name="object 49"/>
            <p:cNvSpPr/>
            <p:nvPr/>
          </p:nvSpPr>
          <p:spPr>
            <a:xfrm>
              <a:off x="7880984" y="5662808"/>
              <a:ext cx="3683000" cy="812800"/>
            </a:xfrm>
            <a:custGeom>
              <a:avLst/>
              <a:gdLst/>
              <a:ahLst/>
              <a:cxnLst/>
              <a:rect l="l" t="t" r="r" b="b"/>
              <a:pathLst>
                <a:path w="3683000" h="812800">
                  <a:moveTo>
                    <a:pt x="3588346" y="0"/>
                  </a:moveTo>
                  <a:lnTo>
                    <a:pt x="94399" y="0"/>
                  </a:lnTo>
                  <a:lnTo>
                    <a:pt x="57655" y="7418"/>
                  </a:lnTo>
                  <a:lnTo>
                    <a:pt x="27649" y="27649"/>
                  </a:lnTo>
                  <a:lnTo>
                    <a:pt x="7418" y="57655"/>
                  </a:lnTo>
                  <a:lnTo>
                    <a:pt x="0" y="94399"/>
                  </a:lnTo>
                  <a:lnTo>
                    <a:pt x="0" y="717880"/>
                  </a:lnTo>
                  <a:lnTo>
                    <a:pt x="7418" y="754625"/>
                  </a:lnTo>
                  <a:lnTo>
                    <a:pt x="27649" y="784636"/>
                  </a:lnTo>
                  <a:lnTo>
                    <a:pt x="57655" y="804871"/>
                  </a:lnTo>
                  <a:lnTo>
                    <a:pt x="94399" y="812292"/>
                  </a:lnTo>
                  <a:lnTo>
                    <a:pt x="3588346" y="812292"/>
                  </a:lnTo>
                  <a:lnTo>
                    <a:pt x="3625090" y="804871"/>
                  </a:lnTo>
                  <a:lnTo>
                    <a:pt x="3655096" y="784636"/>
                  </a:lnTo>
                  <a:lnTo>
                    <a:pt x="3675327" y="754625"/>
                  </a:lnTo>
                  <a:lnTo>
                    <a:pt x="3682746" y="717880"/>
                  </a:lnTo>
                  <a:lnTo>
                    <a:pt x="3682746" y="94399"/>
                  </a:lnTo>
                  <a:lnTo>
                    <a:pt x="3675327" y="57655"/>
                  </a:lnTo>
                  <a:lnTo>
                    <a:pt x="3655096" y="27649"/>
                  </a:lnTo>
                  <a:lnTo>
                    <a:pt x="3625090" y="7418"/>
                  </a:lnTo>
                  <a:lnTo>
                    <a:pt x="3588346" y="0"/>
                  </a:lnTo>
                  <a:close/>
                </a:path>
              </a:pathLst>
            </a:custGeom>
            <a:solidFill>
              <a:srgbClr val="FFF4D2"/>
            </a:solidFill>
          </p:spPr>
          <p:txBody>
            <a:bodyPr wrap="square" lIns="0" tIns="0" rIns="0" bIns="0" rtlCol="0"/>
            <a:lstStyle/>
            <a:p>
              <a:endParaRPr/>
            </a:p>
          </p:txBody>
        </p:sp>
        <p:sp>
          <p:nvSpPr>
            <p:cNvPr id="50" name="object 50"/>
            <p:cNvSpPr/>
            <p:nvPr/>
          </p:nvSpPr>
          <p:spPr>
            <a:xfrm>
              <a:off x="7880984" y="5662808"/>
              <a:ext cx="3683000" cy="812800"/>
            </a:xfrm>
            <a:custGeom>
              <a:avLst/>
              <a:gdLst/>
              <a:ahLst/>
              <a:cxnLst/>
              <a:rect l="l" t="t" r="r" b="b"/>
              <a:pathLst>
                <a:path w="3683000" h="812800">
                  <a:moveTo>
                    <a:pt x="0" y="94399"/>
                  </a:moveTo>
                  <a:lnTo>
                    <a:pt x="7418" y="57655"/>
                  </a:lnTo>
                  <a:lnTo>
                    <a:pt x="27649" y="27649"/>
                  </a:lnTo>
                  <a:lnTo>
                    <a:pt x="57655" y="7418"/>
                  </a:lnTo>
                  <a:lnTo>
                    <a:pt x="94399" y="0"/>
                  </a:lnTo>
                  <a:lnTo>
                    <a:pt x="3588346" y="0"/>
                  </a:lnTo>
                  <a:lnTo>
                    <a:pt x="3625090" y="7418"/>
                  </a:lnTo>
                  <a:lnTo>
                    <a:pt x="3655096" y="27649"/>
                  </a:lnTo>
                  <a:lnTo>
                    <a:pt x="3675327" y="57655"/>
                  </a:lnTo>
                  <a:lnTo>
                    <a:pt x="3682746" y="94399"/>
                  </a:lnTo>
                  <a:lnTo>
                    <a:pt x="3682746" y="717880"/>
                  </a:lnTo>
                  <a:lnTo>
                    <a:pt x="3675327" y="754625"/>
                  </a:lnTo>
                  <a:lnTo>
                    <a:pt x="3655096" y="784636"/>
                  </a:lnTo>
                  <a:lnTo>
                    <a:pt x="3625090" y="804871"/>
                  </a:lnTo>
                  <a:lnTo>
                    <a:pt x="3588346" y="812292"/>
                  </a:lnTo>
                  <a:lnTo>
                    <a:pt x="94399" y="812292"/>
                  </a:lnTo>
                  <a:lnTo>
                    <a:pt x="57655" y="804871"/>
                  </a:lnTo>
                  <a:lnTo>
                    <a:pt x="27649" y="784636"/>
                  </a:lnTo>
                  <a:lnTo>
                    <a:pt x="7418" y="754625"/>
                  </a:lnTo>
                  <a:lnTo>
                    <a:pt x="0" y="717880"/>
                  </a:lnTo>
                  <a:lnTo>
                    <a:pt x="0" y="94399"/>
                  </a:lnTo>
                  <a:close/>
                </a:path>
              </a:pathLst>
            </a:custGeom>
            <a:ln w="19050">
              <a:solidFill>
                <a:srgbClr val="CD9146"/>
              </a:solidFill>
            </a:ln>
          </p:spPr>
          <p:txBody>
            <a:bodyPr wrap="square" lIns="0" tIns="0" rIns="0" bIns="0" rtlCol="0"/>
            <a:lstStyle/>
            <a:p>
              <a:endParaRPr/>
            </a:p>
          </p:txBody>
        </p:sp>
      </p:grpSp>
      <p:sp>
        <p:nvSpPr>
          <p:cNvPr id="51" name="object 51"/>
          <p:cNvSpPr txBox="1"/>
          <p:nvPr/>
        </p:nvSpPr>
        <p:spPr>
          <a:xfrm>
            <a:off x="8687041" y="5717541"/>
            <a:ext cx="2729865" cy="711200"/>
          </a:xfrm>
          <a:prstGeom prst="rect">
            <a:avLst/>
          </a:prstGeom>
        </p:spPr>
        <p:txBody>
          <a:bodyPr vert="horz" wrap="square" lIns="0" tIns="12700" rIns="0" bIns="0" rtlCol="0">
            <a:spAutoFit/>
          </a:bodyPr>
          <a:lstStyle/>
          <a:p>
            <a:pPr marL="12700" marR="5080">
              <a:lnSpc>
                <a:spcPct val="100000"/>
              </a:lnSpc>
              <a:spcBef>
                <a:spcPts val="100"/>
              </a:spcBef>
            </a:pPr>
            <a:r>
              <a:rPr sz="1500" spc="-5" dirty="0">
                <a:latin typeface="Arial MT"/>
                <a:cs typeface="Arial MT"/>
              </a:rPr>
              <a:t>If the </a:t>
            </a:r>
            <a:r>
              <a:rPr sz="1500" dirty="0">
                <a:latin typeface="Arial MT"/>
                <a:cs typeface="Arial MT"/>
              </a:rPr>
              <a:t>TQ </a:t>
            </a:r>
            <a:r>
              <a:rPr sz="1500" spc="-5" dirty="0">
                <a:latin typeface="Arial MT"/>
                <a:cs typeface="Arial MT"/>
              </a:rPr>
              <a:t>does </a:t>
            </a:r>
            <a:r>
              <a:rPr sz="1500" b="1" spc="-5" dirty="0">
                <a:solidFill>
                  <a:srgbClr val="C00000"/>
                </a:solidFill>
                <a:latin typeface="Arial"/>
                <a:cs typeface="Arial"/>
              </a:rPr>
              <a:t>NOT </a:t>
            </a:r>
            <a:r>
              <a:rPr sz="1500" spc="-5" dirty="0">
                <a:latin typeface="Arial MT"/>
                <a:cs typeface="Arial MT"/>
              </a:rPr>
              <a:t>control </a:t>
            </a:r>
            <a:r>
              <a:rPr sz="1500" dirty="0">
                <a:latin typeface="Arial MT"/>
                <a:cs typeface="Arial MT"/>
              </a:rPr>
              <a:t> </a:t>
            </a:r>
            <a:r>
              <a:rPr sz="1500" spc="-5" dirty="0">
                <a:latin typeface="Arial MT"/>
                <a:cs typeface="Arial MT"/>
              </a:rPr>
              <a:t>bleeding, the original </a:t>
            </a:r>
            <a:r>
              <a:rPr sz="1500" dirty="0">
                <a:latin typeface="Arial MT"/>
                <a:cs typeface="Arial MT"/>
              </a:rPr>
              <a:t>TQ can </a:t>
            </a:r>
            <a:r>
              <a:rPr sz="1500" spc="-5" dirty="0">
                <a:latin typeface="Arial MT"/>
                <a:cs typeface="Arial MT"/>
              </a:rPr>
              <a:t>be </a:t>
            </a:r>
            <a:r>
              <a:rPr sz="1500" spc="-405" dirty="0">
                <a:latin typeface="Arial MT"/>
                <a:cs typeface="Arial MT"/>
              </a:rPr>
              <a:t> </a:t>
            </a:r>
            <a:r>
              <a:rPr sz="1500" spc="-5" dirty="0">
                <a:latin typeface="Arial MT"/>
                <a:cs typeface="Arial MT"/>
              </a:rPr>
              <a:t>retightened</a:t>
            </a:r>
            <a:endParaRPr sz="1500">
              <a:latin typeface="Arial MT"/>
              <a:cs typeface="Arial MT"/>
            </a:endParaRPr>
          </a:p>
        </p:txBody>
      </p:sp>
      <p:grpSp>
        <p:nvGrpSpPr>
          <p:cNvPr id="52" name="object 52"/>
          <p:cNvGrpSpPr/>
          <p:nvPr/>
        </p:nvGrpSpPr>
        <p:grpSpPr>
          <a:xfrm>
            <a:off x="7562722" y="5586095"/>
            <a:ext cx="980440" cy="678815"/>
            <a:chOff x="7562722" y="5586095"/>
            <a:chExt cx="980440" cy="678815"/>
          </a:xfrm>
        </p:grpSpPr>
        <p:pic>
          <p:nvPicPr>
            <p:cNvPr id="53" name="object 53"/>
            <p:cNvPicPr/>
            <p:nvPr/>
          </p:nvPicPr>
          <p:blipFill>
            <a:blip r:embed="rId13" cstate="print"/>
            <a:stretch>
              <a:fillRect/>
            </a:stretch>
          </p:blipFill>
          <p:spPr>
            <a:xfrm>
              <a:off x="7993380" y="5807202"/>
              <a:ext cx="549401" cy="457199"/>
            </a:xfrm>
            <a:prstGeom prst="rect">
              <a:avLst/>
            </a:prstGeom>
          </p:spPr>
        </p:pic>
        <p:sp>
          <p:nvSpPr>
            <p:cNvPr id="54" name="object 54"/>
            <p:cNvSpPr/>
            <p:nvPr/>
          </p:nvSpPr>
          <p:spPr>
            <a:xfrm>
              <a:off x="7575422" y="5598795"/>
              <a:ext cx="297180" cy="528320"/>
            </a:xfrm>
            <a:custGeom>
              <a:avLst/>
              <a:gdLst/>
              <a:ahLst/>
              <a:cxnLst/>
              <a:rect l="l" t="t" r="r" b="b"/>
              <a:pathLst>
                <a:path w="297179" h="528320">
                  <a:moveTo>
                    <a:pt x="78104" y="0"/>
                  </a:moveTo>
                  <a:lnTo>
                    <a:pt x="0" y="74294"/>
                  </a:lnTo>
                  <a:lnTo>
                    <a:pt x="40957" y="74294"/>
                  </a:lnTo>
                  <a:lnTo>
                    <a:pt x="40957" y="398056"/>
                  </a:lnTo>
                  <a:lnTo>
                    <a:pt x="51173" y="448663"/>
                  </a:lnTo>
                  <a:lnTo>
                    <a:pt x="79035" y="489988"/>
                  </a:lnTo>
                  <a:lnTo>
                    <a:pt x="120360" y="517849"/>
                  </a:lnTo>
                  <a:lnTo>
                    <a:pt x="170967" y="528065"/>
                  </a:lnTo>
                  <a:lnTo>
                    <a:pt x="297179" y="528065"/>
                  </a:lnTo>
                  <a:lnTo>
                    <a:pt x="297179" y="453770"/>
                  </a:lnTo>
                  <a:lnTo>
                    <a:pt x="170967" y="453770"/>
                  </a:lnTo>
                  <a:lnTo>
                    <a:pt x="149279" y="449392"/>
                  </a:lnTo>
                  <a:lnTo>
                    <a:pt x="131570" y="437453"/>
                  </a:lnTo>
                  <a:lnTo>
                    <a:pt x="119630" y="419743"/>
                  </a:lnTo>
                  <a:lnTo>
                    <a:pt x="115252" y="398056"/>
                  </a:lnTo>
                  <a:lnTo>
                    <a:pt x="115252" y="74294"/>
                  </a:lnTo>
                  <a:lnTo>
                    <a:pt x="156209" y="74294"/>
                  </a:lnTo>
                  <a:lnTo>
                    <a:pt x="78104" y="0"/>
                  </a:lnTo>
                  <a:close/>
                </a:path>
              </a:pathLst>
            </a:custGeom>
            <a:solidFill>
              <a:srgbClr val="921828"/>
            </a:solidFill>
          </p:spPr>
          <p:txBody>
            <a:bodyPr wrap="square" lIns="0" tIns="0" rIns="0" bIns="0" rtlCol="0"/>
            <a:lstStyle/>
            <a:p>
              <a:endParaRPr/>
            </a:p>
          </p:txBody>
        </p:sp>
        <p:sp>
          <p:nvSpPr>
            <p:cNvPr id="55" name="object 55"/>
            <p:cNvSpPr/>
            <p:nvPr/>
          </p:nvSpPr>
          <p:spPr>
            <a:xfrm>
              <a:off x="7575422" y="5598795"/>
              <a:ext cx="297180" cy="528320"/>
            </a:xfrm>
            <a:custGeom>
              <a:avLst/>
              <a:gdLst/>
              <a:ahLst/>
              <a:cxnLst/>
              <a:rect l="l" t="t" r="r" b="b"/>
              <a:pathLst>
                <a:path w="297179" h="528320">
                  <a:moveTo>
                    <a:pt x="297179" y="528065"/>
                  </a:moveTo>
                  <a:lnTo>
                    <a:pt x="170967" y="528065"/>
                  </a:lnTo>
                  <a:lnTo>
                    <a:pt x="120360" y="517849"/>
                  </a:lnTo>
                  <a:lnTo>
                    <a:pt x="79035" y="489988"/>
                  </a:lnTo>
                  <a:lnTo>
                    <a:pt x="51173" y="448663"/>
                  </a:lnTo>
                  <a:lnTo>
                    <a:pt x="40957" y="398056"/>
                  </a:lnTo>
                  <a:lnTo>
                    <a:pt x="40957" y="74294"/>
                  </a:lnTo>
                  <a:lnTo>
                    <a:pt x="0" y="74294"/>
                  </a:lnTo>
                  <a:lnTo>
                    <a:pt x="78104" y="0"/>
                  </a:lnTo>
                  <a:lnTo>
                    <a:pt x="156209" y="74294"/>
                  </a:lnTo>
                  <a:lnTo>
                    <a:pt x="115252" y="74294"/>
                  </a:lnTo>
                  <a:lnTo>
                    <a:pt x="115252" y="398056"/>
                  </a:lnTo>
                  <a:lnTo>
                    <a:pt x="119630" y="419743"/>
                  </a:lnTo>
                  <a:lnTo>
                    <a:pt x="131570" y="437453"/>
                  </a:lnTo>
                  <a:lnTo>
                    <a:pt x="149279" y="449392"/>
                  </a:lnTo>
                  <a:lnTo>
                    <a:pt x="170967" y="453770"/>
                  </a:lnTo>
                  <a:lnTo>
                    <a:pt x="297179" y="453770"/>
                  </a:lnTo>
                  <a:lnTo>
                    <a:pt x="297179" y="528065"/>
                  </a:lnTo>
                  <a:close/>
                </a:path>
              </a:pathLst>
            </a:custGeom>
            <a:ln w="25399">
              <a:solidFill>
                <a:srgbClr val="921828"/>
              </a:solidFill>
            </a:ln>
          </p:spPr>
          <p:txBody>
            <a:bodyPr wrap="square" lIns="0" tIns="0" rIns="0" bIns="0" rtlCol="0"/>
            <a:lstStyle/>
            <a:p>
              <a:endParaRPr/>
            </a:p>
          </p:txBody>
        </p:sp>
      </p:grpSp>
      <p:sp>
        <p:nvSpPr>
          <p:cNvPr id="56" name="object 56"/>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14</a:t>
            </a:fld>
            <a:endParaRPr sz="12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2937770" y="779970"/>
            <a:ext cx="6655434"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FFFFFF"/>
                </a:solidFill>
                <a:latin typeface="Arial"/>
                <a:cs typeface="Arial"/>
              </a:rPr>
              <a:t>TOURNIQUET</a:t>
            </a:r>
            <a:r>
              <a:rPr sz="3600" b="1" spc="-85" dirty="0">
                <a:solidFill>
                  <a:srgbClr val="FFFFFF"/>
                </a:solidFill>
                <a:latin typeface="Arial"/>
                <a:cs typeface="Arial"/>
              </a:rPr>
              <a:t> </a:t>
            </a:r>
            <a:r>
              <a:rPr sz="3600" b="1" spc="-5" dirty="0">
                <a:solidFill>
                  <a:srgbClr val="FFFFFF"/>
                </a:solidFill>
                <a:latin typeface="Arial"/>
                <a:cs typeface="Arial"/>
              </a:rPr>
              <a:t>REPLACEMENT</a:t>
            </a:r>
            <a:endParaRPr sz="3600" dirty="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40796"/>
            <a:ext cx="4714875" cy="299720"/>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15</a:t>
            </a:fld>
            <a:endParaRPr sz="1200"/>
          </a:p>
        </p:txBody>
      </p:sp>
      <p:pic>
        <p:nvPicPr>
          <p:cNvPr id="11" name="09a. Tourniquet Replacement (Tactical Field Care)">
            <a:hlinkClick r:id="" action="ppaction://media"/>
            <a:extLst>
              <a:ext uri="{FF2B5EF4-FFF2-40B4-BE49-F238E27FC236}">
                <a16:creationId xmlns:a16="http://schemas.microsoft.com/office/drawing/2014/main" id="{6C36C61C-9C61-43A4-1CCF-C18D75135DE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06415" y="1644586"/>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76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a:spLocks noGrp="1"/>
          </p:cNvSpPr>
          <p:nvPr>
            <p:ph type="title"/>
          </p:nvPr>
        </p:nvSpPr>
        <p:spPr>
          <a:xfrm>
            <a:off x="2871786" y="696766"/>
            <a:ext cx="6529705" cy="1068070"/>
          </a:xfrm>
          <a:prstGeom prst="rect">
            <a:avLst/>
          </a:prstGeom>
        </p:spPr>
        <p:txBody>
          <a:bodyPr vert="horz" wrap="square" lIns="0" tIns="74295" rIns="0" bIns="0" rtlCol="0">
            <a:spAutoFit/>
          </a:bodyPr>
          <a:lstStyle/>
          <a:p>
            <a:pPr marL="12700" marR="5080" indent="139065">
              <a:lnSpc>
                <a:spcPts val="3890"/>
              </a:lnSpc>
              <a:spcBef>
                <a:spcPts val="585"/>
              </a:spcBef>
            </a:pPr>
            <a:r>
              <a:rPr sz="3600" dirty="0">
                <a:solidFill>
                  <a:srgbClr val="BB8542"/>
                </a:solidFill>
              </a:rPr>
              <a:t>TOURNIQUET </a:t>
            </a:r>
            <a:r>
              <a:rPr sz="3600" spc="-5" dirty="0">
                <a:solidFill>
                  <a:srgbClr val="BB8542"/>
                </a:solidFill>
              </a:rPr>
              <a:t>CONVERSION </a:t>
            </a:r>
            <a:r>
              <a:rPr sz="3600" dirty="0">
                <a:solidFill>
                  <a:srgbClr val="BB8542"/>
                </a:solidFill>
              </a:rPr>
              <a:t> </a:t>
            </a:r>
            <a:r>
              <a:rPr sz="3600" dirty="0">
                <a:solidFill>
                  <a:srgbClr val="000000"/>
                </a:solidFill>
              </a:rPr>
              <a:t>INDICATIONS</a:t>
            </a:r>
            <a:r>
              <a:rPr sz="3600" spc="-40" dirty="0">
                <a:solidFill>
                  <a:srgbClr val="000000"/>
                </a:solidFill>
              </a:rPr>
              <a:t> </a:t>
            </a:r>
            <a:r>
              <a:rPr sz="3600" spc="-5" dirty="0">
                <a:solidFill>
                  <a:srgbClr val="000000"/>
                </a:solidFill>
              </a:rPr>
              <a:t>AND</a:t>
            </a:r>
            <a:r>
              <a:rPr sz="3600" spc="-40" dirty="0">
                <a:solidFill>
                  <a:srgbClr val="000000"/>
                </a:solidFill>
              </a:rPr>
              <a:t> </a:t>
            </a:r>
            <a:r>
              <a:rPr sz="3600" spc="-5" dirty="0">
                <a:solidFill>
                  <a:srgbClr val="000000"/>
                </a:solidFill>
              </a:rPr>
              <a:t>METHODS</a:t>
            </a:r>
            <a:endParaRPr sz="3600"/>
          </a:p>
        </p:txBody>
      </p:sp>
      <p:sp>
        <p:nvSpPr>
          <p:cNvPr id="5" name="object 5"/>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6" name="object 6"/>
          <p:cNvSpPr txBox="1"/>
          <p:nvPr/>
        </p:nvSpPr>
        <p:spPr>
          <a:xfrm>
            <a:off x="4832698" y="6080380"/>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a:latin typeface="Arial Black"/>
              <a:cs typeface="Arial Black"/>
            </a:endParaRPr>
          </a:p>
        </p:txBody>
      </p:sp>
      <p:grpSp>
        <p:nvGrpSpPr>
          <p:cNvPr id="7" name="object 7"/>
          <p:cNvGrpSpPr/>
          <p:nvPr/>
        </p:nvGrpSpPr>
        <p:grpSpPr>
          <a:xfrm>
            <a:off x="316991" y="1712214"/>
            <a:ext cx="11597640" cy="4183379"/>
            <a:chOff x="316991" y="1712214"/>
            <a:chExt cx="11597640" cy="4183379"/>
          </a:xfrm>
        </p:grpSpPr>
        <p:pic>
          <p:nvPicPr>
            <p:cNvPr id="8" name="object 8"/>
            <p:cNvPicPr/>
            <p:nvPr/>
          </p:nvPicPr>
          <p:blipFill>
            <a:blip r:embed="rId4" cstate="print"/>
            <a:stretch>
              <a:fillRect/>
            </a:stretch>
          </p:blipFill>
          <p:spPr>
            <a:xfrm>
              <a:off x="8462010" y="1712214"/>
              <a:ext cx="3452620" cy="4183379"/>
            </a:xfrm>
            <a:prstGeom prst="rect">
              <a:avLst/>
            </a:prstGeom>
          </p:spPr>
        </p:pic>
        <p:pic>
          <p:nvPicPr>
            <p:cNvPr id="9" name="object 9"/>
            <p:cNvPicPr/>
            <p:nvPr/>
          </p:nvPicPr>
          <p:blipFill>
            <a:blip r:embed="rId5" cstate="print"/>
            <a:stretch>
              <a:fillRect/>
            </a:stretch>
          </p:blipFill>
          <p:spPr>
            <a:xfrm>
              <a:off x="316991" y="1801368"/>
              <a:ext cx="8239506" cy="1903475"/>
            </a:xfrm>
            <a:prstGeom prst="rect">
              <a:avLst/>
            </a:prstGeom>
          </p:spPr>
        </p:pic>
        <p:sp>
          <p:nvSpPr>
            <p:cNvPr id="10" name="object 10"/>
            <p:cNvSpPr/>
            <p:nvPr/>
          </p:nvSpPr>
          <p:spPr>
            <a:xfrm>
              <a:off x="375284" y="1808610"/>
              <a:ext cx="8122920" cy="1788160"/>
            </a:xfrm>
            <a:custGeom>
              <a:avLst/>
              <a:gdLst/>
              <a:ahLst/>
              <a:cxnLst/>
              <a:rect l="l" t="t" r="r" b="b"/>
              <a:pathLst>
                <a:path w="8122920" h="1788160">
                  <a:moveTo>
                    <a:pt x="7944154" y="0"/>
                  </a:moveTo>
                  <a:lnTo>
                    <a:pt x="178765" y="0"/>
                  </a:lnTo>
                  <a:lnTo>
                    <a:pt x="131242" y="6385"/>
                  </a:lnTo>
                  <a:lnTo>
                    <a:pt x="88538" y="24406"/>
                  </a:lnTo>
                  <a:lnTo>
                    <a:pt x="52358" y="52358"/>
                  </a:lnTo>
                  <a:lnTo>
                    <a:pt x="24406" y="88538"/>
                  </a:lnTo>
                  <a:lnTo>
                    <a:pt x="6385" y="131242"/>
                  </a:lnTo>
                  <a:lnTo>
                    <a:pt x="0" y="178765"/>
                  </a:lnTo>
                  <a:lnTo>
                    <a:pt x="0" y="1608874"/>
                  </a:lnTo>
                  <a:lnTo>
                    <a:pt x="6385" y="1656402"/>
                  </a:lnTo>
                  <a:lnTo>
                    <a:pt x="24406" y="1699109"/>
                  </a:lnTo>
                  <a:lnTo>
                    <a:pt x="52358" y="1735291"/>
                  </a:lnTo>
                  <a:lnTo>
                    <a:pt x="88538" y="1763244"/>
                  </a:lnTo>
                  <a:lnTo>
                    <a:pt x="131242" y="1781266"/>
                  </a:lnTo>
                  <a:lnTo>
                    <a:pt x="178765" y="1787652"/>
                  </a:lnTo>
                  <a:lnTo>
                    <a:pt x="7944154" y="1787652"/>
                  </a:lnTo>
                  <a:lnTo>
                    <a:pt x="7991677" y="1781266"/>
                  </a:lnTo>
                  <a:lnTo>
                    <a:pt x="8034381" y="1763244"/>
                  </a:lnTo>
                  <a:lnTo>
                    <a:pt x="8070561" y="1735291"/>
                  </a:lnTo>
                  <a:lnTo>
                    <a:pt x="8098513" y="1699109"/>
                  </a:lnTo>
                  <a:lnTo>
                    <a:pt x="8116534" y="1656402"/>
                  </a:lnTo>
                  <a:lnTo>
                    <a:pt x="8122920" y="1608874"/>
                  </a:lnTo>
                  <a:lnTo>
                    <a:pt x="8122920" y="178765"/>
                  </a:lnTo>
                  <a:lnTo>
                    <a:pt x="8116534" y="131242"/>
                  </a:lnTo>
                  <a:lnTo>
                    <a:pt x="8098513" y="88538"/>
                  </a:lnTo>
                  <a:lnTo>
                    <a:pt x="8070561" y="52358"/>
                  </a:lnTo>
                  <a:lnTo>
                    <a:pt x="8034381" y="24406"/>
                  </a:lnTo>
                  <a:lnTo>
                    <a:pt x="7991677" y="6385"/>
                  </a:lnTo>
                  <a:lnTo>
                    <a:pt x="7944154" y="0"/>
                  </a:lnTo>
                  <a:close/>
                </a:path>
              </a:pathLst>
            </a:custGeom>
            <a:solidFill>
              <a:srgbClr val="FFFFFF">
                <a:alpha val="89804"/>
              </a:srgbClr>
            </a:solidFill>
          </p:spPr>
          <p:txBody>
            <a:bodyPr wrap="square" lIns="0" tIns="0" rIns="0" bIns="0" rtlCol="0"/>
            <a:lstStyle/>
            <a:p>
              <a:endParaRPr/>
            </a:p>
          </p:txBody>
        </p:sp>
        <p:sp>
          <p:nvSpPr>
            <p:cNvPr id="11" name="object 11"/>
            <p:cNvSpPr/>
            <p:nvPr/>
          </p:nvSpPr>
          <p:spPr>
            <a:xfrm>
              <a:off x="375284" y="1808610"/>
              <a:ext cx="8122920" cy="1788160"/>
            </a:xfrm>
            <a:custGeom>
              <a:avLst/>
              <a:gdLst/>
              <a:ahLst/>
              <a:cxnLst/>
              <a:rect l="l" t="t" r="r" b="b"/>
              <a:pathLst>
                <a:path w="8122920" h="1788160">
                  <a:moveTo>
                    <a:pt x="0" y="178765"/>
                  </a:moveTo>
                  <a:lnTo>
                    <a:pt x="6385" y="131242"/>
                  </a:lnTo>
                  <a:lnTo>
                    <a:pt x="24406" y="88538"/>
                  </a:lnTo>
                  <a:lnTo>
                    <a:pt x="52358" y="52358"/>
                  </a:lnTo>
                  <a:lnTo>
                    <a:pt x="88538" y="24406"/>
                  </a:lnTo>
                  <a:lnTo>
                    <a:pt x="131242" y="6385"/>
                  </a:lnTo>
                  <a:lnTo>
                    <a:pt x="178765" y="0"/>
                  </a:lnTo>
                  <a:lnTo>
                    <a:pt x="7944154" y="0"/>
                  </a:lnTo>
                  <a:lnTo>
                    <a:pt x="7991677" y="6385"/>
                  </a:lnTo>
                  <a:lnTo>
                    <a:pt x="8034381" y="24406"/>
                  </a:lnTo>
                  <a:lnTo>
                    <a:pt x="8070561" y="52358"/>
                  </a:lnTo>
                  <a:lnTo>
                    <a:pt x="8098513" y="88538"/>
                  </a:lnTo>
                  <a:lnTo>
                    <a:pt x="8116534" y="131242"/>
                  </a:lnTo>
                  <a:lnTo>
                    <a:pt x="8122920" y="178765"/>
                  </a:lnTo>
                  <a:lnTo>
                    <a:pt x="8122920" y="1608874"/>
                  </a:lnTo>
                  <a:lnTo>
                    <a:pt x="8116534" y="1656402"/>
                  </a:lnTo>
                  <a:lnTo>
                    <a:pt x="8098513" y="1699109"/>
                  </a:lnTo>
                  <a:lnTo>
                    <a:pt x="8070561" y="1735291"/>
                  </a:lnTo>
                  <a:lnTo>
                    <a:pt x="8034381" y="1763244"/>
                  </a:lnTo>
                  <a:lnTo>
                    <a:pt x="7991677" y="1781266"/>
                  </a:lnTo>
                  <a:lnTo>
                    <a:pt x="7944154" y="1787652"/>
                  </a:lnTo>
                  <a:lnTo>
                    <a:pt x="178765" y="1787652"/>
                  </a:lnTo>
                  <a:lnTo>
                    <a:pt x="131242" y="1781266"/>
                  </a:lnTo>
                  <a:lnTo>
                    <a:pt x="88538" y="1763244"/>
                  </a:lnTo>
                  <a:lnTo>
                    <a:pt x="52358" y="1735291"/>
                  </a:lnTo>
                  <a:lnTo>
                    <a:pt x="24406" y="1699109"/>
                  </a:lnTo>
                  <a:lnTo>
                    <a:pt x="6385" y="1656402"/>
                  </a:lnTo>
                  <a:lnTo>
                    <a:pt x="0" y="1608874"/>
                  </a:lnTo>
                  <a:lnTo>
                    <a:pt x="0" y="178765"/>
                  </a:lnTo>
                  <a:close/>
                </a:path>
              </a:pathLst>
            </a:custGeom>
            <a:ln w="12700">
              <a:solidFill>
                <a:srgbClr val="BB8542"/>
              </a:solidFill>
            </a:ln>
          </p:spPr>
          <p:txBody>
            <a:bodyPr wrap="square" lIns="0" tIns="0" rIns="0" bIns="0" rtlCol="0"/>
            <a:lstStyle/>
            <a:p>
              <a:endParaRPr/>
            </a:p>
          </p:txBody>
        </p:sp>
        <p:pic>
          <p:nvPicPr>
            <p:cNvPr id="12" name="object 12"/>
            <p:cNvPicPr/>
            <p:nvPr/>
          </p:nvPicPr>
          <p:blipFill>
            <a:blip r:embed="rId6" cstate="print"/>
            <a:stretch>
              <a:fillRect/>
            </a:stretch>
          </p:blipFill>
          <p:spPr>
            <a:xfrm>
              <a:off x="621410" y="2047113"/>
              <a:ext cx="1774697" cy="1311402"/>
            </a:xfrm>
            <a:prstGeom prst="rect">
              <a:avLst/>
            </a:prstGeom>
          </p:spPr>
        </p:pic>
        <p:sp>
          <p:nvSpPr>
            <p:cNvPr id="13" name="object 13"/>
            <p:cNvSpPr/>
            <p:nvPr/>
          </p:nvSpPr>
          <p:spPr>
            <a:xfrm>
              <a:off x="621410" y="2047113"/>
              <a:ext cx="1774825" cy="1311910"/>
            </a:xfrm>
            <a:custGeom>
              <a:avLst/>
              <a:gdLst/>
              <a:ahLst/>
              <a:cxnLst/>
              <a:rect l="l" t="t" r="r" b="b"/>
              <a:pathLst>
                <a:path w="1774825" h="1311910">
                  <a:moveTo>
                    <a:pt x="0" y="131140"/>
                  </a:moveTo>
                  <a:lnTo>
                    <a:pt x="10305" y="80093"/>
                  </a:lnTo>
                  <a:lnTo>
                    <a:pt x="38409" y="38409"/>
                  </a:lnTo>
                  <a:lnTo>
                    <a:pt x="80093" y="10305"/>
                  </a:lnTo>
                  <a:lnTo>
                    <a:pt x="131140" y="0"/>
                  </a:lnTo>
                  <a:lnTo>
                    <a:pt x="1643557" y="0"/>
                  </a:lnTo>
                  <a:lnTo>
                    <a:pt x="1694604" y="10305"/>
                  </a:lnTo>
                  <a:lnTo>
                    <a:pt x="1736288" y="38409"/>
                  </a:lnTo>
                  <a:lnTo>
                    <a:pt x="1764392" y="80093"/>
                  </a:lnTo>
                  <a:lnTo>
                    <a:pt x="1774698" y="131140"/>
                  </a:lnTo>
                  <a:lnTo>
                    <a:pt x="1774698" y="1180261"/>
                  </a:lnTo>
                  <a:lnTo>
                    <a:pt x="1764392" y="1231308"/>
                  </a:lnTo>
                  <a:lnTo>
                    <a:pt x="1736288" y="1272992"/>
                  </a:lnTo>
                  <a:lnTo>
                    <a:pt x="1694604" y="1301096"/>
                  </a:lnTo>
                  <a:lnTo>
                    <a:pt x="1643557" y="1311402"/>
                  </a:lnTo>
                  <a:lnTo>
                    <a:pt x="131140" y="1311402"/>
                  </a:lnTo>
                  <a:lnTo>
                    <a:pt x="80093" y="1301096"/>
                  </a:lnTo>
                  <a:lnTo>
                    <a:pt x="38409" y="1272992"/>
                  </a:lnTo>
                  <a:lnTo>
                    <a:pt x="10305" y="1231308"/>
                  </a:lnTo>
                  <a:lnTo>
                    <a:pt x="0" y="1180261"/>
                  </a:lnTo>
                  <a:lnTo>
                    <a:pt x="0" y="131140"/>
                  </a:lnTo>
                  <a:close/>
                </a:path>
              </a:pathLst>
            </a:custGeom>
            <a:ln w="12700">
              <a:solidFill>
                <a:srgbClr val="BB8542"/>
              </a:solidFill>
            </a:ln>
          </p:spPr>
          <p:txBody>
            <a:bodyPr wrap="square" lIns="0" tIns="0" rIns="0" bIns="0" rtlCol="0"/>
            <a:lstStyle/>
            <a:p>
              <a:endParaRPr/>
            </a:p>
          </p:txBody>
        </p:sp>
        <p:sp>
          <p:nvSpPr>
            <p:cNvPr id="14" name="object 14"/>
            <p:cNvSpPr/>
            <p:nvPr/>
          </p:nvSpPr>
          <p:spPr>
            <a:xfrm>
              <a:off x="621414" y="3596258"/>
              <a:ext cx="1774825" cy="2185670"/>
            </a:xfrm>
            <a:custGeom>
              <a:avLst/>
              <a:gdLst/>
              <a:ahLst/>
              <a:cxnLst/>
              <a:rect l="l" t="t" r="r" b="b"/>
              <a:pathLst>
                <a:path w="1774825" h="2185670">
                  <a:moveTo>
                    <a:pt x="1774697" y="0"/>
                  </a:moveTo>
                  <a:lnTo>
                    <a:pt x="0" y="0"/>
                  </a:lnTo>
                  <a:lnTo>
                    <a:pt x="0" y="1999068"/>
                  </a:lnTo>
                  <a:lnTo>
                    <a:pt x="6656" y="2048608"/>
                  </a:lnTo>
                  <a:lnTo>
                    <a:pt x="25440" y="2093123"/>
                  </a:lnTo>
                  <a:lnTo>
                    <a:pt x="54576" y="2130837"/>
                  </a:lnTo>
                  <a:lnTo>
                    <a:pt x="92288" y="2159975"/>
                  </a:lnTo>
                  <a:lnTo>
                    <a:pt x="136799" y="2178759"/>
                  </a:lnTo>
                  <a:lnTo>
                    <a:pt x="186334" y="2185416"/>
                  </a:lnTo>
                  <a:lnTo>
                    <a:pt x="1588350" y="2185416"/>
                  </a:lnTo>
                  <a:lnTo>
                    <a:pt x="1637890" y="2178759"/>
                  </a:lnTo>
                  <a:lnTo>
                    <a:pt x="1682405" y="2159975"/>
                  </a:lnTo>
                  <a:lnTo>
                    <a:pt x="1720119" y="2130837"/>
                  </a:lnTo>
                  <a:lnTo>
                    <a:pt x="1749257" y="2093123"/>
                  </a:lnTo>
                  <a:lnTo>
                    <a:pt x="1768041" y="2048608"/>
                  </a:lnTo>
                  <a:lnTo>
                    <a:pt x="1774697" y="1999068"/>
                  </a:lnTo>
                  <a:lnTo>
                    <a:pt x="1774697" y="0"/>
                  </a:lnTo>
                  <a:close/>
                </a:path>
              </a:pathLst>
            </a:custGeom>
            <a:solidFill>
              <a:srgbClr val="FFFFFF"/>
            </a:solidFill>
          </p:spPr>
          <p:txBody>
            <a:bodyPr wrap="square" lIns="0" tIns="0" rIns="0" bIns="0" rtlCol="0"/>
            <a:lstStyle/>
            <a:p>
              <a:endParaRPr/>
            </a:p>
          </p:txBody>
        </p:sp>
        <p:sp>
          <p:nvSpPr>
            <p:cNvPr id="15" name="object 15"/>
            <p:cNvSpPr/>
            <p:nvPr/>
          </p:nvSpPr>
          <p:spPr>
            <a:xfrm>
              <a:off x="621414" y="3596258"/>
              <a:ext cx="1774825" cy="2185670"/>
            </a:xfrm>
            <a:custGeom>
              <a:avLst/>
              <a:gdLst/>
              <a:ahLst/>
              <a:cxnLst/>
              <a:rect l="l" t="t" r="r" b="b"/>
              <a:pathLst>
                <a:path w="1774825" h="2185670">
                  <a:moveTo>
                    <a:pt x="1588350" y="2185416"/>
                  </a:moveTo>
                  <a:lnTo>
                    <a:pt x="186334" y="2185416"/>
                  </a:lnTo>
                  <a:lnTo>
                    <a:pt x="136799" y="2178759"/>
                  </a:lnTo>
                  <a:lnTo>
                    <a:pt x="92288" y="2159975"/>
                  </a:lnTo>
                  <a:lnTo>
                    <a:pt x="54576" y="2130837"/>
                  </a:lnTo>
                  <a:lnTo>
                    <a:pt x="25440" y="2093123"/>
                  </a:lnTo>
                  <a:lnTo>
                    <a:pt x="6656" y="2048608"/>
                  </a:lnTo>
                  <a:lnTo>
                    <a:pt x="0" y="1999068"/>
                  </a:lnTo>
                  <a:lnTo>
                    <a:pt x="0" y="0"/>
                  </a:lnTo>
                  <a:lnTo>
                    <a:pt x="1774697" y="0"/>
                  </a:lnTo>
                  <a:lnTo>
                    <a:pt x="1774697" y="1999068"/>
                  </a:lnTo>
                  <a:lnTo>
                    <a:pt x="1768041" y="2048608"/>
                  </a:lnTo>
                  <a:lnTo>
                    <a:pt x="1749257" y="2093123"/>
                  </a:lnTo>
                  <a:lnTo>
                    <a:pt x="1720119" y="2130837"/>
                  </a:lnTo>
                  <a:lnTo>
                    <a:pt x="1682405" y="2159975"/>
                  </a:lnTo>
                  <a:lnTo>
                    <a:pt x="1637890" y="2178759"/>
                  </a:lnTo>
                  <a:lnTo>
                    <a:pt x="1588350" y="2185416"/>
                  </a:lnTo>
                  <a:close/>
                </a:path>
              </a:pathLst>
            </a:custGeom>
            <a:ln w="12700">
              <a:solidFill>
                <a:srgbClr val="BB8542"/>
              </a:solidFill>
            </a:ln>
          </p:spPr>
          <p:txBody>
            <a:bodyPr wrap="square" lIns="0" tIns="0" rIns="0" bIns="0" rtlCol="0"/>
            <a:lstStyle/>
            <a:p>
              <a:endParaRPr/>
            </a:p>
          </p:txBody>
        </p:sp>
      </p:grpSp>
      <p:sp>
        <p:nvSpPr>
          <p:cNvPr id="16" name="object 16"/>
          <p:cNvSpPr txBox="1"/>
          <p:nvPr/>
        </p:nvSpPr>
        <p:spPr>
          <a:xfrm>
            <a:off x="860044" y="3677978"/>
            <a:ext cx="1296670" cy="1033780"/>
          </a:xfrm>
          <a:prstGeom prst="rect">
            <a:avLst/>
          </a:prstGeom>
        </p:spPr>
        <p:txBody>
          <a:bodyPr vert="horz" wrap="square" lIns="0" tIns="41910" rIns="0" bIns="0" rtlCol="0">
            <a:spAutoFit/>
          </a:bodyPr>
          <a:lstStyle/>
          <a:p>
            <a:pPr marL="12700" marR="5080" algn="ctr">
              <a:lnSpc>
                <a:spcPct val="89200"/>
              </a:lnSpc>
              <a:spcBef>
                <a:spcPts val="330"/>
              </a:spcBef>
            </a:pPr>
            <a:r>
              <a:rPr sz="1800" b="1" spc="-5" dirty="0">
                <a:latin typeface="Arial"/>
                <a:cs typeface="Arial"/>
              </a:rPr>
              <a:t>Pack</a:t>
            </a:r>
            <a:r>
              <a:rPr sz="1800" b="1" spc="-95" dirty="0">
                <a:latin typeface="Arial"/>
                <a:cs typeface="Arial"/>
              </a:rPr>
              <a:t> </a:t>
            </a:r>
            <a:r>
              <a:rPr sz="1800" dirty="0">
                <a:latin typeface="Arial MT"/>
                <a:cs typeface="Arial MT"/>
              </a:rPr>
              <a:t>wound </a:t>
            </a:r>
            <a:r>
              <a:rPr sz="1800" spc="-484" dirty="0">
                <a:latin typeface="Arial MT"/>
                <a:cs typeface="Arial MT"/>
              </a:rPr>
              <a:t> </a:t>
            </a:r>
            <a:r>
              <a:rPr sz="1800" dirty="0">
                <a:latin typeface="Arial MT"/>
                <a:cs typeface="Arial MT"/>
              </a:rPr>
              <a:t>and hold </a:t>
            </a:r>
            <a:r>
              <a:rPr sz="1800" spc="5" dirty="0">
                <a:latin typeface="Arial MT"/>
                <a:cs typeface="Arial MT"/>
              </a:rPr>
              <a:t> </a:t>
            </a:r>
            <a:r>
              <a:rPr sz="1800" dirty="0">
                <a:latin typeface="Arial MT"/>
                <a:cs typeface="Arial MT"/>
              </a:rPr>
              <a:t>pressure </a:t>
            </a:r>
            <a:r>
              <a:rPr sz="1800" spc="-5" dirty="0">
                <a:latin typeface="Arial MT"/>
                <a:cs typeface="Arial MT"/>
              </a:rPr>
              <a:t>for </a:t>
            </a:r>
            <a:r>
              <a:rPr sz="1800" spc="-490" dirty="0">
                <a:latin typeface="Arial MT"/>
                <a:cs typeface="Arial MT"/>
              </a:rPr>
              <a:t> </a:t>
            </a:r>
            <a:r>
              <a:rPr sz="1800" b="1" dirty="0">
                <a:latin typeface="Arial"/>
                <a:cs typeface="Arial"/>
              </a:rPr>
              <a:t>3</a:t>
            </a:r>
            <a:r>
              <a:rPr sz="1800" b="1" spc="-25" dirty="0">
                <a:latin typeface="Arial"/>
                <a:cs typeface="Arial"/>
              </a:rPr>
              <a:t> </a:t>
            </a:r>
            <a:r>
              <a:rPr sz="1800" b="1" spc="-5" dirty="0">
                <a:latin typeface="Arial"/>
                <a:cs typeface="Arial"/>
              </a:rPr>
              <a:t>minutes</a:t>
            </a:r>
            <a:endParaRPr sz="1800">
              <a:latin typeface="Arial"/>
              <a:cs typeface="Arial"/>
            </a:endParaRPr>
          </a:p>
        </p:txBody>
      </p:sp>
      <p:grpSp>
        <p:nvGrpSpPr>
          <p:cNvPr id="17" name="object 17"/>
          <p:cNvGrpSpPr/>
          <p:nvPr/>
        </p:nvGrpSpPr>
        <p:grpSpPr>
          <a:xfrm>
            <a:off x="2566542" y="2040763"/>
            <a:ext cx="1787525" cy="3747770"/>
            <a:chOff x="2566542" y="2040763"/>
            <a:chExt cx="1787525" cy="3747770"/>
          </a:xfrm>
        </p:grpSpPr>
        <p:pic>
          <p:nvPicPr>
            <p:cNvPr id="18" name="object 18"/>
            <p:cNvPicPr/>
            <p:nvPr/>
          </p:nvPicPr>
          <p:blipFill>
            <a:blip r:embed="rId7" cstate="print"/>
            <a:stretch>
              <a:fillRect/>
            </a:stretch>
          </p:blipFill>
          <p:spPr>
            <a:xfrm>
              <a:off x="2572892" y="2047113"/>
              <a:ext cx="1774697" cy="1311402"/>
            </a:xfrm>
            <a:prstGeom prst="rect">
              <a:avLst/>
            </a:prstGeom>
          </p:spPr>
        </p:pic>
        <p:sp>
          <p:nvSpPr>
            <p:cNvPr id="19" name="object 19"/>
            <p:cNvSpPr/>
            <p:nvPr/>
          </p:nvSpPr>
          <p:spPr>
            <a:xfrm>
              <a:off x="2572892" y="2047113"/>
              <a:ext cx="1774825" cy="1311910"/>
            </a:xfrm>
            <a:custGeom>
              <a:avLst/>
              <a:gdLst/>
              <a:ahLst/>
              <a:cxnLst/>
              <a:rect l="l" t="t" r="r" b="b"/>
              <a:pathLst>
                <a:path w="1774825" h="1311910">
                  <a:moveTo>
                    <a:pt x="0" y="131140"/>
                  </a:moveTo>
                  <a:lnTo>
                    <a:pt x="10305" y="80093"/>
                  </a:lnTo>
                  <a:lnTo>
                    <a:pt x="38409" y="38409"/>
                  </a:lnTo>
                  <a:lnTo>
                    <a:pt x="80093" y="10305"/>
                  </a:lnTo>
                  <a:lnTo>
                    <a:pt x="131140" y="0"/>
                  </a:lnTo>
                  <a:lnTo>
                    <a:pt x="1643557" y="0"/>
                  </a:lnTo>
                  <a:lnTo>
                    <a:pt x="1694604" y="10305"/>
                  </a:lnTo>
                  <a:lnTo>
                    <a:pt x="1736288" y="38409"/>
                  </a:lnTo>
                  <a:lnTo>
                    <a:pt x="1764392" y="80093"/>
                  </a:lnTo>
                  <a:lnTo>
                    <a:pt x="1774698" y="131140"/>
                  </a:lnTo>
                  <a:lnTo>
                    <a:pt x="1774698" y="1180261"/>
                  </a:lnTo>
                  <a:lnTo>
                    <a:pt x="1764392" y="1231308"/>
                  </a:lnTo>
                  <a:lnTo>
                    <a:pt x="1736288" y="1272992"/>
                  </a:lnTo>
                  <a:lnTo>
                    <a:pt x="1694604" y="1301096"/>
                  </a:lnTo>
                  <a:lnTo>
                    <a:pt x="1643557" y="1311402"/>
                  </a:lnTo>
                  <a:lnTo>
                    <a:pt x="131140" y="1311402"/>
                  </a:lnTo>
                  <a:lnTo>
                    <a:pt x="80093" y="1301096"/>
                  </a:lnTo>
                  <a:lnTo>
                    <a:pt x="38409" y="1272992"/>
                  </a:lnTo>
                  <a:lnTo>
                    <a:pt x="10305" y="1231308"/>
                  </a:lnTo>
                  <a:lnTo>
                    <a:pt x="0" y="1180261"/>
                  </a:lnTo>
                  <a:lnTo>
                    <a:pt x="0" y="131140"/>
                  </a:lnTo>
                  <a:close/>
                </a:path>
              </a:pathLst>
            </a:custGeom>
            <a:ln w="12700">
              <a:solidFill>
                <a:srgbClr val="BB8542"/>
              </a:solidFill>
            </a:ln>
          </p:spPr>
          <p:txBody>
            <a:bodyPr wrap="square" lIns="0" tIns="0" rIns="0" bIns="0" rtlCol="0"/>
            <a:lstStyle/>
            <a:p>
              <a:endParaRPr/>
            </a:p>
          </p:txBody>
        </p:sp>
        <p:sp>
          <p:nvSpPr>
            <p:cNvPr id="20" name="object 20"/>
            <p:cNvSpPr/>
            <p:nvPr/>
          </p:nvSpPr>
          <p:spPr>
            <a:xfrm>
              <a:off x="2572896" y="3596259"/>
              <a:ext cx="1774825" cy="2185670"/>
            </a:xfrm>
            <a:custGeom>
              <a:avLst/>
              <a:gdLst/>
              <a:ahLst/>
              <a:cxnLst/>
              <a:rect l="l" t="t" r="r" b="b"/>
              <a:pathLst>
                <a:path w="1774825" h="2185670">
                  <a:moveTo>
                    <a:pt x="1774698" y="0"/>
                  </a:moveTo>
                  <a:lnTo>
                    <a:pt x="0" y="0"/>
                  </a:lnTo>
                  <a:lnTo>
                    <a:pt x="0" y="1999068"/>
                  </a:lnTo>
                  <a:lnTo>
                    <a:pt x="6656" y="2048608"/>
                  </a:lnTo>
                  <a:lnTo>
                    <a:pt x="25440" y="2093123"/>
                  </a:lnTo>
                  <a:lnTo>
                    <a:pt x="54576" y="2130837"/>
                  </a:lnTo>
                  <a:lnTo>
                    <a:pt x="92288" y="2159975"/>
                  </a:lnTo>
                  <a:lnTo>
                    <a:pt x="136799" y="2178759"/>
                  </a:lnTo>
                  <a:lnTo>
                    <a:pt x="186334" y="2185416"/>
                  </a:lnTo>
                  <a:lnTo>
                    <a:pt x="1588350" y="2185416"/>
                  </a:lnTo>
                  <a:lnTo>
                    <a:pt x="1637890" y="2178759"/>
                  </a:lnTo>
                  <a:lnTo>
                    <a:pt x="1682405" y="2159975"/>
                  </a:lnTo>
                  <a:lnTo>
                    <a:pt x="1720119" y="2130837"/>
                  </a:lnTo>
                  <a:lnTo>
                    <a:pt x="1749257" y="2093123"/>
                  </a:lnTo>
                  <a:lnTo>
                    <a:pt x="1768041" y="2048608"/>
                  </a:lnTo>
                  <a:lnTo>
                    <a:pt x="1774698" y="1999068"/>
                  </a:lnTo>
                  <a:lnTo>
                    <a:pt x="1774698" y="0"/>
                  </a:lnTo>
                  <a:close/>
                </a:path>
              </a:pathLst>
            </a:custGeom>
            <a:solidFill>
              <a:srgbClr val="FFFFFF"/>
            </a:solidFill>
          </p:spPr>
          <p:txBody>
            <a:bodyPr wrap="square" lIns="0" tIns="0" rIns="0" bIns="0" rtlCol="0"/>
            <a:lstStyle/>
            <a:p>
              <a:endParaRPr/>
            </a:p>
          </p:txBody>
        </p:sp>
        <p:sp>
          <p:nvSpPr>
            <p:cNvPr id="21" name="object 21"/>
            <p:cNvSpPr/>
            <p:nvPr/>
          </p:nvSpPr>
          <p:spPr>
            <a:xfrm>
              <a:off x="2572895" y="3596259"/>
              <a:ext cx="1774825" cy="2185670"/>
            </a:xfrm>
            <a:custGeom>
              <a:avLst/>
              <a:gdLst/>
              <a:ahLst/>
              <a:cxnLst/>
              <a:rect l="l" t="t" r="r" b="b"/>
              <a:pathLst>
                <a:path w="1774825" h="2185670">
                  <a:moveTo>
                    <a:pt x="1588350" y="2185416"/>
                  </a:moveTo>
                  <a:lnTo>
                    <a:pt x="186334" y="2185416"/>
                  </a:lnTo>
                  <a:lnTo>
                    <a:pt x="136799" y="2178759"/>
                  </a:lnTo>
                  <a:lnTo>
                    <a:pt x="92288" y="2159975"/>
                  </a:lnTo>
                  <a:lnTo>
                    <a:pt x="54576" y="2130837"/>
                  </a:lnTo>
                  <a:lnTo>
                    <a:pt x="25440" y="2093123"/>
                  </a:lnTo>
                  <a:lnTo>
                    <a:pt x="6656" y="2048608"/>
                  </a:lnTo>
                  <a:lnTo>
                    <a:pt x="0" y="1999068"/>
                  </a:lnTo>
                  <a:lnTo>
                    <a:pt x="0" y="0"/>
                  </a:lnTo>
                  <a:lnTo>
                    <a:pt x="1774698" y="0"/>
                  </a:lnTo>
                  <a:lnTo>
                    <a:pt x="1774698" y="1999068"/>
                  </a:lnTo>
                  <a:lnTo>
                    <a:pt x="1768041" y="2048608"/>
                  </a:lnTo>
                  <a:lnTo>
                    <a:pt x="1749257" y="2093123"/>
                  </a:lnTo>
                  <a:lnTo>
                    <a:pt x="1720119" y="2130837"/>
                  </a:lnTo>
                  <a:lnTo>
                    <a:pt x="1682405" y="2159975"/>
                  </a:lnTo>
                  <a:lnTo>
                    <a:pt x="1637890" y="2178759"/>
                  </a:lnTo>
                  <a:lnTo>
                    <a:pt x="1588350" y="2185416"/>
                  </a:lnTo>
                  <a:close/>
                </a:path>
              </a:pathLst>
            </a:custGeom>
            <a:ln w="12700">
              <a:solidFill>
                <a:srgbClr val="BB8542"/>
              </a:solidFill>
            </a:ln>
          </p:spPr>
          <p:txBody>
            <a:bodyPr wrap="square" lIns="0" tIns="0" rIns="0" bIns="0" rtlCol="0"/>
            <a:lstStyle/>
            <a:p>
              <a:endParaRPr/>
            </a:p>
          </p:txBody>
        </p:sp>
      </p:grpSp>
      <p:sp>
        <p:nvSpPr>
          <p:cNvPr id="22" name="object 22"/>
          <p:cNvSpPr txBox="1"/>
          <p:nvPr/>
        </p:nvSpPr>
        <p:spPr>
          <a:xfrm>
            <a:off x="3001770" y="3783191"/>
            <a:ext cx="916940" cy="786765"/>
          </a:xfrm>
          <a:prstGeom prst="rect">
            <a:avLst/>
          </a:prstGeom>
        </p:spPr>
        <p:txBody>
          <a:bodyPr vert="horz" wrap="square" lIns="0" tIns="43815" rIns="0" bIns="0" rtlCol="0">
            <a:spAutoFit/>
          </a:bodyPr>
          <a:lstStyle/>
          <a:p>
            <a:pPr marL="12700" marR="5080" indent="127635">
              <a:lnSpc>
                <a:spcPct val="88700"/>
              </a:lnSpc>
              <a:spcBef>
                <a:spcPts val="345"/>
              </a:spcBef>
            </a:pPr>
            <a:r>
              <a:rPr sz="1800" b="1" spc="-5" dirty="0">
                <a:latin typeface="Arial"/>
                <a:cs typeface="Arial"/>
              </a:rPr>
              <a:t>Apply </a:t>
            </a:r>
            <a:r>
              <a:rPr sz="1800" b="1" dirty="0">
                <a:latin typeface="Arial"/>
                <a:cs typeface="Arial"/>
              </a:rPr>
              <a:t> </a:t>
            </a:r>
            <a:r>
              <a:rPr sz="1800" dirty="0">
                <a:latin typeface="Arial MT"/>
                <a:cs typeface="Arial MT"/>
              </a:rPr>
              <a:t>pressure  bandage</a:t>
            </a:r>
            <a:endParaRPr sz="1800">
              <a:latin typeface="Arial MT"/>
              <a:cs typeface="Arial MT"/>
            </a:endParaRPr>
          </a:p>
        </p:txBody>
      </p:sp>
      <p:grpSp>
        <p:nvGrpSpPr>
          <p:cNvPr id="23" name="object 23"/>
          <p:cNvGrpSpPr/>
          <p:nvPr/>
        </p:nvGrpSpPr>
        <p:grpSpPr>
          <a:xfrm>
            <a:off x="4518786" y="2040763"/>
            <a:ext cx="1787525" cy="3747770"/>
            <a:chOff x="4518786" y="2040763"/>
            <a:chExt cx="1787525" cy="3747770"/>
          </a:xfrm>
        </p:grpSpPr>
        <p:pic>
          <p:nvPicPr>
            <p:cNvPr id="24" name="object 24"/>
            <p:cNvPicPr/>
            <p:nvPr/>
          </p:nvPicPr>
          <p:blipFill>
            <a:blip r:embed="rId8" cstate="print"/>
            <a:stretch>
              <a:fillRect/>
            </a:stretch>
          </p:blipFill>
          <p:spPr>
            <a:xfrm>
              <a:off x="4525136" y="2047113"/>
              <a:ext cx="1774698" cy="1311402"/>
            </a:xfrm>
            <a:prstGeom prst="rect">
              <a:avLst/>
            </a:prstGeom>
          </p:spPr>
        </p:pic>
        <p:sp>
          <p:nvSpPr>
            <p:cNvPr id="25" name="object 25"/>
            <p:cNvSpPr/>
            <p:nvPr/>
          </p:nvSpPr>
          <p:spPr>
            <a:xfrm>
              <a:off x="4525136" y="2047113"/>
              <a:ext cx="1774825" cy="1311910"/>
            </a:xfrm>
            <a:custGeom>
              <a:avLst/>
              <a:gdLst/>
              <a:ahLst/>
              <a:cxnLst/>
              <a:rect l="l" t="t" r="r" b="b"/>
              <a:pathLst>
                <a:path w="1774825" h="1311910">
                  <a:moveTo>
                    <a:pt x="0" y="131140"/>
                  </a:moveTo>
                  <a:lnTo>
                    <a:pt x="10305" y="80093"/>
                  </a:lnTo>
                  <a:lnTo>
                    <a:pt x="38409" y="38409"/>
                  </a:lnTo>
                  <a:lnTo>
                    <a:pt x="80093" y="10305"/>
                  </a:lnTo>
                  <a:lnTo>
                    <a:pt x="131140" y="0"/>
                  </a:lnTo>
                  <a:lnTo>
                    <a:pt x="1643557" y="0"/>
                  </a:lnTo>
                  <a:lnTo>
                    <a:pt x="1694604" y="10305"/>
                  </a:lnTo>
                  <a:lnTo>
                    <a:pt x="1736288" y="38409"/>
                  </a:lnTo>
                  <a:lnTo>
                    <a:pt x="1764392" y="80093"/>
                  </a:lnTo>
                  <a:lnTo>
                    <a:pt x="1774698" y="131140"/>
                  </a:lnTo>
                  <a:lnTo>
                    <a:pt x="1774698" y="1180261"/>
                  </a:lnTo>
                  <a:lnTo>
                    <a:pt x="1764392" y="1231308"/>
                  </a:lnTo>
                  <a:lnTo>
                    <a:pt x="1736288" y="1272992"/>
                  </a:lnTo>
                  <a:lnTo>
                    <a:pt x="1694604" y="1301096"/>
                  </a:lnTo>
                  <a:lnTo>
                    <a:pt x="1643557" y="1311402"/>
                  </a:lnTo>
                  <a:lnTo>
                    <a:pt x="131140" y="1311402"/>
                  </a:lnTo>
                  <a:lnTo>
                    <a:pt x="80093" y="1301096"/>
                  </a:lnTo>
                  <a:lnTo>
                    <a:pt x="38409" y="1272992"/>
                  </a:lnTo>
                  <a:lnTo>
                    <a:pt x="10305" y="1231308"/>
                  </a:lnTo>
                  <a:lnTo>
                    <a:pt x="0" y="1180261"/>
                  </a:lnTo>
                  <a:lnTo>
                    <a:pt x="0" y="131140"/>
                  </a:lnTo>
                  <a:close/>
                </a:path>
              </a:pathLst>
            </a:custGeom>
            <a:ln w="12700">
              <a:solidFill>
                <a:srgbClr val="BB8542"/>
              </a:solidFill>
            </a:ln>
          </p:spPr>
          <p:txBody>
            <a:bodyPr wrap="square" lIns="0" tIns="0" rIns="0" bIns="0" rtlCol="0"/>
            <a:lstStyle/>
            <a:p>
              <a:endParaRPr/>
            </a:p>
          </p:txBody>
        </p:sp>
        <p:sp>
          <p:nvSpPr>
            <p:cNvPr id="26" name="object 26"/>
            <p:cNvSpPr/>
            <p:nvPr/>
          </p:nvSpPr>
          <p:spPr>
            <a:xfrm>
              <a:off x="4525140" y="3596259"/>
              <a:ext cx="1774825" cy="2185670"/>
            </a:xfrm>
            <a:custGeom>
              <a:avLst/>
              <a:gdLst/>
              <a:ahLst/>
              <a:cxnLst/>
              <a:rect l="l" t="t" r="r" b="b"/>
              <a:pathLst>
                <a:path w="1774825" h="2185670">
                  <a:moveTo>
                    <a:pt x="1774698" y="0"/>
                  </a:moveTo>
                  <a:lnTo>
                    <a:pt x="0" y="0"/>
                  </a:lnTo>
                  <a:lnTo>
                    <a:pt x="0" y="1999068"/>
                  </a:lnTo>
                  <a:lnTo>
                    <a:pt x="6656" y="2048608"/>
                  </a:lnTo>
                  <a:lnTo>
                    <a:pt x="25440" y="2093123"/>
                  </a:lnTo>
                  <a:lnTo>
                    <a:pt x="54576" y="2130837"/>
                  </a:lnTo>
                  <a:lnTo>
                    <a:pt x="92288" y="2159975"/>
                  </a:lnTo>
                  <a:lnTo>
                    <a:pt x="136799" y="2178759"/>
                  </a:lnTo>
                  <a:lnTo>
                    <a:pt x="186334" y="2185416"/>
                  </a:lnTo>
                  <a:lnTo>
                    <a:pt x="1588350" y="2185416"/>
                  </a:lnTo>
                  <a:lnTo>
                    <a:pt x="1637890" y="2178759"/>
                  </a:lnTo>
                  <a:lnTo>
                    <a:pt x="1682405" y="2159975"/>
                  </a:lnTo>
                  <a:lnTo>
                    <a:pt x="1720119" y="2130837"/>
                  </a:lnTo>
                  <a:lnTo>
                    <a:pt x="1749257" y="2093123"/>
                  </a:lnTo>
                  <a:lnTo>
                    <a:pt x="1768041" y="2048608"/>
                  </a:lnTo>
                  <a:lnTo>
                    <a:pt x="1774698" y="1999068"/>
                  </a:lnTo>
                  <a:lnTo>
                    <a:pt x="1774698" y="0"/>
                  </a:lnTo>
                  <a:close/>
                </a:path>
              </a:pathLst>
            </a:custGeom>
            <a:solidFill>
              <a:srgbClr val="FFFFFF"/>
            </a:solidFill>
          </p:spPr>
          <p:txBody>
            <a:bodyPr wrap="square" lIns="0" tIns="0" rIns="0" bIns="0" rtlCol="0"/>
            <a:lstStyle/>
            <a:p>
              <a:endParaRPr/>
            </a:p>
          </p:txBody>
        </p:sp>
        <p:sp>
          <p:nvSpPr>
            <p:cNvPr id="27" name="object 27"/>
            <p:cNvSpPr/>
            <p:nvPr/>
          </p:nvSpPr>
          <p:spPr>
            <a:xfrm>
              <a:off x="4525139" y="3596259"/>
              <a:ext cx="1774825" cy="2185670"/>
            </a:xfrm>
            <a:custGeom>
              <a:avLst/>
              <a:gdLst/>
              <a:ahLst/>
              <a:cxnLst/>
              <a:rect l="l" t="t" r="r" b="b"/>
              <a:pathLst>
                <a:path w="1774825" h="2185670">
                  <a:moveTo>
                    <a:pt x="1588350" y="2185416"/>
                  </a:moveTo>
                  <a:lnTo>
                    <a:pt x="186334" y="2185416"/>
                  </a:lnTo>
                  <a:lnTo>
                    <a:pt x="136799" y="2178759"/>
                  </a:lnTo>
                  <a:lnTo>
                    <a:pt x="92288" y="2159975"/>
                  </a:lnTo>
                  <a:lnTo>
                    <a:pt x="54576" y="2130837"/>
                  </a:lnTo>
                  <a:lnTo>
                    <a:pt x="25440" y="2093123"/>
                  </a:lnTo>
                  <a:lnTo>
                    <a:pt x="6656" y="2048608"/>
                  </a:lnTo>
                  <a:lnTo>
                    <a:pt x="0" y="1999068"/>
                  </a:lnTo>
                  <a:lnTo>
                    <a:pt x="0" y="0"/>
                  </a:lnTo>
                  <a:lnTo>
                    <a:pt x="1774698" y="0"/>
                  </a:lnTo>
                  <a:lnTo>
                    <a:pt x="1774698" y="1999068"/>
                  </a:lnTo>
                  <a:lnTo>
                    <a:pt x="1768041" y="2048608"/>
                  </a:lnTo>
                  <a:lnTo>
                    <a:pt x="1749257" y="2093123"/>
                  </a:lnTo>
                  <a:lnTo>
                    <a:pt x="1720119" y="2130837"/>
                  </a:lnTo>
                  <a:lnTo>
                    <a:pt x="1682405" y="2159975"/>
                  </a:lnTo>
                  <a:lnTo>
                    <a:pt x="1637890" y="2178759"/>
                  </a:lnTo>
                  <a:lnTo>
                    <a:pt x="1588350" y="2185416"/>
                  </a:lnTo>
                  <a:close/>
                </a:path>
              </a:pathLst>
            </a:custGeom>
            <a:ln w="12700">
              <a:solidFill>
                <a:srgbClr val="BB8542"/>
              </a:solidFill>
            </a:ln>
          </p:spPr>
          <p:txBody>
            <a:bodyPr wrap="square" lIns="0" tIns="0" rIns="0" bIns="0" rtlCol="0"/>
            <a:lstStyle/>
            <a:p>
              <a:endParaRPr/>
            </a:p>
          </p:txBody>
        </p:sp>
      </p:grpSp>
      <p:sp>
        <p:nvSpPr>
          <p:cNvPr id="28" name="object 28"/>
          <p:cNvSpPr txBox="1"/>
          <p:nvPr/>
        </p:nvSpPr>
        <p:spPr>
          <a:xfrm>
            <a:off x="4662075" y="3677978"/>
            <a:ext cx="1499870" cy="1774189"/>
          </a:xfrm>
          <a:prstGeom prst="rect">
            <a:avLst/>
          </a:prstGeom>
        </p:spPr>
        <p:txBody>
          <a:bodyPr vert="horz" wrap="square" lIns="0" tIns="41275" rIns="0" bIns="0" rtlCol="0">
            <a:spAutoFit/>
          </a:bodyPr>
          <a:lstStyle/>
          <a:p>
            <a:pPr marL="12700" marR="5080" algn="ctr">
              <a:lnSpc>
                <a:spcPct val="89600"/>
              </a:lnSpc>
              <a:spcBef>
                <a:spcPts val="325"/>
              </a:spcBef>
            </a:pPr>
            <a:r>
              <a:rPr sz="1800" spc="-5" dirty="0">
                <a:latin typeface="Arial MT"/>
                <a:cs typeface="Arial MT"/>
              </a:rPr>
              <a:t>Slowly</a:t>
            </a:r>
            <a:r>
              <a:rPr sz="1800" spc="-55" dirty="0">
                <a:latin typeface="Arial MT"/>
                <a:cs typeface="Arial MT"/>
              </a:rPr>
              <a:t> </a:t>
            </a:r>
            <a:r>
              <a:rPr sz="1800" spc="-5" dirty="0">
                <a:latin typeface="Arial MT"/>
                <a:cs typeface="Arial MT"/>
              </a:rPr>
              <a:t>release </a:t>
            </a:r>
            <a:r>
              <a:rPr sz="1800" spc="-484" dirty="0">
                <a:latin typeface="Arial MT"/>
                <a:cs typeface="Arial MT"/>
              </a:rPr>
              <a:t> </a:t>
            </a:r>
            <a:r>
              <a:rPr sz="1800" spc="-5" dirty="0">
                <a:latin typeface="Arial MT"/>
                <a:cs typeface="Arial MT"/>
              </a:rPr>
              <a:t>tourniquet </a:t>
            </a:r>
            <a:r>
              <a:rPr sz="1800" dirty="0">
                <a:latin typeface="Arial MT"/>
                <a:cs typeface="Arial MT"/>
              </a:rPr>
              <a:t> over</a:t>
            </a:r>
            <a:r>
              <a:rPr sz="1800" spc="500" dirty="0">
                <a:latin typeface="Arial MT"/>
                <a:cs typeface="Arial MT"/>
              </a:rPr>
              <a:t> </a:t>
            </a:r>
            <a:r>
              <a:rPr sz="1800" b="1" dirty="0">
                <a:latin typeface="Arial"/>
                <a:cs typeface="Arial"/>
              </a:rPr>
              <a:t>1 </a:t>
            </a:r>
            <a:r>
              <a:rPr sz="1800" b="1" spc="5" dirty="0">
                <a:latin typeface="Arial"/>
                <a:cs typeface="Arial"/>
              </a:rPr>
              <a:t> </a:t>
            </a:r>
            <a:r>
              <a:rPr sz="1800" b="1" spc="-5" dirty="0">
                <a:latin typeface="Arial"/>
                <a:cs typeface="Arial"/>
              </a:rPr>
              <a:t>minute</a:t>
            </a:r>
            <a:r>
              <a:rPr sz="1800" spc="-5" dirty="0">
                <a:latin typeface="Arial MT"/>
                <a:cs typeface="Arial MT"/>
              </a:rPr>
              <a:t>, </a:t>
            </a:r>
            <a:r>
              <a:rPr sz="1800" dirty="0">
                <a:latin typeface="Arial MT"/>
                <a:cs typeface="Arial MT"/>
              </a:rPr>
              <a:t> </a:t>
            </a:r>
            <a:r>
              <a:rPr sz="1800" spc="-5" dirty="0">
                <a:latin typeface="Arial MT"/>
                <a:cs typeface="Arial MT"/>
              </a:rPr>
              <a:t>ensuring </a:t>
            </a:r>
            <a:r>
              <a:rPr sz="1800" dirty="0">
                <a:latin typeface="Arial MT"/>
                <a:cs typeface="Arial MT"/>
              </a:rPr>
              <a:t>no </a:t>
            </a:r>
            <a:r>
              <a:rPr sz="1800" spc="5" dirty="0">
                <a:latin typeface="Arial MT"/>
                <a:cs typeface="Arial MT"/>
              </a:rPr>
              <a:t> </a:t>
            </a:r>
            <a:r>
              <a:rPr sz="1800" dirty="0">
                <a:latin typeface="Arial MT"/>
                <a:cs typeface="Arial MT"/>
              </a:rPr>
              <a:t>rebleeding </a:t>
            </a:r>
            <a:r>
              <a:rPr sz="1800" spc="5" dirty="0">
                <a:latin typeface="Arial MT"/>
                <a:cs typeface="Arial MT"/>
              </a:rPr>
              <a:t> </a:t>
            </a:r>
            <a:r>
              <a:rPr sz="1800" dirty="0">
                <a:latin typeface="Arial MT"/>
                <a:cs typeface="Arial MT"/>
              </a:rPr>
              <a:t>occurs</a:t>
            </a:r>
            <a:endParaRPr sz="1800">
              <a:latin typeface="Arial MT"/>
              <a:cs typeface="Arial MT"/>
            </a:endParaRPr>
          </a:p>
        </p:txBody>
      </p:sp>
      <p:grpSp>
        <p:nvGrpSpPr>
          <p:cNvPr id="29" name="object 29"/>
          <p:cNvGrpSpPr/>
          <p:nvPr/>
        </p:nvGrpSpPr>
        <p:grpSpPr>
          <a:xfrm>
            <a:off x="6471030" y="2040763"/>
            <a:ext cx="1787525" cy="3747770"/>
            <a:chOff x="6471030" y="2040763"/>
            <a:chExt cx="1787525" cy="3747770"/>
          </a:xfrm>
        </p:grpSpPr>
        <p:pic>
          <p:nvPicPr>
            <p:cNvPr id="30" name="object 30"/>
            <p:cNvPicPr/>
            <p:nvPr/>
          </p:nvPicPr>
          <p:blipFill>
            <a:blip r:embed="rId9" cstate="print"/>
            <a:stretch>
              <a:fillRect/>
            </a:stretch>
          </p:blipFill>
          <p:spPr>
            <a:xfrm>
              <a:off x="6477380" y="2047113"/>
              <a:ext cx="1774698" cy="1311402"/>
            </a:xfrm>
            <a:prstGeom prst="rect">
              <a:avLst/>
            </a:prstGeom>
          </p:spPr>
        </p:pic>
        <p:sp>
          <p:nvSpPr>
            <p:cNvPr id="31" name="object 31"/>
            <p:cNvSpPr/>
            <p:nvPr/>
          </p:nvSpPr>
          <p:spPr>
            <a:xfrm>
              <a:off x="6477380" y="2047113"/>
              <a:ext cx="1774825" cy="1311910"/>
            </a:xfrm>
            <a:custGeom>
              <a:avLst/>
              <a:gdLst/>
              <a:ahLst/>
              <a:cxnLst/>
              <a:rect l="l" t="t" r="r" b="b"/>
              <a:pathLst>
                <a:path w="1774825" h="1311910">
                  <a:moveTo>
                    <a:pt x="0" y="131140"/>
                  </a:moveTo>
                  <a:lnTo>
                    <a:pt x="10305" y="80093"/>
                  </a:lnTo>
                  <a:lnTo>
                    <a:pt x="38409" y="38409"/>
                  </a:lnTo>
                  <a:lnTo>
                    <a:pt x="80093" y="10305"/>
                  </a:lnTo>
                  <a:lnTo>
                    <a:pt x="131140" y="0"/>
                  </a:lnTo>
                  <a:lnTo>
                    <a:pt x="1643557" y="0"/>
                  </a:lnTo>
                  <a:lnTo>
                    <a:pt x="1694604" y="10305"/>
                  </a:lnTo>
                  <a:lnTo>
                    <a:pt x="1736288" y="38409"/>
                  </a:lnTo>
                  <a:lnTo>
                    <a:pt x="1764392" y="80093"/>
                  </a:lnTo>
                  <a:lnTo>
                    <a:pt x="1774698" y="131140"/>
                  </a:lnTo>
                  <a:lnTo>
                    <a:pt x="1774698" y="1180261"/>
                  </a:lnTo>
                  <a:lnTo>
                    <a:pt x="1764392" y="1231308"/>
                  </a:lnTo>
                  <a:lnTo>
                    <a:pt x="1736288" y="1272992"/>
                  </a:lnTo>
                  <a:lnTo>
                    <a:pt x="1694604" y="1301096"/>
                  </a:lnTo>
                  <a:lnTo>
                    <a:pt x="1643557" y="1311402"/>
                  </a:lnTo>
                  <a:lnTo>
                    <a:pt x="131140" y="1311402"/>
                  </a:lnTo>
                  <a:lnTo>
                    <a:pt x="80093" y="1301096"/>
                  </a:lnTo>
                  <a:lnTo>
                    <a:pt x="38409" y="1272992"/>
                  </a:lnTo>
                  <a:lnTo>
                    <a:pt x="10305" y="1231308"/>
                  </a:lnTo>
                  <a:lnTo>
                    <a:pt x="0" y="1180261"/>
                  </a:lnTo>
                  <a:lnTo>
                    <a:pt x="0" y="131140"/>
                  </a:lnTo>
                  <a:close/>
                </a:path>
              </a:pathLst>
            </a:custGeom>
            <a:ln w="12700">
              <a:solidFill>
                <a:srgbClr val="BB8542"/>
              </a:solidFill>
            </a:ln>
          </p:spPr>
          <p:txBody>
            <a:bodyPr wrap="square" lIns="0" tIns="0" rIns="0" bIns="0" rtlCol="0"/>
            <a:lstStyle/>
            <a:p>
              <a:endParaRPr/>
            </a:p>
          </p:txBody>
        </p:sp>
        <p:sp>
          <p:nvSpPr>
            <p:cNvPr id="32" name="object 32"/>
            <p:cNvSpPr/>
            <p:nvPr/>
          </p:nvSpPr>
          <p:spPr>
            <a:xfrm>
              <a:off x="6477383" y="3596259"/>
              <a:ext cx="1774825" cy="2185670"/>
            </a:xfrm>
            <a:custGeom>
              <a:avLst/>
              <a:gdLst/>
              <a:ahLst/>
              <a:cxnLst/>
              <a:rect l="l" t="t" r="r" b="b"/>
              <a:pathLst>
                <a:path w="1774825" h="2185670">
                  <a:moveTo>
                    <a:pt x="1774698" y="0"/>
                  </a:moveTo>
                  <a:lnTo>
                    <a:pt x="0" y="0"/>
                  </a:lnTo>
                  <a:lnTo>
                    <a:pt x="0" y="1999068"/>
                  </a:lnTo>
                  <a:lnTo>
                    <a:pt x="6656" y="2048608"/>
                  </a:lnTo>
                  <a:lnTo>
                    <a:pt x="25440" y="2093123"/>
                  </a:lnTo>
                  <a:lnTo>
                    <a:pt x="54576" y="2130837"/>
                  </a:lnTo>
                  <a:lnTo>
                    <a:pt x="92288" y="2159975"/>
                  </a:lnTo>
                  <a:lnTo>
                    <a:pt x="136799" y="2178759"/>
                  </a:lnTo>
                  <a:lnTo>
                    <a:pt x="186334" y="2185416"/>
                  </a:lnTo>
                  <a:lnTo>
                    <a:pt x="1588350" y="2185416"/>
                  </a:lnTo>
                  <a:lnTo>
                    <a:pt x="1637890" y="2178759"/>
                  </a:lnTo>
                  <a:lnTo>
                    <a:pt x="1682405" y="2159975"/>
                  </a:lnTo>
                  <a:lnTo>
                    <a:pt x="1720119" y="2130837"/>
                  </a:lnTo>
                  <a:lnTo>
                    <a:pt x="1749257" y="2093123"/>
                  </a:lnTo>
                  <a:lnTo>
                    <a:pt x="1768041" y="2048608"/>
                  </a:lnTo>
                  <a:lnTo>
                    <a:pt x="1774698" y="1999068"/>
                  </a:lnTo>
                  <a:lnTo>
                    <a:pt x="1774698" y="0"/>
                  </a:lnTo>
                  <a:close/>
                </a:path>
              </a:pathLst>
            </a:custGeom>
            <a:solidFill>
              <a:srgbClr val="FFFFFF"/>
            </a:solidFill>
          </p:spPr>
          <p:txBody>
            <a:bodyPr wrap="square" lIns="0" tIns="0" rIns="0" bIns="0" rtlCol="0"/>
            <a:lstStyle/>
            <a:p>
              <a:endParaRPr/>
            </a:p>
          </p:txBody>
        </p:sp>
        <p:sp>
          <p:nvSpPr>
            <p:cNvPr id="33" name="object 33"/>
            <p:cNvSpPr/>
            <p:nvPr/>
          </p:nvSpPr>
          <p:spPr>
            <a:xfrm>
              <a:off x="6477383" y="3596259"/>
              <a:ext cx="1774825" cy="2185670"/>
            </a:xfrm>
            <a:custGeom>
              <a:avLst/>
              <a:gdLst/>
              <a:ahLst/>
              <a:cxnLst/>
              <a:rect l="l" t="t" r="r" b="b"/>
              <a:pathLst>
                <a:path w="1774825" h="2185670">
                  <a:moveTo>
                    <a:pt x="1588350" y="2185416"/>
                  </a:moveTo>
                  <a:lnTo>
                    <a:pt x="186334" y="2185416"/>
                  </a:lnTo>
                  <a:lnTo>
                    <a:pt x="136799" y="2178759"/>
                  </a:lnTo>
                  <a:lnTo>
                    <a:pt x="92288" y="2159975"/>
                  </a:lnTo>
                  <a:lnTo>
                    <a:pt x="54576" y="2130837"/>
                  </a:lnTo>
                  <a:lnTo>
                    <a:pt x="25440" y="2093123"/>
                  </a:lnTo>
                  <a:lnTo>
                    <a:pt x="6656" y="2048608"/>
                  </a:lnTo>
                  <a:lnTo>
                    <a:pt x="0" y="1999068"/>
                  </a:lnTo>
                  <a:lnTo>
                    <a:pt x="0" y="0"/>
                  </a:lnTo>
                  <a:lnTo>
                    <a:pt x="1774698" y="0"/>
                  </a:lnTo>
                  <a:lnTo>
                    <a:pt x="1774698" y="1999068"/>
                  </a:lnTo>
                  <a:lnTo>
                    <a:pt x="1768041" y="2048608"/>
                  </a:lnTo>
                  <a:lnTo>
                    <a:pt x="1749257" y="2093123"/>
                  </a:lnTo>
                  <a:lnTo>
                    <a:pt x="1720119" y="2130837"/>
                  </a:lnTo>
                  <a:lnTo>
                    <a:pt x="1682405" y="2159975"/>
                  </a:lnTo>
                  <a:lnTo>
                    <a:pt x="1637890" y="2178759"/>
                  </a:lnTo>
                  <a:lnTo>
                    <a:pt x="1588350" y="2185416"/>
                  </a:lnTo>
                  <a:close/>
                </a:path>
              </a:pathLst>
            </a:custGeom>
            <a:ln w="12700">
              <a:solidFill>
                <a:srgbClr val="BB8542"/>
              </a:solidFill>
            </a:ln>
          </p:spPr>
          <p:txBody>
            <a:bodyPr wrap="square" lIns="0" tIns="0" rIns="0" bIns="0" rtlCol="0"/>
            <a:lstStyle/>
            <a:p>
              <a:endParaRPr/>
            </a:p>
          </p:txBody>
        </p:sp>
      </p:grpSp>
      <p:sp>
        <p:nvSpPr>
          <p:cNvPr id="34" name="object 34"/>
          <p:cNvSpPr txBox="1"/>
          <p:nvPr/>
        </p:nvSpPr>
        <p:spPr>
          <a:xfrm>
            <a:off x="6627175" y="3677978"/>
            <a:ext cx="1473835" cy="1527810"/>
          </a:xfrm>
          <a:prstGeom prst="rect">
            <a:avLst/>
          </a:prstGeom>
        </p:spPr>
        <p:txBody>
          <a:bodyPr vert="horz" wrap="square" lIns="0" tIns="43815" rIns="0" bIns="0" rtlCol="0">
            <a:spAutoFit/>
          </a:bodyPr>
          <a:lstStyle/>
          <a:p>
            <a:pPr marL="31115" marR="23495" algn="ctr">
              <a:lnSpc>
                <a:spcPts val="1939"/>
              </a:lnSpc>
              <a:spcBef>
                <a:spcPts val="345"/>
              </a:spcBef>
            </a:pPr>
            <a:r>
              <a:rPr sz="1800" b="1" spc="-5" dirty="0">
                <a:latin typeface="Arial"/>
                <a:cs typeface="Arial"/>
              </a:rPr>
              <a:t>Document</a:t>
            </a:r>
            <a:r>
              <a:rPr sz="1800" b="1" spc="-70" dirty="0">
                <a:latin typeface="Arial"/>
                <a:cs typeface="Arial"/>
              </a:rPr>
              <a:t> </a:t>
            </a:r>
            <a:r>
              <a:rPr sz="1800" dirty="0">
                <a:latin typeface="Arial MT"/>
                <a:cs typeface="Arial MT"/>
              </a:rPr>
              <a:t>all </a:t>
            </a:r>
            <a:r>
              <a:rPr sz="1800" spc="-484" dirty="0">
                <a:latin typeface="Arial MT"/>
                <a:cs typeface="Arial MT"/>
              </a:rPr>
              <a:t> </a:t>
            </a:r>
            <a:r>
              <a:rPr sz="1800" spc="-5" dirty="0">
                <a:latin typeface="Arial MT"/>
                <a:cs typeface="Arial MT"/>
              </a:rPr>
              <a:t>findings </a:t>
            </a:r>
            <a:r>
              <a:rPr sz="1800" dirty="0">
                <a:latin typeface="Arial MT"/>
                <a:cs typeface="Arial MT"/>
              </a:rPr>
              <a:t>and </a:t>
            </a:r>
            <a:r>
              <a:rPr sz="1800" spc="5" dirty="0">
                <a:latin typeface="Arial MT"/>
                <a:cs typeface="Arial MT"/>
              </a:rPr>
              <a:t> </a:t>
            </a:r>
            <a:r>
              <a:rPr sz="1800" spc="-5" dirty="0">
                <a:latin typeface="Arial MT"/>
                <a:cs typeface="Arial MT"/>
              </a:rPr>
              <a:t>treatments </a:t>
            </a:r>
            <a:r>
              <a:rPr sz="1800" dirty="0">
                <a:latin typeface="Arial MT"/>
                <a:cs typeface="Arial MT"/>
              </a:rPr>
              <a:t>on </a:t>
            </a:r>
            <a:r>
              <a:rPr sz="1800" spc="-490" dirty="0">
                <a:latin typeface="Arial MT"/>
                <a:cs typeface="Arial MT"/>
              </a:rPr>
              <a:t> </a:t>
            </a:r>
            <a:r>
              <a:rPr sz="1800" dirty="0">
                <a:latin typeface="Arial MT"/>
                <a:cs typeface="Arial MT"/>
              </a:rPr>
              <a:t>a DD </a:t>
            </a:r>
            <a:r>
              <a:rPr sz="1800" spc="-5" dirty="0">
                <a:latin typeface="Arial MT"/>
                <a:cs typeface="Arial MT"/>
              </a:rPr>
              <a:t>Form </a:t>
            </a:r>
            <a:r>
              <a:rPr sz="1800" dirty="0">
                <a:latin typeface="Arial MT"/>
                <a:cs typeface="Arial MT"/>
              </a:rPr>
              <a:t> 1380</a:t>
            </a:r>
            <a:r>
              <a:rPr sz="1800" spc="-30" dirty="0">
                <a:latin typeface="Arial MT"/>
                <a:cs typeface="Arial MT"/>
              </a:rPr>
              <a:t> </a:t>
            </a:r>
            <a:r>
              <a:rPr sz="1800" spc="-5" dirty="0">
                <a:latin typeface="Arial MT"/>
                <a:cs typeface="Arial MT"/>
              </a:rPr>
              <a:t>TCCC</a:t>
            </a:r>
            <a:endParaRPr sz="1800">
              <a:latin typeface="Arial MT"/>
              <a:cs typeface="Arial MT"/>
            </a:endParaRPr>
          </a:p>
          <a:p>
            <a:pPr algn="ctr">
              <a:lnSpc>
                <a:spcPts val="1880"/>
              </a:lnSpc>
            </a:pPr>
            <a:r>
              <a:rPr sz="1800" spc="-5" dirty="0">
                <a:latin typeface="Arial MT"/>
                <a:cs typeface="Arial MT"/>
              </a:rPr>
              <a:t>Casualty</a:t>
            </a:r>
            <a:r>
              <a:rPr sz="1800" spc="-60" dirty="0">
                <a:latin typeface="Arial MT"/>
                <a:cs typeface="Arial MT"/>
              </a:rPr>
              <a:t> </a:t>
            </a:r>
            <a:r>
              <a:rPr sz="1800" dirty="0">
                <a:latin typeface="Arial MT"/>
                <a:cs typeface="Arial MT"/>
              </a:rPr>
              <a:t>Card</a:t>
            </a:r>
            <a:endParaRPr sz="1800">
              <a:latin typeface="Arial MT"/>
              <a:cs typeface="Arial MT"/>
            </a:endParaRPr>
          </a:p>
        </p:txBody>
      </p:sp>
      <p:grpSp>
        <p:nvGrpSpPr>
          <p:cNvPr id="35" name="object 35"/>
          <p:cNvGrpSpPr/>
          <p:nvPr/>
        </p:nvGrpSpPr>
        <p:grpSpPr>
          <a:xfrm>
            <a:off x="365759" y="5955793"/>
            <a:ext cx="3467100" cy="640080"/>
            <a:chOff x="365759" y="5955793"/>
            <a:chExt cx="3467100" cy="640080"/>
          </a:xfrm>
        </p:grpSpPr>
        <p:sp>
          <p:nvSpPr>
            <p:cNvPr id="36" name="object 36"/>
            <p:cNvSpPr/>
            <p:nvPr/>
          </p:nvSpPr>
          <p:spPr>
            <a:xfrm>
              <a:off x="375284" y="5965318"/>
              <a:ext cx="3448050" cy="621030"/>
            </a:xfrm>
            <a:custGeom>
              <a:avLst/>
              <a:gdLst/>
              <a:ahLst/>
              <a:cxnLst/>
              <a:rect l="l" t="t" r="r" b="b"/>
              <a:pathLst>
                <a:path w="3448050" h="621029">
                  <a:moveTo>
                    <a:pt x="3376752" y="0"/>
                  </a:moveTo>
                  <a:lnTo>
                    <a:pt x="71297" y="0"/>
                  </a:lnTo>
                  <a:lnTo>
                    <a:pt x="43548" y="5602"/>
                  </a:lnTo>
                  <a:lnTo>
                    <a:pt x="20885" y="20880"/>
                  </a:lnTo>
                  <a:lnTo>
                    <a:pt x="5603" y="43542"/>
                  </a:lnTo>
                  <a:lnTo>
                    <a:pt x="0" y="71297"/>
                  </a:lnTo>
                  <a:lnTo>
                    <a:pt x="0" y="549732"/>
                  </a:lnTo>
                  <a:lnTo>
                    <a:pt x="5603" y="577481"/>
                  </a:lnTo>
                  <a:lnTo>
                    <a:pt x="20885" y="600144"/>
                  </a:lnTo>
                  <a:lnTo>
                    <a:pt x="43548" y="615426"/>
                  </a:lnTo>
                  <a:lnTo>
                    <a:pt x="71297" y="621029"/>
                  </a:lnTo>
                  <a:lnTo>
                    <a:pt x="3376752" y="621029"/>
                  </a:lnTo>
                  <a:lnTo>
                    <a:pt x="3404507" y="615426"/>
                  </a:lnTo>
                  <a:lnTo>
                    <a:pt x="3427169" y="600144"/>
                  </a:lnTo>
                  <a:lnTo>
                    <a:pt x="3442447" y="577481"/>
                  </a:lnTo>
                  <a:lnTo>
                    <a:pt x="3448050" y="549732"/>
                  </a:lnTo>
                  <a:lnTo>
                    <a:pt x="3448050" y="71297"/>
                  </a:lnTo>
                  <a:lnTo>
                    <a:pt x="3442447" y="43542"/>
                  </a:lnTo>
                  <a:lnTo>
                    <a:pt x="3427169" y="20880"/>
                  </a:lnTo>
                  <a:lnTo>
                    <a:pt x="3404507" y="5602"/>
                  </a:lnTo>
                  <a:lnTo>
                    <a:pt x="3376752" y="0"/>
                  </a:lnTo>
                  <a:close/>
                </a:path>
              </a:pathLst>
            </a:custGeom>
            <a:solidFill>
              <a:srgbClr val="A0C1E7">
                <a:alpha val="74900"/>
              </a:srgbClr>
            </a:solidFill>
          </p:spPr>
          <p:txBody>
            <a:bodyPr wrap="square" lIns="0" tIns="0" rIns="0" bIns="0" rtlCol="0"/>
            <a:lstStyle/>
            <a:p>
              <a:endParaRPr/>
            </a:p>
          </p:txBody>
        </p:sp>
        <p:sp>
          <p:nvSpPr>
            <p:cNvPr id="37" name="object 37"/>
            <p:cNvSpPr/>
            <p:nvPr/>
          </p:nvSpPr>
          <p:spPr>
            <a:xfrm>
              <a:off x="375284" y="5965318"/>
              <a:ext cx="3448050" cy="621030"/>
            </a:xfrm>
            <a:custGeom>
              <a:avLst/>
              <a:gdLst/>
              <a:ahLst/>
              <a:cxnLst/>
              <a:rect l="l" t="t" r="r" b="b"/>
              <a:pathLst>
                <a:path w="3448050" h="621029">
                  <a:moveTo>
                    <a:pt x="0" y="71297"/>
                  </a:moveTo>
                  <a:lnTo>
                    <a:pt x="5603" y="43542"/>
                  </a:lnTo>
                  <a:lnTo>
                    <a:pt x="20885" y="20880"/>
                  </a:lnTo>
                  <a:lnTo>
                    <a:pt x="43548" y="5602"/>
                  </a:lnTo>
                  <a:lnTo>
                    <a:pt x="71297" y="0"/>
                  </a:lnTo>
                  <a:lnTo>
                    <a:pt x="3376752" y="0"/>
                  </a:lnTo>
                  <a:lnTo>
                    <a:pt x="3404507" y="5602"/>
                  </a:lnTo>
                  <a:lnTo>
                    <a:pt x="3427169" y="20880"/>
                  </a:lnTo>
                  <a:lnTo>
                    <a:pt x="3442447" y="43542"/>
                  </a:lnTo>
                  <a:lnTo>
                    <a:pt x="3448050" y="71297"/>
                  </a:lnTo>
                  <a:lnTo>
                    <a:pt x="3448050" y="549732"/>
                  </a:lnTo>
                  <a:lnTo>
                    <a:pt x="3442447" y="577481"/>
                  </a:lnTo>
                  <a:lnTo>
                    <a:pt x="3427169" y="600144"/>
                  </a:lnTo>
                  <a:lnTo>
                    <a:pt x="3404507" y="615426"/>
                  </a:lnTo>
                  <a:lnTo>
                    <a:pt x="3376752" y="621029"/>
                  </a:lnTo>
                  <a:lnTo>
                    <a:pt x="71297" y="621029"/>
                  </a:lnTo>
                  <a:lnTo>
                    <a:pt x="43548" y="615426"/>
                  </a:lnTo>
                  <a:lnTo>
                    <a:pt x="20885" y="600144"/>
                  </a:lnTo>
                  <a:lnTo>
                    <a:pt x="5603" y="577481"/>
                  </a:lnTo>
                  <a:lnTo>
                    <a:pt x="0" y="549732"/>
                  </a:lnTo>
                  <a:lnTo>
                    <a:pt x="0" y="71297"/>
                  </a:lnTo>
                  <a:close/>
                </a:path>
              </a:pathLst>
            </a:custGeom>
            <a:ln w="19049">
              <a:solidFill>
                <a:srgbClr val="A0C1E7"/>
              </a:solidFill>
            </a:ln>
          </p:spPr>
          <p:txBody>
            <a:bodyPr wrap="square" lIns="0" tIns="0" rIns="0" bIns="0" rtlCol="0"/>
            <a:lstStyle/>
            <a:p>
              <a:endParaRPr/>
            </a:p>
          </p:txBody>
        </p:sp>
      </p:grpSp>
      <p:sp>
        <p:nvSpPr>
          <p:cNvPr id="38" name="object 38"/>
          <p:cNvSpPr txBox="1"/>
          <p:nvPr/>
        </p:nvSpPr>
        <p:spPr>
          <a:xfrm>
            <a:off x="1125322" y="6122125"/>
            <a:ext cx="2376170"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0" dirty="0">
                <a:latin typeface="Arial"/>
                <a:cs typeface="Arial"/>
              </a:rPr>
              <a:t> </a:t>
            </a:r>
            <a:r>
              <a:rPr sz="1600" dirty="0">
                <a:latin typeface="Arial MT"/>
                <a:cs typeface="Arial MT"/>
              </a:rPr>
              <a:t>C-EO</a:t>
            </a:r>
            <a:endParaRPr sz="1600">
              <a:latin typeface="Arial MT"/>
              <a:cs typeface="Arial MT"/>
            </a:endParaRPr>
          </a:p>
        </p:txBody>
      </p:sp>
      <p:grpSp>
        <p:nvGrpSpPr>
          <p:cNvPr id="39" name="object 39"/>
          <p:cNvGrpSpPr/>
          <p:nvPr/>
        </p:nvGrpSpPr>
        <p:grpSpPr>
          <a:xfrm>
            <a:off x="458723" y="5906287"/>
            <a:ext cx="923925" cy="951865"/>
            <a:chOff x="458723" y="5906287"/>
            <a:chExt cx="923925" cy="951865"/>
          </a:xfrm>
        </p:grpSpPr>
        <p:pic>
          <p:nvPicPr>
            <p:cNvPr id="40" name="object 40"/>
            <p:cNvPicPr/>
            <p:nvPr/>
          </p:nvPicPr>
          <p:blipFill>
            <a:blip r:embed="rId10" cstate="print"/>
            <a:stretch>
              <a:fillRect/>
            </a:stretch>
          </p:blipFill>
          <p:spPr>
            <a:xfrm>
              <a:off x="458723" y="5906287"/>
              <a:ext cx="923543" cy="951712"/>
            </a:xfrm>
            <a:prstGeom prst="rect">
              <a:avLst/>
            </a:prstGeom>
          </p:spPr>
        </p:pic>
        <p:pic>
          <p:nvPicPr>
            <p:cNvPr id="41" name="object 41"/>
            <p:cNvPicPr/>
            <p:nvPr/>
          </p:nvPicPr>
          <p:blipFill>
            <a:blip r:embed="rId11" cstate="print"/>
            <a:stretch>
              <a:fillRect/>
            </a:stretch>
          </p:blipFill>
          <p:spPr>
            <a:xfrm>
              <a:off x="653034" y="6100571"/>
              <a:ext cx="336803" cy="391667"/>
            </a:xfrm>
            <a:prstGeom prst="rect">
              <a:avLst/>
            </a:prstGeom>
          </p:spPr>
        </p:pic>
      </p:grpSp>
      <p:sp>
        <p:nvSpPr>
          <p:cNvPr id="42" name="object 42"/>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16</a:t>
            </a:fld>
            <a:endParaRPr sz="12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3011232" y="885242"/>
            <a:ext cx="6249035"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FFFFFF"/>
                </a:solidFill>
                <a:latin typeface="Arial"/>
                <a:cs typeface="Arial"/>
              </a:rPr>
              <a:t>TOURNIQUET</a:t>
            </a:r>
            <a:r>
              <a:rPr sz="3600" b="1" spc="-90" dirty="0">
                <a:solidFill>
                  <a:srgbClr val="FFFFFF"/>
                </a:solidFill>
                <a:latin typeface="Arial"/>
                <a:cs typeface="Arial"/>
              </a:rPr>
              <a:t> </a:t>
            </a:r>
            <a:r>
              <a:rPr sz="3600" b="1" spc="-5" dirty="0">
                <a:solidFill>
                  <a:srgbClr val="FFFFFF"/>
                </a:solidFill>
                <a:latin typeface="Arial"/>
                <a:cs typeface="Arial"/>
              </a:rPr>
              <a:t>CONVERSION</a:t>
            </a:r>
            <a:endParaRPr sz="3600" dirty="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40796"/>
            <a:ext cx="4714875" cy="299720"/>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17</a:t>
            </a:fld>
            <a:endParaRPr sz="1200"/>
          </a:p>
        </p:txBody>
      </p:sp>
      <p:pic>
        <p:nvPicPr>
          <p:cNvPr id="11" name="09b. Tourniquet Conversion (Tactical Field Care)">
            <a:hlinkClick r:id="" action="ppaction://media"/>
            <a:extLst>
              <a:ext uri="{FF2B5EF4-FFF2-40B4-BE49-F238E27FC236}">
                <a16:creationId xmlns:a16="http://schemas.microsoft.com/office/drawing/2014/main" id="{8DFAE434-C681-45E4-37EB-A7E2D2E5D34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901379" y="1644586"/>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57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825372" y="818163"/>
            <a:ext cx="10544810" cy="574040"/>
          </a:xfrm>
          <a:prstGeom prst="rect">
            <a:avLst/>
          </a:prstGeom>
        </p:spPr>
        <p:txBody>
          <a:bodyPr vert="horz" wrap="square" lIns="0" tIns="12700" rIns="0" bIns="0" rtlCol="0">
            <a:spAutoFit/>
          </a:bodyPr>
          <a:lstStyle/>
          <a:p>
            <a:pPr marL="12700">
              <a:lnSpc>
                <a:spcPct val="100000"/>
              </a:lnSpc>
              <a:spcBef>
                <a:spcPts val="100"/>
              </a:spcBef>
            </a:pPr>
            <a:r>
              <a:rPr sz="3600" b="1" spc="-5" dirty="0">
                <a:latin typeface="Arial"/>
                <a:cs typeface="Arial"/>
              </a:rPr>
              <a:t>WOUND</a:t>
            </a:r>
            <a:r>
              <a:rPr sz="3600" b="1" spc="-15" dirty="0">
                <a:latin typeface="Arial"/>
                <a:cs typeface="Arial"/>
              </a:rPr>
              <a:t> </a:t>
            </a:r>
            <a:r>
              <a:rPr sz="3600" b="1" dirty="0">
                <a:latin typeface="Arial"/>
                <a:cs typeface="Arial"/>
              </a:rPr>
              <a:t>PACKING</a:t>
            </a:r>
            <a:r>
              <a:rPr sz="3600" b="1" spc="-20" dirty="0">
                <a:latin typeface="Arial"/>
                <a:cs typeface="Arial"/>
              </a:rPr>
              <a:t> </a:t>
            </a:r>
            <a:r>
              <a:rPr sz="3600" b="1" spc="-5" dirty="0">
                <a:latin typeface="Arial"/>
                <a:cs typeface="Arial"/>
              </a:rPr>
              <a:t>AND</a:t>
            </a:r>
            <a:r>
              <a:rPr sz="3600" b="1" spc="-10" dirty="0">
                <a:latin typeface="Arial"/>
                <a:cs typeface="Arial"/>
              </a:rPr>
              <a:t> </a:t>
            </a:r>
            <a:r>
              <a:rPr sz="3600" b="1" dirty="0">
                <a:latin typeface="Arial"/>
                <a:cs typeface="Arial"/>
              </a:rPr>
              <a:t>PRESSURE</a:t>
            </a:r>
            <a:r>
              <a:rPr sz="3600" b="1" spc="-15" dirty="0">
                <a:latin typeface="Arial"/>
                <a:cs typeface="Arial"/>
              </a:rPr>
              <a:t> </a:t>
            </a:r>
            <a:r>
              <a:rPr sz="3600" b="1" spc="-5" dirty="0">
                <a:latin typeface="Arial"/>
                <a:cs typeface="Arial"/>
              </a:rPr>
              <a:t>BANDAGES</a:t>
            </a:r>
            <a:endParaRPr sz="3600">
              <a:latin typeface="Arial"/>
              <a:cs typeface="Arial"/>
            </a:endParaRPr>
          </a:p>
        </p:txBody>
      </p:sp>
      <p:grpSp>
        <p:nvGrpSpPr>
          <p:cNvPr id="5" name="object 5"/>
          <p:cNvGrpSpPr/>
          <p:nvPr/>
        </p:nvGrpSpPr>
        <p:grpSpPr>
          <a:xfrm>
            <a:off x="358902" y="1351025"/>
            <a:ext cx="11569065" cy="5130800"/>
            <a:chOff x="358902" y="1351025"/>
            <a:chExt cx="11569065" cy="5130800"/>
          </a:xfrm>
        </p:grpSpPr>
        <p:pic>
          <p:nvPicPr>
            <p:cNvPr id="6" name="object 6"/>
            <p:cNvPicPr/>
            <p:nvPr/>
          </p:nvPicPr>
          <p:blipFill>
            <a:blip r:embed="rId4" cstate="print"/>
            <a:stretch>
              <a:fillRect/>
            </a:stretch>
          </p:blipFill>
          <p:spPr>
            <a:xfrm>
              <a:off x="358902" y="1351025"/>
              <a:ext cx="11568683" cy="2451353"/>
            </a:xfrm>
            <a:prstGeom prst="rect">
              <a:avLst/>
            </a:prstGeom>
          </p:spPr>
        </p:pic>
        <p:sp>
          <p:nvSpPr>
            <p:cNvPr id="7" name="object 7"/>
            <p:cNvSpPr/>
            <p:nvPr/>
          </p:nvSpPr>
          <p:spPr>
            <a:xfrm>
              <a:off x="542162" y="1445129"/>
              <a:ext cx="11202670" cy="2263140"/>
            </a:xfrm>
            <a:custGeom>
              <a:avLst/>
              <a:gdLst/>
              <a:ahLst/>
              <a:cxnLst/>
              <a:rect l="l" t="t" r="r" b="b"/>
              <a:pathLst>
                <a:path w="11202670" h="2263140">
                  <a:moveTo>
                    <a:pt x="10975848" y="0"/>
                  </a:moveTo>
                  <a:lnTo>
                    <a:pt x="226314" y="0"/>
                  </a:lnTo>
                  <a:lnTo>
                    <a:pt x="180702" y="4597"/>
                  </a:lnTo>
                  <a:lnTo>
                    <a:pt x="138220" y="17784"/>
                  </a:lnTo>
                  <a:lnTo>
                    <a:pt x="99778" y="38649"/>
                  </a:lnTo>
                  <a:lnTo>
                    <a:pt x="66284" y="66284"/>
                  </a:lnTo>
                  <a:lnTo>
                    <a:pt x="38649" y="99778"/>
                  </a:lnTo>
                  <a:lnTo>
                    <a:pt x="17784" y="138220"/>
                  </a:lnTo>
                  <a:lnTo>
                    <a:pt x="4597" y="180702"/>
                  </a:lnTo>
                  <a:lnTo>
                    <a:pt x="0" y="226313"/>
                  </a:lnTo>
                  <a:lnTo>
                    <a:pt x="0" y="2036838"/>
                  </a:lnTo>
                  <a:lnTo>
                    <a:pt x="4597" y="2082445"/>
                  </a:lnTo>
                  <a:lnTo>
                    <a:pt x="17784" y="2124924"/>
                  </a:lnTo>
                  <a:lnTo>
                    <a:pt x="38649" y="2163365"/>
                  </a:lnTo>
                  <a:lnTo>
                    <a:pt x="66284" y="2196857"/>
                  </a:lnTo>
                  <a:lnTo>
                    <a:pt x="99778" y="2224490"/>
                  </a:lnTo>
                  <a:lnTo>
                    <a:pt x="138220" y="2245355"/>
                  </a:lnTo>
                  <a:lnTo>
                    <a:pt x="180702" y="2258542"/>
                  </a:lnTo>
                  <a:lnTo>
                    <a:pt x="226314" y="2263140"/>
                  </a:lnTo>
                  <a:lnTo>
                    <a:pt x="10975848" y="2263140"/>
                  </a:lnTo>
                  <a:lnTo>
                    <a:pt x="11021459" y="2258542"/>
                  </a:lnTo>
                  <a:lnTo>
                    <a:pt x="11063941" y="2245355"/>
                  </a:lnTo>
                  <a:lnTo>
                    <a:pt x="11102383" y="2224490"/>
                  </a:lnTo>
                  <a:lnTo>
                    <a:pt x="11135877" y="2196857"/>
                  </a:lnTo>
                  <a:lnTo>
                    <a:pt x="11163512" y="2163365"/>
                  </a:lnTo>
                  <a:lnTo>
                    <a:pt x="11184377" y="2124924"/>
                  </a:lnTo>
                  <a:lnTo>
                    <a:pt x="11197564" y="2082445"/>
                  </a:lnTo>
                  <a:lnTo>
                    <a:pt x="11202162" y="2036838"/>
                  </a:lnTo>
                  <a:lnTo>
                    <a:pt x="11202162" y="226313"/>
                  </a:lnTo>
                  <a:lnTo>
                    <a:pt x="11197564" y="180702"/>
                  </a:lnTo>
                  <a:lnTo>
                    <a:pt x="11184377" y="138220"/>
                  </a:lnTo>
                  <a:lnTo>
                    <a:pt x="11163512" y="99778"/>
                  </a:lnTo>
                  <a:lnTo>
                    <a:pt x="11135877" y="66284"/>
                  </a:lnTo>
                  <a:lnTo>
                    <a:pt x="11102383" y="38649"/>
                  </a:lnTo>
                  <a:lnTo>
                    <a:pt x="11063941" y="17784"/>
                  </a:lnTo>
                  <a:lnTo>
                    <a:pt x="11021459" y="4597"/>
                  </a:lnTo>
                  <a:lnTo>
                    <a:pt x="10975848" y="0"/>
                  </a:lnTo>
                  <a:close/>
                </a:path>
              </a:pathLst>
            </a:custGeom>
            <a:solidFill>
              <a:srgbClr val="FFFFFF">
                <a:alpha val="89804"/>
              </a:srgbClr>
            </a:solidFill>
          </p:spPr>
          <p:txBody>
            <a:bodyPr wrap="square" lIns="0" tIns="0" rIns="0" bIns="0" rtlCol="0"/>
            <a:lstStyle/>
            <a:p>
              <a:endParaRPr/>
            </a:p>
          </p:txBody>
        </p:sp>
        <p:sp>
          <p:nvSpPr>
            <p:cNvPr id="8" name="object 8"/>
            <p:cNvSpPr/>
            <p:nvPr/>
          </p:nvSpPr>
          <p:spPr>
            <a:xfrm>
              <a:off x="542162" y="1445129"/>
              <a:ext cx="11202670" cy="2263140"/>
            </a:xfrm>
            <a:custGeom>
              <a:avLst/>
              <a:gdLst/>
              <a:ahLst/>
              <a:cxnLst/>
              <a:rect l="l" t="t" r="r" b="b"/>
              <a:pathLst>
                <a:path w="11202670" h="2263140">
                  <a:moveTo>
                    <a:pt x="0" y="226313"/>
                  </a:moveTo>
                  <a:lnTo>
                    <a:pt x="4597" y="180702"/>
                  </a:lnTo>
                  <a:lnTo>
                    <a:pt x="17784" y="138220"/>
                  </a:lnTo>
                  <a:lnTo>
                    <a:pt x="38649" y="99778"/>
                  </a:lnTo>
                  <a:lnTo>
                    <a:pt x="66284" y="66284"/>
                  </a:lnTo>
                  <a:lnTo>
                    <a:pt x="99778" y="38649"/>
                  </a:lnTo>
                  <a:lnTo>
                    <a:pt x="138220" y="17784"/>
                  </a:lnTo>
                  <a:lnTo>
                    <a:pt x="180702" y="4597"/>
                  </a:lnTo>
                  <a:lnTo>
                    <a:pt x="226314" y="0"/>
                  </a:lnTo>
                  <a:lnTo>
                    <a:pt x="10975848" y="0"/>
                  </a:lnTo>
                  <a:lnTo>
                    <a:pt x="11021459" y="4597"/>
                  </a:lnTo>
                  <a:lnTo>
                    <a:pt x="11063941" y="17784"/>
                  </a:lnTo>
                  <a:lnTo>
                    <a:pt x="11102383" y="38649"/>
                  </a:lnTo>
                  <a:lnTo>
                    <a:pt x="11135877" y="66284"/>
                  </a:lnTo>
                  <a:lnTo>
                    <a:pt x="11163512" y="99778"/>
                  </a:lnTo>
                  <a:lnTo>
                    <a:pt x="11184377" y="138220"/>
                  </a:lnTo>
                  <a:lnTo>
                    <a:pt x="11197564" y="180702"/>
                  </a:lnTo>
                  <a:lnTo>
                    <a:pt x="11202162" y="226313"/>
                  </a:lnTo>
                  <a:lnTo>
                    <a:pt x="11202162" y="2036838"/>
                  </a:lnTo>
                  <a:lnTo>
                    <a:pt x="11197564" y="2082445"/>
                  </a:lnTo>
                  <a:lnTo>
                    <a:pt x="11184377" y="2124924"/>
                  </a:lnTo>
                  <a:lnTo>
                    <a:pt x="11163512" y="2163365"/>
                  </a:lnTo>
                  <a:lnTo>
                    <a:pt x="11135877" y="2196857"/>
                  </a:lnTo>
                  <a:lnTo>
                    <a:pt x="11102383" y="2224490"/>
                  </a:lnTo>
                  <a:lnTo>
                    <a:pt x="11063941" y="2245355"/>
                  </a:lnTo>
                  <a:lnTo>
                    <a:pt x="11021459" y="2258542"/>
                  </a:lnTo>
                  <a:lnTo>
                    <a:pt x="10975848" y="2263140"/>
                  </a:lnTo>
                  <a:lnTo>
                    <a:pt x="226314" y="2263140"/>
                  </a:lnTo>
                  <a:lnTo>
                    <a:pt x="180702" y="2258542"/>
                  </a:lnTo>
                  <a:lnTo>
                    <a:pt x="138220" y="2245355"/>
                  </a:lnTo>
                  <a:lnTo>
                    <a:pt x="99778" y="2224490"/>
                  </a:lnTo>
                  <a:lnTo>
                    <a:pt x="66284" y="2196857"/>
                  </a:lnTo>
                  <a:lnTo>
                    <a:pt x="38649" y="2163365"/>
                  </a:lnTo>
                  <a:lnTo>
                    <a:pt x="17784" y="2124924"/>
                  </a:lnTo>
                  <a:lnTo>
                    <a:pt x="4597" y="2082445"/>
                  </a:lnTo>
                  <a:lnTo>
                    <a:pt x="0" y="2036838"/>
                  </a:lnTo>
                  <a:lnTo>
                    <a:pt x="0" y="226313"/>
                  </a:lnTo>
                  <a:close/>
                </a:path>
              </a:pathLst>
            </a:custGeom>
            <a:ln w="12700">
              <a:solidFill>
                <a:srgbClr val="BB8542"/>
              </a:solidFill>
            </a:ln>
          </p:spPr>
          <p:txBody>
            <a:bodyPr wrap="square" lIns="0" tIns="0" rIns="0" bIns="0" rtlCol="0"/>
            <a:lstStyle/>
            <a:p>
              <a:endParaRPr/>
            </a:p>
          </p:txBody>
        </p:sp>
        <p:pic>
          <p:nvPicPr>
            <p:cNvPr id="9" name="object 9"/>
            <p:cNvPicPr/>
            <p:nvPr/>
          </p:nvPicPr>
          <p:blipFill>
            <a:blip r:embed="rId5" cstate="print"/>
            <a:stretch>
              <a:fillRect/>
            </a:stretch>
          </p:blipFill>
          <p:spPr>
            <a:xfrm>
              <a:off x="878205" y="1746884"/>
              <a:ext cx="3290315" cy="1659636"/>
            </a:xfrm>
            <a:prstGeom prst="rect">
              <a:avLst/>
            </a:prstGeom>
          </p:spPr>
        </p:pic>
        <p:sp>
          <p:nvSpPr>
            <p:cNvPr id="10" name="object 10"/>
            <p:cNvSpPr/>
            <p:nvPr/>
          </p:nvSpPr>
          <p:spPr>
            <a:xfrm>
              <a:off x="878204" y="1746883"/>
              <a:ext cx="3290570" cy="1659889"/>
            </a:xfrm>
            <a:custGeom>
              <a:avLst/>
              <a:gdLst/>
              <a:ahLst/>
              <a:cxnLst/>
              <a:rect l="l" t="t" r="r" b="b"/>
              <a:pathLst>
                <a:path w="3290570" h="1659889">
                  <a:moveTo>
                    <a:pt x="0" y="165963"/>
                  </a:moveTo>
                  <a:lnTo>
                    <a:pt x="5928" y="121845"/>
                  </a:lnTo>
                  <a:lnTo>
                    <a:pt x="22659" y="82200"/>
                  </a:lnTo>
                  <a:lnTo>
                    <a:pt x="48610" y="48610"/>
                  </a:lnTo>
                  <a:lnTo>
                    <a:pt x="82200" y="22659"/>
                  </a:lnTo>
                  <a:lnTo>
                    <a:pt x="121845" y="5928"/>
                  </a:lnTo>
                  <a:lnTo>
                    <a:pt x="165963" y="0"/>
                  </a:lnTo>
                  <a:lnTo>
                    <a:pt x="3124352" y="0"/>
                  </a:lnTo>
                  <a:lnTo>
                    <a:pt x="3168470" y="5928"/>
                  </a:lnTo>
                  <a:lnTo>
                    <a:pt x="3208115" y="22659"/>
                  </a:lnTo>
                  <a:lnTo>
                    <a:pt x="3241705" y="48610"/>
                  </a:lnTo>
                  <a:lnTo>
                    <a:pt x="3267656" y="82200"/>
                  </a:lnTo>
                  <a:lnTo>
                    <a:pt x="3284387" y="121845"/>
                  </a:lnTo>
                  <a:lnTo>
                    <a:pt x="3290316" y="165963"/>
                  </a:lnTo>
                  <a:lnTo>
                    <a:pt x="3290316" y="1493672"/>
                  </a:lnTo>
                  <a:lnTo>
                    <a:pt x="3284387" y="1537790"/>
                  </a:lnTo>
                  <a:lnTo>
                    <a:pt x="3267656" y="1577435"/>
                  </a:lnTo>
                  <a:lnTo>
                    <a:pt x="3241705" y="1611025"/>
                  </a:lnTo>
                  <a:lnTo>
                    <a:pt x="3208115" y="1636976"/>
                  </a:lnTo>
                  <a:lnTo>
                    <a:pt x="3168470" y="1653707"/>
                  </a:lnTo>
                  <a:lnTo>
                    <a:pt x="3124352" y="1659635"/>
                  </a:lnTo>
                  <a:lnTo>
                    <a:pt x="165963" y="1659635"/>
                  </a:lnTo>
                  <a:lnTo>
                    <a:pt x="121845" y="1653707"/>
                  </a:lnTo>
                  <a:lnTo>
                    <a:pt x="82200" y="1636976"/>
                  </a:lnTo>
                  <a:lnTo>
                    <a:pt x="48610" y="1611025"/>
                  </a:lnTo>
                  <a:lnTo>
                    <a:pt x="22659" y="1577435"/>
                  </a:lnTo>
                  <a:lnTo>
                    <a:pt x="5928" y="1537790"/>
                  </a:lnTo>
                  <a:lnTo>
                    <a:pt x="0" y="1493672"/>
                  </a:lnTo>
                  <a:lnTo>
                    <a:pt x="0" y="165963"/>
                  </a:lnTo>
                  <a:close/>
                </a:path>
              </a:pathLst>
            </a:custGeom>
            <a:ln w="12700">
              <a:solidFill>
                <a:srgbClr val="BB8542"/>
              </a:solidFill>
            </a:ln>
          </p:spPr>
          <p:txBody>
            <a:bodyPr wrap="square" lIns="0" tIns="0" rIns="0" bIns="0" rtlCol="0"/>
            <a:lstStyle/>
            <a:p>
              <a:endParaRPr/>
            </a:p>
          </p:txBody>
        </p:sp>
        <p:sp>
          <p:nvSpPr>
            <p:cNvPr id="11" name="object 11"/>
            <p:cNvSpPr/>
            <p:nvPr/>
          </p:nvSpPr>
          <p:spPr>
            <a:xfrm>
              <a:off x="878202" y="3708272"/>
              <a:ext cx="3290570" cy="2767330"/>
            </a:xfrm>
            <a:custGeom>
              <a:avLst/>
              <a:gdLst/>
              <a:ahLst/>
              <a:cxnLst/>
              <a:rect l="l" t="t" r="r" b="b"/>
              <a:pathLst>
                <a:path w="3290570" h="2767329">
                  <a:moveTo>
                    <a:pt x="3290316" y="0"/>
                  </a:moveTo>
                  <a:lnTo>
                    <a:pt x="0" y="0"/>
                  </a:lnTo>
                  <a:lnTo>
                    <a:pt x="0" y="2476309"/>
                  </a:lnTo>
                  <a:lnTo>
                    <a:pt x="3802" y="2523430"/>
                  </a:lnTo>
                  <a:lnTo>
                    <a:pt x="14811" y="2568131"/>
                  </a:lnTo>
                  <a:lnTo>
                    <a:pt x="32427" y="2609813"/>
                  </a:lnTo>
                  <a:lnTo>
                    <a:pt x="56053" y="2647879"/>
                  </a:lnTo>
                  <a:lnTo>
                    <a:pt x="85091" y="2681730"/>
                  </a:lnTo>
                  <a:lnTo>
                    <a:pt x="118942" y="2710768"/>
                  </a:lnTo>
                  <a:lnTo>
                    <a:pt x="157008" y="2734394"/>
                  </a:lnTo>
                  <a:lnTo>
                    <a:pt x="198690" y="2752010"/>
                  </a:lnTo>
                  <a:lnTo>
                    <a:pt x="243391" y="2763019"/>
                  </a:lnTo>
                  <a:lnTo>
                    <a:pt x="290512" y="2766822"/>
                  </a:lnTo>
                  <a:lnTo>
                    <a:pt x="2999803" y="2766822"/>
                  </a:lnTo>
                  <a:lnTo>
                    <a:pt x="3046927" y="2763019"/>
                  </a:lnTo>
                  <a:lnTo>
                    <a:pt x="3091630" y="2752010"/>
                  </a:lnTo>
                  <a:lnTo>
                    <a:pt x="3133313" y="2734394"/>
                  </a:lnTo>
                  <a:lnTo>
                    <a:pt x="3171379" y="2710768"/>
                  </a:lnTo>
                  <a:lnTo>
                    <a:pt x="3205229" y="2681730"/>
                  </a:lnTo>
                  <a:lnTo>
                    <a:pt x="3234265" y="2647879"/>
                  </a:lnTo>
                  <a:lnTo>
                    <a:pt x="3257890" y="2609813"/>
                  </a:lnTo>
                  <a:lnTo>
                    <a:pt x="3275506" y="2568131"/>
                  </a:lnTo>
                  <a:lnTo>
                    <a:pt x="3286513" y="2523430"/>
                  </a:lnTo>
                  <a:lnTo>
                    <a:pt x="3290316" y="2476309"/>
                  </a:lnTo>
                  <a:lnTo>
                    <a:pt x="3290316" y="0"/>
                  </a:lnTo>
                  <a:close/>
                </a:path>
              </a:pathLst>
            </a:custGeom>
            <a:solidFill>
              <a:srgbClr val="FFFFFF"/>
            </a:solidFill>
          </p:spPr>
          <p:txBody>
            <a:bodyPr wrap="square" lIns="0" tIns="0" rIns="0" bIns="0" rtlCol="0"/>
            <a:lstStyle/>
            <a:p>
              <a:endParaRPr/>
            </a:p>
          </p:txBody>
        </p:sp>
        <p:sp>
          <p:nvSpPr>
            <p:cNvPr id="12" name="object 12"/>
            <p:cNvSpPr/>
            <p:nvPr/>
          </p:nvSpPr>
          <p:spPr>
            <a:xfrm>
              <a:off x="878202" y="3708272"/>
              <a:ext cx="3290570" cy="2767330"/>
            </a:xfrm>
            <a:custGeom>
              <a:avLst/>
              <a:gdLst/>
              <a:ahLst/>
              <a:cxnLst/>
              <a:rect l="l" t="t" r="r" b="b"/>
              <a:pathLst>
                <a:path w="3290570" h="2767329">
                  <a:moveTo>
                    <a:pt x="2999803" y="2766822"/>
                  </a:moveTo>
                  <a:lnTo>
                    <a:pt x="290512" y="2766822"/>
                  </a:lnTo>
                  <a:lnTo>
                    <a:pt x="243391" y="2763019"/>
                  </a:lnTo>
                  <a:lnTo>
                    <a:pt x="198690" y="2752010"/>
                  </a:lnTo>
                  <a:lnTo>
                    <a:pt x="157008" y="2734394"/>
                  </a:lnTo>
                  <a:lnTo>
                    <a:pt x="118942" y="2710768"/>
                  </a:lnTo>
                  <a:lnTo>
                    <a:pt x="85091" y="2681730"/>
                  </a:lnTo>
                  <a:lnTo>
                    <a:pt x="56053" y="2647879"/>
                  </a:lnTo>
                  <a:lnTo>
                    <a:pt x="32427" y="2609813"/>
                  </a:lnTo>
                  <a:lnTo>
                    <a:pt x="14811" y="2568131"/>
                  </a:lnTo>
                  <a:lnTo>
                    <a:pt x="3802" y="2523430"/>
                  </a:lnTo>
                  <a:lnTo>
                    <a:pt x="0" y="2476309"/>
                  </a:lnTo>
                  <a:lnTo>
                    <a:pt x="0" y="0"/>
                  </a:lnTo>
                  <a:lnTo>
                    <a:pt x="3290316" y="0"/>
                  </a:lnTo>
                  <a:lnTo>
                    <a:pt x="3290316" y="2476309"/>
                  </a:lnTo>
                  <a:lnTo>
                    <a:pt x="3286513" y="2523430"/>
                  </a:lnTo>
                  <a:lnTo>
                    <a:pt x="3275506" y="2568131"/>
                  </a:lnTo>
                  <a:lnTo>
                    <a:pt x="3257890" y="2609813"/>
                  </a:lnTo>
                  <a:lnTo>
                    <a:pt x="3234265" y="2647879"/>
                  </a:lnTo>
                  <a:lnTo>
                    <a:pt x="3205229" y="2681730"/>
                  </a:lnTo>
                  <a:lnTo>
                    <a:pt x="3171379" y="2710768"/>
                  </a:lnTo>
                  <a:lnTo>
                    <a:pt x="3133313" y="2734394"/>
                  </a:lnTo>
                  <a:lnTo>
                    <a:pt x="3091630" y="2752010"/>
                  </a:lnTo>
                  <a:lnTo>
                    <a:pt x="3046927" y="2763019"/>
                  </a:lnTo>
                  <a:lnTo>
                    <a:pt x="2999803" y="2766822"/>
                  </a:lnTo>
                  <a:close/>
                </a:path>
              </a:pathLst>
            </a:custGeom>
            <a:ln w="12700">
              <a:solidFill>
                <a:srgbClr val="BB8542"/>
              </a:solidFill>
            </a:ln>
          </p:spPr>
          <p:txBody>
            <a:bodyPr wrap="square" lIns="0" tIns="0" rIns="0" bIns="0" rtlCol="0"/>
            <a:lstStyle/>
            <a:p>
              <a:endParaRPr/>
            </a:p>
          </p:txBody>
        </p:sp>
      </p:grpSp>
      <p:sp>
        <p:nvSpPr>
          <p:cNvPr id="13" name="object 13"/>
          <p:cNvSpPr txBox="1"/>
          <p:nvPr/>
        </p:nvSpPr>
        <p:spPr>
          <a:xfrm>
            <a:off x="973889" y="3778622"/>
            <a:ext cx="2940685" cy="2397760"/>
          </a:xfrm>
          <a:prstGeom prst="rect">
            <a:avLst/>
          </a:prstGeom>
        </p:spPr>
        <p:txBody>
          <a:bodyPr vert="horz" wrap="square" lIns="0" tIns="40005" rIns="0" bIns="0" rtlCol="0">
            <a:spAutoFit/>
          </a:bodyPr>
          <a:lstStyle/>
          <a:p>
            <a:pPr marL="12700" marR="5080">
              <a:lnSpc>
                <a:spcPts val="1730"/>
              </a:lnSpc>
              <a:spcBef>
                <a:spcPts val="315"/>
              </a:spcBef>
            </a:pPr>
            <a:r>
              <a:rPr sz="1600" spc="-5" dirty="0">
                <a:latin typeface="Arial MT"/>
                <a:cs typeface="Arial MT"/>
              </a:rPr>
              <a:t>Identify</a:t>
            </a:r>
            <a:r>
              <a:rPr sz="1600" spc="5" dirty="0">
                <a:latin typeface="Arial MT"/>
                <a:cs typeface="Arial MT"/>
              </a:rPr>
              <a:t> </a:t>
            </a:r>
            <a:r>
              <a:rPr sz="1600" spc="-5" dirty="0">
                <a:latin typeface="Arial MT"/>
                <a:cs typeface="Arial MT"/>
              </a:rPr>
              <a:t>exact source</a:t>
            </a:r>
            <a:r>
              <a:rPr sz="1600" spc="-15" dirty="0">
                <a:latin typeface="Arial MT"/>
                <a:cs typeface="Arial MT"/>
              </a:rPr>
              <a:t> </a:t>
            </a:r>
            <a:r>
              <a:rPr sz="1600" spc="-5" dirty="0">
                <a:latin typeface="Arial MT"/>
                <a:cs typeface="Arial MT"/>
              </a:rPr>
              <a:t>of</a:t>
            </a:r>
            <a:r>
              <a:rPr sz="1600" spc="5" dirty="0">
                <a:latin typeface="Arial MT"/>
                <a:cs typeface="Arial MT"/>
              </a:rPr>
              <a:t> </a:t>
            </a:r>
            <a:r>
              <a:rPr sz="1600" spc="-5" dirty="0">
                <a:latin typeface="Arial MT"/>
                <a:cs typeface="Arial MT"/>
              </a:rPr>
              <a:t>bleeding </a:t>
            </a:r>
            <a:r>
              <a:rPr sz="1600" spc="-430" dirty="0">
                <a:latin typeface="Arial MT"/>
                <a:cs typeface="Arial MT"/>
              </a:rPr>
              <a:t> </a:t>
            </a:r>
            <a:r>
              <a:rPr sz="1600" spc="-5" dirty="0">
                <a:latin typeface="Arial MT"/>
                <a:cs typeface="Arial MT"/>
              </a:rPr>
              <a:t>and </a:t>
            </a:r>
            <a:r>
              <a:rPr sz="1600" b="1" spc="-5" dirty="0">
                <a:latin typeface="Arial"/>
                <a:cs typeface="Arial"/>
              </a:rPr>
              <a:t>APPLY </a:t>
            </a:r>
            <a:r>
              <a:rPr sz="1600" spc="-5" dirty="0">
                <a:latin typeface="Arial MT"/>
                <a:cs typeface="Arial MT"/>
              </a:rPr>
              <a:t>direct pressure </a:t>
            </a:r>
            <a:r>
              <a:rPr sz="1600" dirty="0">
                <a:latin typeface="Arial MT"/>
                <a:cs typeface="Arial MT"/>
              </a:rPr>
              <a:t> </a:t>
            </a:r>
            <a:r>
              <a:rPr sz="1600" b="1" spc="-5" dirty="0">
                <a:latin typeface="Arial"/>
                <a:cs typeface="Arial"/>
              </a:rPr>
              <a:t>UNTIL</a:t>
            </a:r>
            <a:r>
              <a:rPr sz="1600" b="1" spc="-20" dirty="0">
                <a:latin typeface="Arial"/>
                <a:cs typeface="Arial"/>
              </a:rPr>
              <a:t> </a:t>
            </a:r>
            <a:r>
              <a:rPr sz="1600" spc="-5" dirty="0">
                <a:latin typeface="Arial MT"/>
                <a:cs typeface="Arial MT"/>
              </a:rPr>
              <a:t>dressing is</a:t>
            </a:r>
            <a:r>
              <a:rPr sz="1600" spc="-10" dirty="0">
                <a:latin typeface="Arial MT"/>
                <a:cs typeface="Arial MT"/>
              </a:rPr>
              <a:t> </a:t>
            </a:r>
            <a:r>
              <a:rPr sz="1600" spc="-5" dirty="0">
                <a:latin typeface="Arial MT"/>
                <a:cs typeface="Arial MT"/>
              </a:rPr>
              <a:t>placed</a:t>
            </a:r>
            <a:endParaRPr sz="1600">
              <a:latin typeface="Arial MT"/>
              <a:cs typeface="Arial MT"/>
            </a:endParaRPr>
          </a:p>
          <a:p>
            <a:pPr marL="12700" marR="382270">
              <a:lnSpc>
                <a:spcPts val="1730"/>
              </a:lnSpc>
              <a:spcBef>
                <a:spcPts val="595"/>
              </a:spcBef>
            </a:pPr>
            <a:r>
              <a:rPr sz="1600" spc="-5" dirty="0">
                <a:latin typeface="Arial MT"/>
                <a:cs typeface="Arial MT"/>
              </a:rPr>
              <a:t>Pack the wound maintaining </a:t>
            </a:r>
            <a:r>
              <a:rPr sz="1600" spc="-434" dirty="0">
                <a:latin typeface="Arial MT"/>
                <a:cs typeface="Arial MT"/>
              </a:rPr>
              <a:t> </a:t>
            </a:r>
            <a:r>
              <a:rPr sz="1600" b="1" spc="-5" dirty="0">
                <a:latin typeface="Arial"/>
                <a:cs typeface="Arial"/>
              </a:rPr>
              <a:t>CONSTANT </a:t>
            </a:r>
            <a:r>
              <a:rPr sz="1600" spc="-5" dirty="0">
                <a:latin typeface="Arial MT"/>
                <a:cs typeface="Arial MT"/>
              </a:rPr>
              <a:t>direct pressure </a:t>
            </a:r>
            <a:r>
              <a:rPr sz="1600" spc="-430" dirty="0">
                <a:latin typeface="Arial MT"/>
                <a:cs typeface="Arial MT"/>
              </a:rPr>
              <a:t> </a:t>
            </a:r>
            <a:r>
              <a:rPr sz="1600" spc="-5" dirty="0">
                <a:latin typeface="Arial MT"/>
                <a:cs typeface="Arial MT"/>
              </a:rPr>
              <a:t>within </a:t>
            </a:r>
            <a:r>
              <a:rPr sz="1600" b="1" spc="-5" dirty="0">
                <a:solidFill>
                  <a:srgbClr val="921828"/>
                </a:solidFill>
                <a:latin typeface="Arial"/>
                <a:cs typeface="Arial"/>
              </a:rPr>
              <a:t>90 SECONDS </a:t>
            </a:r>
            <a:r>
              <a:rPr sz="1600" spc="-5" dirty="0">
                <a:latin typeface="Arial MT"/>
                <a:cs typeface="Arial MT"/>
              </a:rPr>
              <a:t>to be </a:t>
            </a:r>
            <a:r>
              <a:rPr sz="1600" dirty="0">
                <a:latin typeface="Arial MT"/>
                <a:cs typeface="Arial MT"/>
              </a:rPr>
              <a:t> </a:t>
            </a:r>
            <a:r>
              <a:rPr sz="1600" spc="-5" dirty="0">
                <a:latin typeface="Arial MT"/>
                <a:cs typeface="Arial MT"/>
              </a:rPr>
              <a:t>effective</a:t>
            </a:r>
            <a:endParaRPr sz="1600">
              <a:latin typeface="Arial MT"/>
              <a:cs typeface="Arial MT"/>
            </a:endParaRPr>
          </a:p>
          <a:p>
            <a:pPr marL="12700" marR="144780" algn="just">
              <a:lnSpc>
                <a:spcPts val="1730"/>
              </a:lnSpc>
              <a:spcBef>
                <a:spcPts val="595"/>
              </a:spcBef>
            </a:pPr>
            <a:r>
              <a:rPr sz="1600" spc="-5" dirty="0">
                <a:latin typeface="Arial MT"/>
                <a:cs typeface="Arial MT"/>
              </a:rPr>
              <a:t>Fill and pack the wound tightly, </a:t>
            </a:r>
            <a:r>
              <a:rPr sz="1600" spc="-430" dirty="0">
                <a:latin typeface="Arial MT"/>
                <a:cs typeface="Arial MT"/>
              </a:rPr>
              <a:t> </a:t>
            </a:r>
            <a:r>
              <a:rPr sz="1600" spc="-5" dirty="0">
                <a:latin typeface="Arial MT"/>
                <a:cs typeface="Arial MT"/>
              </a:rPr>
              <a:t>ensuring dressing extends </a:t>
            </a:r>
            <a:r>
              <a:rPr sz="1600" b="1" spc="-5" dirty="0">
                <a:solidFill>
                  <a:srgbClr val="921828"/>
                </a:solidFill>
                <a:latin typeface="Arial"/>
                <a:cs typeface="Arial"/>
              </a:rPr>
              <a:t>1-2 </a:t>
            </a:r>
            <a:r>
              <a:rPr sz="1600" b="1" dirty="0">
                <a:solidFill>
                  <a:srgbClr val="921828"/>
                </a:solidFill>
                <a:latin typeface="Arial"/>
                <a:cs typeface="Arial"/>
              </a:rPr>
              <a:t> </a:t>
            </a:r>
            <a:r>
              <a:rPr sz="1600" b="1" spc="-5" dirty="0">
                <a:solidFill>
                  <a:srgbClr val="921828"/>
                </a:solidFill>
                <a:latin typeface="Arial"/>
                <a:cs typeface="Arial"/>
              </a:rPr>
              <a:t>inches </a:t>
            </a:r>
            <a:r>
              <a:rPr sz="1600" spc="-5" dirty="0">
                <a:latin typeface="Arial MT"/>
                <a:cs typeface="Arial MT"/>
              </a:rPr>
              <a:t>above</a:t>
            </a:r>
            <a:r>
              <a:rPr sz="1600" spc="-10" dirty="0">
                <a:latin typeface="Arial MT"/>
                <a:cs typeface="Arial MT"/>
              </a:rPr>
              <a:t> </a:t>
            </a:r>
            <a:r>
              <a:rPr sz="1600" spc="-5" dirty="0">
                <a:latin typeface="Arial MT"/>
                <a:cs typeface="Arial MT"/>
              </a:rPr>
              <a:t>the</a:t>
            </a:r>
            <a:r>
              <a:rPr sz="1600" spc="5" dirty="0">
                <a:latin typeface="Arial MT"/>
                <a:cs typeface="Arial MT"/>
              </a:rPr>
              <a:t> </a:t>
            </a:r>
            <a:r>
              <a:rPr sz="1600" spc="-5" dirty="0">
                <a:latin typeface="Arial MT"/>
                <a:cs typeface="Arial MT"/>
              </a:rPr>
              <a:t>skin</a:t>
            </a:r>
            <a:endParaRPr sz="1600">
              <a:latin typeface="Arial MT"/>
              <a:cs typeface="Arial MT"/>
            </a:endParaRPr>
          </a:p>
        </p:txBody>
      </p:sp>
      <p:grpSp>
        <p:nvGrpSpPr>
          <p:cNvPr id="14" name="object 14"/>
          <p:cNvGrpSpPr/>
          <p:nvPr/>
        </p:nvGrpSpPr>
        <p:grpSpPr>
          <a:xfrm>
            <a:off x="4491352" y="1740533"/>
            <a:ext cx="3303270" cy="4740910"/>
            <a:chOff x="4491352" y="1740533"/>
            <a:chExt cx="3303270" cy="4740910"/>
          </a:xfrm>
        </p:grpSpPr>
        <p:pic>
          <p:nvPicPr>
            <p:cNvPr id="15" name="object 15"/>
            <p:cNvPicPr/>
            <p:nvPr/>
          </p:nvPicPr>
          <p:blipFill>
            <a:blip r:embed="rId6" cstate="print"/>
            <a:stretch>
              <a:fillRect/>
            </a:stretch>
          </p:blipFill>
          <p:spPr>
            <a:xfrm>
              <a:off x="4497705" y="1753888"/>
              <a:ext cx="3290315" cy="1645645"/>
            </a:xfrm>
            <a:prstGeom prst="rect">
              <a:avLst/>
            </a:prstGeom>
          </p:spPr>
        </p:pic>
        <p:sp>
          <p:nvSpPr>
            <p:cNvPr id="16" name="object 16"/>
            <p:cNvSpPr/>
            <p:nvPr/>
          </p:nvSpPr>
          <p:spPr>
            <a:xfrm>
              <a:off x="4497705" y="1746883"/>
              <a:ext cx="3290570" cy="1659889"/>
            </a:xfrm>
            <a:custGeom>
              <a:avLst/>
              <a:gdLst/>
              <a:ahLst/>
              <a:cxnLst/>
              <a:rect l="l" t="t" r="r" b="b"/>
              <a:pathLst>
                <a:path w="3290570" h="1659889">
                  <a:moveTo>
                    <a:pt x="0" y="165963"/>
                  </a:moveTo>
                  <a:lnTo>
                    <a:pt x="5928" y="121845"/>
                  </a:lnTo>
                  <a:lnTo>
                    <a:pt x="22659" y="82200"/>
                  </a:lnTo>
                  <a:lnTo>
                    <a:pt x="48610" y="48610"/>
                  </a:lnTo>
                  <a:lnTo>
                    <a:pt x="82200" y="22659"/>
                  </a:lnTo>
                  <a:lnTo>
                    <a:pt x="121845" y="5928"/>
                  </a:lnTo>
                  <a:lnTo>
                    <a:pt x="165963" y="0"/>
                  </a:lnTo>
                  <a:lnTo>
                    <a:pt x="3124352" y="0"/>
                  </a:lnTo>
                  <a:lnTo>
                    <a:pt x="3168470" y="5928"/>
                  </a:lnTo>
                  <a:lnTo>
                    <a:pt x="3208115" y="22659"/>
                  </a:lnTo>
                  <a:lnTo>
                    <a:pt x="3241705" y="48610"/>
                  </a:lnTo>
                  <a:lnTo>
                    <a:pt x="3267656" y="82200"/>
                  </a:lnTo>
                  <a:lnTo>
                    <a:pt x="3284387" y="121845"/>
                  </a:lnTo>
                  <a:lnTo>
                    <a:pt x="3290316" y="165963"/>
                  </a:lnTo>
                  <a:lnTo>
                    <a:pt x="3290316" y="1493672"/>
                  </a:lnTo>
                  <a:lnTo>
                    <a:pt x="3284387" y="1537790"/>
                  </a:lnTo>
                  <a:lnTo>
                    <a:pt x="3267656" y="1577435"/>
                  </a:lnTo>
                  <a:lnTo>
                    <a:pt x="3241705" y="1611025"/>
                  </a:lnTo>
                  <a:lnTo>
                    <a:pt x="3208115" y="1636976"/>
                  </a:lnTo>
                  <a:lnTo>
                    <a:pt x="3168470" y="1653707"/>
                  </a:lnTo>
                  <a:lnTo>
                    <a:pt x="3124352" y="1659635"/>
                  </a:lnTo>
                  <a:lnTo>
                    <a:pt x="165963" y="1659635"/>
                  </a:lnTo>
                  <a:lnTo>
                    <a:pt x="121845" y="1653707"/>
                  </a:lnTo>
                  <a:lnTo>
                    <a:pt x="82200" y="1636976"/>
                  </a:lnTo>
                  <a:lnTo>
                    <a:pt x="48610" y="1611025"/>
                  </a:lnTo>
                  <a:lnTo>
                    <a:pt x="22659" y="1577435"/>
                  </a:lnTo>
                  <a:lnTo>
                    <a:pt x="5928" y="1537790"/>
                  </a:lnTo>
                  <a:lnTo>
                    <a:pt x="0" y="1493672"/>
                  </a:lnTo>
                  <a:lnTo>
                    <a:pt x="0" y="165963"/>
                  </a:lnTo>
                  <a:close/>
                </a:path>
              </a:pathLst>
            </a:custGeom>
            <a:ln w="12700">
              <a:solidFill>
                <a:srgbClr val="BB8542"/>
              </a:solidFill>
            </a:ln>
          </p:spPr>
          <p:txBody>
            <a:bodyPr wrap="square" lIns="0" tIns="0" rIns="0" bIns="0" rtlCol="0"/>
            <a:lstStyle/>
            <a:p>
              <a:endParaRPr/>
            </a:p>
          </p:txBody>
        </p:sp>
        <p:sp>
          <p:nvSpPr>
            <p:cNvPr id="17" name="object 17"/>
            <p:cNvSpPr/>
            <p:nvPr/>
          </p:nvSpPr>
          <p:spPr>
            <a:xfrm>
              <a:off x="4497702" y="3708272"/>
              <a:ext cx="3290570" cy="2767330"/>
            </a:xfrm>
            <a:custGeom>
              <a:avLst/>
              <a:gdLst/>
              <a:ahLst/>
              <a:cxnLst/>
              <a:rect l="l" t="t" r="r" b="b"/>
              <a:pathLst>
                <a:path w="3290570" h="2767329">
                  <a:moveTo>
                    <a:pt x="3290316" y="0"/>
                  </a:moveTo>
                  <a:lnTo>
                    <a:pt x="0" y="0"/>
                  </a:lnTo>
                  <a:lnTo>
                    <a:pt x="0" y="2476309"/>
                  </a:lnTo>
                  <a:lnTo>
                    <a:pt x="3802" y="2523430"/>
                  </a:lnTo>
                  <a:lnTo>
                    <a:pt x="14811" y="2568131"/>
                  </a:lnTo>
                  <a:lnTo>
                    <a:pt x="32427" y="2609813"/>
                  </a:lnTo>
                  <a:lnTo>
                    <a:pt x="56053" y="2647879"/>
                  </a:lnTo>
                  <a:lnTo>
                    <a:pt x="85091" y="2681730"/>
                  </a:lnTo>
                  <a:lnTo>
                    <a:pt x="118942" y="2710768"/>
                  </a:lnTo>
                  <a:lnTo>
                    <a:pt x="157008" y="2734394"/>
                  </a:lnTo>
                  <a:lnTo>
                    <a:pt x="198690" y="2752010"/>
                  </a:lnTo>
                  <a:lnTo>
                    <a:pt x="243391" y="2763019"/>
                  </a:lnTo>
                  <a:lnTo>
                    <a:pt x="290512" y="2766822"/>
                  </a:lnTo>
                  <a:lnTo>
                    <a:pt x="2999803" y="2766822"/>
                  </a:lnTo>
                  <a:lnTo>
                    <a:pt x="3046927" y="2763019"/>
                  </a:lnTo>
                  <a:lnTo>
                    <a:pt x="3091630" y="2752010"/>
                  </a:lnTo>
                  <a:lnTo>
                    <a:pt x="3133313" y="2734394"/>
                  </a:lnTo>
                  <a:lnTo>
                    <a:pt x="3171379" y="2710768"/>
                  </a:lnTo>
                  <a:lnTo>
                    <a:pt x="3205229" y="2681730"/>
                  </a:lnTo>
                  <a:lnTo>
                    <a:pt x="3234265" y="2647879"/>
                  </a:lnTo>
                  <a:lnTo>
                    <a:pt x="3257890" y="2609813"/>
                  </a:lnTo>
                  <a:lnTo>
                    <a:pt x="3275506" y="2568131"/>
                  </a:lnTo>
                  <a:lnTo>
                    <a:pt x="3286513" y="2523430"/>
                  </a:lnTo>
                  <a:lnTo>
                    <a:pt x="3290316" y="2476309"/>
                  </a:lnTo>
                  <a:lnTo>
                    <a:pt x="3290316" y="0"/>
                  </a:lnTo>
                  <a:close/>
                </a:path>
              </a:pathLst>
            </a:custGeom>
            <a:solidFill>
              <a:srgbClr val="FFFFFF"/>
            </a:solidFill>
          </p:spPr>
          <p:txBody>
            <a:bodyPr wrap="square" lIns="0" tIns="0" rIns="0" bIns="0" rtlCol="0"/>
            <a:lstStyle/>
            <a:p>
              <a:endParaRPr/>
            </a:p>
          </p:txBody>
        </p:sp>
        <p:sp>
          <p:nvSpPr>
            <p:cNvPr id="18" name="object 18"/>
            <p:cNvSpPr/>
            <p:nvPr/>
          </p:nvSpPr>
          <p:spPr>
            <a:xfrm>
              <a:off x="4497702" y="3708272"/>
              <a:ext cx="3290570" cy="2767330"/>
            </a:xfrm>
            <a:custGeom>
              <a:avLst/>
              <a:gdLst/>
              <a:ahLst/>
              <a:cxnLst/>
              <a:rect l="l" t="t" r="r" b="b"/>
              <a:pathLst>
                <a:path w="3290570" h="2767329">
                  <a:moveTo>
                    <a:pt x="2999803" y="2766822"/>
                  </a:moveTo>
                  <a:lnTo>
                    <a:pt x="290512" y="2766822"/>
                  </a:lnTo>
                  <a:lnTo>
                    <a:pt x="243391" y="2763019"/>
                  </a:lnTo>
                  <a:lnTo>
                    <a:pt x="198690" y="2752010"/>
                  </a:lnTo>
                  <a:lnTo>
                    <a:pt x="157008" y="2734394"/>
                  </a:lnTo>
                  <a:lnTo>
                    <a:pt x="118942" y="2710768"/>
                  </a:lnTo>
                  <a:lnTo>
                    <a:pt x="85091" y="2681730"/>
                  </a:lnTo>
                  <a:lnTo>
                    <a:pt x="56053" y="2647879"/>
                  </a:lnTo>
                  <a:lnTo>
                    <a:pt x="32427" y="2609813"/>
                  </a:lnTo>
                  <a:lnTo>
                    <a:pt x="14811" y="2568131"/>
                  </a:lnTo>
                  <a:lnTo>
                    <a:pt x="3802" y="2523430"/>
                  </a:lnTo>
                  <a:lnTo>
                    <a:pt x="0" y="2476309"/>
                  </a:lnTo>
                  <a:lnTo>
                    <a:pt x="0" y="0"/>
                  </a:lnTo>
                  <a:lnTo>
                    <a:pt x="3290316" y="0"/>
                  </a:lnTo>
                  <a:lnTo>
                    <a:pt x="3290316" y="2476309"/>
                  </a:lnTo>
                  <a:lnTo>
                    <a:pt x="3286513" y="2523430"/>
                  </a:lnTo>
                  <a:lnTo>
                    <a:pt x="3275506" y="2568131"/>
                  </a:lnTo>
                  <a:lnTo>
                    <a:pt x="3257890" y="2609813"/>
                  </a:lnTo>
                  <a:lnTo>
                    <a:pt x="3234265" y="2647879"/>
                  </a:lnTo>
                  <a:lnTo>
                    <a:pt x="3205229" y="2681730"/>
                  </a:lnTo>
                  <a:lnTo>
                    <a:pt x="3171379" y="2710768"/>
                  </a:lnTo>
                  <a:lnTo>
                    <a:pt x="3133313" y="2734394"/>
                  </a:lnTo>
                  <a:lnTo>
                    <a:pt x="3091630" y="2752010"/>
                  </a:lnTo>
                  <a:lnTo>
                    <a:pt x="3046927" y="2763019"/>
                  </a:lnTo>
                  <a:lnTo>
                    <a:pt x="2999803" y="2766822"/>
                  </a:lnTo>
                  <a:close/>
                </a:path>
              </a:pathLst>
            </a:custGeom>
            <a:ln w="12700">
              <a:solidFill>
                <a:srgbClr val="BB8542"/>
              </a:solidFill>
            </a:ln>
          </p:spPr>
          <p:txBody>
            <a:bodyPr wrap="square" lIns="0" tIns="0" rIns="0" bIns="0" rtlCol="0"/>
            <a:lstStyle/>
            <a:p>
              <a:endParaRPr/>
            </a:p>
          </p:txBody>
        </p:sp>
      </p:grpSp>
      <p:sp>
        <p:nvSpPr>
          <p:cNvPr id="19" name="object 19"/>
          <p:cNvSpPr txBox="1"/>
          <p:nvPr/>
        </p:nvSpPr>
        <p:spPr>
          <a:xfrm>
            <a:off x="4569573" y="3778622"/>
            <a:ext cx="3054350" cy="1882775"/>
          </a:xfrm>
          <a:prstGeom prst="rect">
            <a:avLst/>
          </a:prstGeom>
        </p:spPr>
        <p:txBody>
          <a:bodyPr vert="horz" wrap="square" lIns="0" tIns="40005" rIns="0" bIns="0" rtlCol="0">
            <a:spAutoFit/>
          </a:bodyPr>
          <a:lstStyle/>
          <a:p>
            <a:pPr marL="12700" marR="48895">
              <a:lnSpc>
                <a:spcPts val="1730"/>
              </a:lnSpc>
              <a:spcBef>
                <a:spcPts val="315"/>
              </a:spcBef>
            </a:pPr>
            <a:r>
              <a:rPr sz="1600" b="1" dirty="0">
                <a:latin typeface="Arial"/>
                <a:cs typeface="Arial"/>
              </a:rPr>
              <a:t>HOLD</a:t>
            </a:r>
            <a:r>
              <a:rPr sz="1600" b="1" spc="-20" dirty="0">
                <a:latin typeface="Arial"/>
                <a:cs typeface="Arial"/>
              </a:rPr>
              <a:t> </a:t>
            </a:r>
            <a:r>
              <a:rPr sz="1600" spc="-5" dirty="0">
                <a:latin typeface="Arial MT"/>
                <a:cs typeface="Arial MT"/>
              </a:rPr>
              <a:t>direct pressure for</a:t>
            </a:r>
            <a:r>
              <a:rPr sz="1600" spc="10" dirty="0">
                <a:latin typeface="Arial MT"/>
                <a:cs typeface="Arial MT"/>
              </a:rPr>
              <a:t> </a:t>
            </a:r>
            <a:r>
              <a:rPr sz="1600" spc="-5" dirty="0">
                <a:latin typeface="Arial MT"/>
                <a:cs typeface="Arial MT"/>
              </a:rPr>
              <a:t>at</a:t>
            </a:r>
            <a:r>
              <a:rPr sz="1600" dirty="0">
                <a:latin typeface="Arial MT"/>
                <a:cs typeface="Arial MT"/>
              </a:rPr>
              <a:t> </a:t>
            </a:r>
            <a:r>
              <a:rPr sz="1600" spc="-5" dirty="0">
                <a:latin typeface="Arial MT"/>
                <a:cs typeface="Arial MT"/>
              </a:rPr>
              <a:t>least </a:t>
            </a:r>
            <a:r>
              <a:rPr sz="1600" spc="-430" dirty="0">
                <a:latin typeface="Arial MT"/>
                <a:cs typeface="Arial MT"/>
              </a:rPr>
              <a:t> </a:t>
            </a:r>
            <a:r>
              <a:rPr sz="1600" b="1" dirty="0">
                <a:latin typeface="Arial"/>
                <a:cs typeface="Arial"/>
              </a:rPr>
              <a:t>3</a:t>
            </a:r>
            <a:r>
              <a:rPr sz="1600" b="1" spc="-5" dirty="0">
                <a:latin typeface="Arial"/>
                <a:cs typeface="Arial"/>
              </a:rPr>
              <a:t> MINS</a:t>
            </a:r>
            <a:r>
              <a:rPr sz="1600" b="1" spc="5" dirty="0">
                <a:latin typeface="Arial"/>
                <a:cs typeface="Arial"/>
              </a:rPr>
              <a:t> </a:t>
            </a:r>
            <a:r>
              <a:rPr sz="1600" spc="-5" dirty="0">
                <a:latin typeface="Arial MT"/>
                <a:cs typeface="Arial MT"/>
              </a:rPr>
              <a:t>(</a:t>
            </a:r>
            <a:r>
              <a:rPr sz="1600" i="1" spc="-5" dirty="0">
                <a:latin typeface="Arial"/>
                <a:cs typeface="Arial"/>
              </a:rPr>
              <a:t>this</a:t>
            </a:r>
            <a:r>
              <a:rPr sz="1600" i="1" spc="5" dirty="0">
                <a:latin typeface="Arial"/>
                <a:cs typeface="Arial"/>
              </a:rPr>
              <a:t> </a:t>
            </a:r>
            <a:r>
              <a:rPr sz="1600" i="1" spc="-5" dirty="0">
                <a:latin typeface="Arial"/>
                <a:cs typeface="Arial"/>
              </a:rPr>
              <a:t>is</a:t>
            </a:r>
            <a:r>
              <a:rPr sz="1600" i="1" spc="-10" dirty="0">
                <a:latin typeface="Arial"/>
                <a:cs typeface="Arial"/>
              </a:rPr>
              <a:t> </a:t>
            </a:r>
            <a:r>
              <a:rPr sz="1600" i="1" spc="-5" dirty="0">
                <a:latin typeface="Arial"/>
                <a:cs typeface="Arial"/>
              </a:rPr>
              <a:t>necessary</a:t>
            </a:r>
            <a:r>
              <a:rPr sz="1600" spc="-5" dirty="0">
                <a:latin typeface="Arial MT"/>
                <a:cs typeface="Arial MT"/>
              </a:rPr>
              <a:t>, even </a:t>
            </a:r>
            <a:r>
              <a:rPr sz="1600" dirty="0">
                <a:latin typeface="Arial MT"/>
                <a:cs typeface="Arial MT"/>
              </a:rPr>
              <a:t> </a:t>
            </a:r>
            <a:r>
              <a:rPr sz="1600" spc="-5" dirty="0">
                <a:latin typeface="Arial MT"/>
                <a:cs typeface="Arial MT"/>
              </a:rPr>
              <a:t>with</a:t>
            </a:r>
            <a:r>
              <a:rPr sz="1600" spc="-10" dirty="0">
                <a:latin typeface="Arial MT"/>
                <a:cs typeface="Arial MT"/>
              </a:rPr>
              <a:t> </a:t>
            </a:r>
            <a:r>
              <a:rPr sz="1600" spc="-5" dirty="0">
                <a:latin typeface="Arial MT"/>
                <a:cs typeface="Arial MT"/>
              </a:rPr>
              <a:t>the</a:t>
            </a:r>
            <a:r>
              <a:rPr sz="1600" spc="5" dirty="0">
                <a:latin typeface="Arial MT"/>
                <a:cs typeface="Arial MT"/>
              </a:rPr>
              <a:t> </a:t>
            </a:r>
            <a:r>
              <a:rPr sz="1600" spc="-5" dirty="0">
                <a:latin typeface="Arial MT"/>
                <a:cs typeface="Arial MT"/>
              </a:rPr>
              <a:t>active</a:t>
            </a:r>
            <a:r>
              <a:rPr sz="1600" spc="-10" dirty="0">
                <a:latin typeface="Arial MT"/>
                <a:cs typeface="Arial MT"/>
              </a:rPr>
              <a:t> </a:t>
            </a:r>
            <a:r>
              <a:rPr sz="1600" spc="-5" dirty="0">
                <a:latin typeface="Arial MT"/>
                <a:cs typeface="Arial MT"/>
              </a:rPr>
              <a:t>ingredient in </a:t>
            </a:r>
            <a:r>
              <a:rPr sz="1600" dirty="0">
                <a:latin typeface="Arial MT"/>
                <a:cs typeface="Arial MT"/>
              </a:rPr>
              <a:t> </a:t>
            </a:r>
            <a:r>
              <a:rPr sz="1600" spc="-5" dirty="0">
                <a:latin typeface="Arial MT"/>
                <a:cs typeface="Arial MT"/>
              </a:rPr>
              <a:t>hemostatic</a:t>
            </a:r>
            <a:r>
              <a:rPr sz="1600" spc="10" dirty="0">
                <a:latin typeface="Arial MT"/>
                <a:cs typeface="Arial MT"/>
              </a:rPr>
              <a:t> </a:t>
            </a:r>
            <a:r>
              <a:rPr sz="1600" spc="-5" dirty="0">
                <a:latin typeface="Arial MT"/>
                <a:cs typeface="Arial MT"/>
              </a:rPr>
              <a:t>dressing)</a:t>
            </a:r>
            <a:endParaRPr sz="1600">
              <a:latin typeface="Arial MT"/>
              <a:cs typeface="Arial MT"/>
            </a:endParaRPr>
          </a:p>
          <a:p>
            <a:pPr marL="12700" marR="5080">
              <a:lnSpc>
                <a:spcPts val="1730"/>
              </a:lnSpc>
              <a:spcBef>
                <a:spcPts val="595"/>
              </a:spcBef>
            </a:pPr>
            <a:r>
              <a:rPr sz="1600" spc="-5" dirty="0">
                <a:latin typeface="Arial MT"/>
                <a:cs typeface="Arial MT"/>
              </a:rPr>
              <a:t>When packing </a:t>
            </a:r>
            <a:r>
              <a:rPr sz="1600" dirty="0">
                <a:latin typeface="Arial MT"/>
                <a:cs typeface="Arial MT"/>
              </a:rPr>
              <a:t>a </a:t>
            </a:r>
            <a:r>
              <a:rPr sz="1600" spc="-5" dirty="0">
                <a:latin typeface="Arial MT"/>
                <a:cs typeface="Arial MT"/>
              </a:rPr>
              <a:t>large wound, </a:t>
            </a:r>
            <a:r>
              <a:rPr sz="1600" dirty="0">
                <a:latin typeface="Arial MT"/>
                <a:cs typeface="Arial MT"/>
              </a:rPr>
              <a:t> </a:t>
            </a:r>
            <a:r>
              <a:rPr sz="1600" spc="-5" dirty="0">
                <a:latin typeface="Arial MT"/>
                <a:cs typeface="Arial MT"/>
              </a:rPr>
              <a:t>more</a:t>
            </a:r>
            <a:r>
              <a:rPr sz="1600" dirty="0">
                <a:latin typeface="Arial MT"/>
                <a:cs typeface="Arial MT"/>
              </a:rPr>
              <a:t> </a:t>
            </a:r>
            <a:r>
              <a:rPr sz="1600" spc="-5" dirty="0">
                <a:latin typeface="Arial MT"/>
                <a:cs typeface="Arial MT"/>
              </a:rPr>
              <a:t>than</a:t>
            </a:r>
            <a:r>
              <a:rPr sz="1600" dirty="0">
                <a:latin typeface="Arial MT"/>
                <a:cs typeface="Arial MT"/>
              </a:rPr>
              <a:t> </a:t>
            </a:r>
            <a:r>
              <a:rPr sz="1600" spc="-5" dirty="0">
                <a:latin typeface="Arial MT"/>
                <a:cs typeface="Arial MT"/>
              </a:rPr>
              <a:t>one</a:t>
            </a:r>
            <a:r>
              <a:rPr sz="1600" dirty="0">
                <a:latin typeface="Arial MT"/>
                <a:cs typeface="Arial MT"/>
              </a:rPr>
              <a:t> </a:t>
            </a:r>
            <a:r>
              <a:rPr sz="1600" spc="-5" dirty="0">
                <a:latin typeface="Arial MT"/>
                <a:cs typeface="Arial MT"/>
              </a:rPr>
              <a:t>hemostatic </a:t>
            </a:r>
            <a:r>
              <a:rPr sz="1600" dirty="0">
                <a:latin typeface="Arial MT"/>
                <a:cs typeface="Arial MT"/>
              </a:rPr>
              <a:t> </a:t>
            </a:r>
            <a:r>
              <a:rPr sz="1600" spc="-5" dirty="0">
                <a:latin typeface="Arial MT"/>
                <a:cs typeface="Arial MT"/>
              </a:rPr>
              <a:t>dressing</a:t>
            </a:r>
            <a:r>
              <a:rPr sz="1600" spc="-25" dirty="0">
                <a:latin typeface="Arial MT"/>
                <a:cs typeface="Arial MT"/>
              </a:rPr>
              <a:t> </a:t>
            </a:r>
            <a:r>
              <a:rPr sz="1600" spc="-5" dirty="0">
                <a:latin typeface="Arial MT"/>
                <a:cs typeface="Arial MT"/>
              </a:rPr>
              <a:t>and/or</a:t>
            </a:r>
            <a:r>
              <a:rPr sz="1600" spc="10" dirty="0">
                <a:latin typeface="Arial MT"/>
                <a:cs typeface="Arial MT"/>
              </a:rPr>
              <a:t> </a:t>
            </a:r>
            <a:r>
              <a:rPr sz="1600" b="1" spc="-5" dirty="0">
                <a:latin typeface="Arial"/>
                <a:cs typeface="Arial"/>
              </a:rPr>
              <a:t>additional</a:t>
            </a:r>
            <a:r>
              <a:rPr sz="1600" b="1" dirty="0">
                <a:latin typeface="Arial"/>
                <a:cs typeface="Arial"/>
              </a:rPr>
              <a:t> </a:t>
            </a:r>
            <a:r>
              <a:rPr sz="1600" spc="-5" dirty="0">
                <a:latin typeface="Arial MT"/>
                <a:cs typeface="Arial MT"/>
              </a:rPr>
              <a:t>gauze </a:t>
            </a:r>
            <a:r>
              <a:rPr sz="1600" spc="-425" dirty="0">
                <a:latin typeface="Arial MT"/>
                <a:cs typeface="Arial MT"/>
              </a:rPr>
              <a:t> </a:t>
            </a:r>
            <a:r>
              <a:rPr sz="1600" spc="-5" dirty="0">
                <a:latin typeface="Arial MT"/>
                <a:cs typeface="Arial MT"/>
              </a:rPr>
              <a:t>may</a:t>
            </a:r>
            <a:r>
              <a:rPr sz="1600" dirty="0">
                <a:latin typeface="Arial MT"/>
                <a:cs typeface="Arial MT"/>
              </a:rPr>
              <a:t> </a:t>
            </a:r>
            <a:r>
              <a:rPr sz="1600" spc="-5" dirty="0">
                <a:latin typeface="Arial MT"/>
                <a:cs typeface="Arial MT"/>
              </a:rPr>
              <a:t>be</a:t>
            </a:r>
            <a:r>
              <a:rPr sz="1600" dirty="0">
                <a:latin typeface="Arial MT"/>
                <a:cs typeface="Arial MT"/>
              </a:rPr>
              <a:t> </a:t>
            </a:r>
            <a:r>
              <a:rPr sz="1600" b="1" spc="-5" dirty="0">
                <a:latin typeface="Arial"/>
                <a:cs typeface="Arial"/>
              </a:rPr>
              <a:t>needed.</a:t>
            </a:r>
            <a:endParaRPr sz="1600">
              <a:latin typeface="Arial"/>
              <a:cs typeface="Arial"/>
            </a:endParaRPr>
          </a:p>
        </p:txBody>
      </p:sp>
      <p:grpSp>
        <p:nvGrpSpPr>
          <p:cNvPr id="20" name="object 20"/>
          <p:cNvGrpSpPr/>
          <p:nvPr/>
        </p:nvGrpSpPr>
        <p:grpSpPr>
          <a:xfrm>
            <a:off x="8110849" y="1740536"/>
            <a:ext cx="3303904" cy="4740910"/>
            <a:chOff x="8110849" y="1740536"/>
            <a:chExt cx="3303904" cy="4740910"/>
          </a:xfrm>
        </p:grpSpPr>
        <p:pic>
          <p:nvPicPr>
            <p:cNvPr id="21" name="object 21"/>
            <p:cNvPicPr/>
            <p:nvPr/>
          </p:nvPicPr>
          <p:blipFill>
            <a:blip r:embed="rId7" cstate="print"/>
            <a:stretch>
              <a:fillRect/>
            </a:stretch>
          </p:blipFill>
          <p:spPr>
            <a:xfrm>
              <a:off x="8117204" y="1746884"/>
              <a:ext cx="3291078" cy="1659636"/>
            </a:xfrm>
            <a:prstGeom prst="rect">
              <a:avLst/>
            </a:prstGeom>
          </p:spPr>
        </p:pic>
        <p:sp>
          <p:nvSpPr>
            <p:cNvPr id="22" name="object 22"/>
            <p:cNvSpPr/>
            <p:nvPr/>
          </p:nvSpPr>
          <p:spPr>
            <a:xfrm>
              <a:off x="8117204" y="1746886"/>
              <a:ext cx="3291204" cy="1659889"/>
            </a:xfrm>
            <a:custGeom>
              <a:avLst/>
              <a:gdLst/>
              <a:ahLst/>
              <a:cxnLst/>
              <a:rect l="l" t="t" r="r" b="b"/>
              <a:pathLst>
                <a:path w="3291204" h="1659889">
                  <a:moveTo>
                    <a:pt x="0" y="165963"/>
                  </a:moveTo>
                  <a:lnTo>
                    <a:pt x="5928" y="121845"/>
                  </a:lnTo>
                  <a:lnTo>
                    <a:pt x="22659" y="82200"/>
                  </a:lnTo>
                  <a:lnTo>
                    <a:pt x="48610" y="48610"/>
                  </a:lnTo>
                  <a:lnTo>
                    <a:pt x="82200" y="22659"/>
                  </a:lnTo>
                  <a:lnTo>
                    <a:pt x="121845" y="5928"/>
                  </a:lnTo>
                  <a:lnTo>
                    <a:pt x="165963" y="0"/>
                  </a:lnTo>
                  <a:lnTo>
                    <a:pt x="3125114" y="0"/>
                  </a:lnTo>
                  <a:lnTo>
                    <a:pt x="3169232" y="5928"/>
                  </a:lnTo>
                  <a:lnTo>
                    <a:pt x="3208877" y="22659"/>
                  </a:lnTo>
                  <a:lnTo>
                    <a:pt x="3242467" y="48610"/>
                  </a:lnTo>
                  <a:lnTo>
                    <a:pt x="3268418" y="82200"/>
                  </a:lnTo>
                  <a:lnTo>
                    <a:pt x="3285149" y="121845"/>
                  </a:lnTo>
                  <a:lnTo>
                    <a:pt x="3291078" y="165963"/>
                  </a:lnTo>
                  <a:lnTo>
                    <a:pt x="3291078" y="1493672"/>
                  </a:lnTo>
                  <a:lnTo>
                    <a:pt x="3285149" y="1537790"/>
                  </a:lnTo>
                  <a:lnTo>
                    <a:pt x="3268418" y="1577435"/>
                  </a:lnTo>
                  <a:lnTo>
                    <a:pt x="3242467" y="1611025"/>
                  </a:lnTo>
                  <a:lnTo>
                    <a:pt x="3208877" y="1636976"/>
                  </a:lnTo>
                  <a:lnTo>
                    <a:pt x="3169232" y="1653707"/>
                  </a:lnTo>
                  <a:lnTo>
                    <a:pt x="3125114" y="1659635"/>
                  </a:lnTo>
                  <a:lnTo>
                    <a:pt x="165963" y="1659635"/>
                  </a:lnTo>
                  <a:lnTo>
                    <a:pt x="121845" y="1653707"/>
                  </a:lnTo>
                  <a:lnTo>
                    <a:pt x="82200" y="1636976"/>
                  </a:lnTo>
                  <a:lnTo>
                    <a:pt x="48610" y="1611025"/>
                  </a:lnTo>
                  <a:lnTo>
                    <a:pt x="22659" y="1577435"/>
                  </a:lnTo>
                  <a:lnTo>
                    <a:pt x="5928" y="1537790"/>
                  </a:lnTo>
                  <a:lnTo>
                    <a:pt x="0" y="1493672"/>
                  </a:lnTo>
                  <a:lnTo>
                    <a:pt x="0" y="165963"/>
                  </a:lnTo>
                  <a:close/>
                </a:path>
              </a:pathLst>
            </a:custGeom>
            <a:ln w="12700">
              <a:solidFill>
                <a:srgbClr val="BB8542"/>
              </a:solidFill>
            </a:ln>
          </p:spPr>
          <p:txBody>
            <a:bodyPr wrap="square" lIns="0" tIns="0" rIns="0" bIns="0" rtlCol="0"/>
            <a:lstStyle/>
            <a:p>
              <a:endParaRPr/>
            </a:p>
          </p:txBody>
        </p:sp>
        <p:sp>
          <p:nvSpPr>
            <p:cNvPr id="23" name="object 23"/>
            <p:cNvSpPr/>
            <p:nvPr/>
          </p:nvSpPr>
          <p:spPr>
            <a:xfrm>
              <a:off x="8117199" y="3708272"/>
              <a:ext cx="3291204" cy="2767330"/>
            </a:xfrm>
            <a:custGeom>
              <a:avLst/>
              <a:gdLst/>
              <a:ahLst/>
              <a:cxnLst/>
              <a:rect l="l" t="t" r="r" b="b"/>
              <a:pathLst>
                <a:path w="3291204" h="2767329">
                  <a:moveTo>
                    <a:pt x="3291078" y="0"/>
                  </a:moveTo>
                  <a:lnTo>
                    <a:pt x="0" y="0"/>
                  </a:lnTo>
                  <a:lnTo>
                    <a:pt x="0" y="2476309"/>
                  </a:lnTo>
                  <a:lnTo>
                    <a:pt x="3802" y="2523430"/>
                  </a:lnTo>
                  <a:lnTo>
                    <a:pt x="14811" y="2568131"/>
                  </a:lnTo>
                  <a:lnTo>
                    <a:pt x="32428" y="2609813"/>
                  </a:lnTo>
                  <a:lnTo>
                    <a:pt x="56054" y="2647879"/>
                  </a:lnTo>
                  <a:lnTo>
                    <a:pt x="85093" y="2681730"/>
                  </a:lnTo>
                  <a:lnTo>
                    <a:pt x="118945" y="2710768"/>
                  </a:lnTo>
                  <a:lnTo>
                    <a:pt x="157012" y="2734394"/>
                  </a:lnTo>
                  <a:lnTo>
                    <a:pt x="198697" y="2752010"/>
                  </a:lnTo>
                  <a:lnTo>
                    <a:pt x="243400" y="2763019"/>
                  </a:lnTo>
                  <a:lnTo>
                    <a:pt x="290525" y="2766822"/>
                  </a:lnTo>
                  <a:lnTo>
                    <a:pt x="3000565" y="2766822"/>
                  </a:lnTo>
                  <a:lnTo>
                    <a:pt x="3047689" y="2763019"/>
                  </a:lnTo>
                  <a:lnTo>
                    <a:pt x="3092392" y="2752010"/>
                  </a:lnTo>
                  <a:lnTo>
                    <a:pt x="3134075" y="2734394"/>
                  </a:lnTo>
                  <a:lnTo>
                    <a:pt x="3172141" y="2710768"/>
                  </a:lnTo>
                  <a:lnTo>
                    <a:pt x="3205991" y="2681730"/>
                  </a:lnTo>
                  <a:lnTo>
                    <a:pt x="3235027" y="2647879"/>
                  </a:lnTo>
                  <a:lnTo>
                    <a:pt x="3258652" y="2609813"/>
                  </a:lnTo>
                  <a:lnTo>
                    <a:pt x="3276268" y="2568131"/>
                  </a:lnTo>
                  <a:lnTo>
                    <a:pt x="3287275" y="2523430"/>
                  </a:lnTo>
                  <a:lnTo>
                    <a:pt x="3291078" y="2476309"/>
                  </a:lnTo>
                  <a:lnTo>
                    <a:pt x="3291078" y="0"/>
                  </a:lnTo>
                  <a:close/>
                </a:path>
              </a:pathLst>
            </a:custGeom>
            <a:solidFill>
              <a:srgbClr val="FFFFFF"/>
            </a:solidFill>
          </p:spPr>
          <p:txBody>
            <a:bodyPr wrap="square" lIns="0" tIns="0" rIns="0" bIns="0" rtlCol="0"/>
            <a:lstStyle/>
            <a:p>
              <a:endParaRPr/>
            </a:p>
          </p:txBody>
        </p:sp>
        <p:sp>
          <p:nvSpPr>
            <p:cNvPr id="24" name="object 24"/>
            <p:cNvSpPr/>
            <p:nvPr/>
          </p:nvSpPr>
          <p:spPr>
            <a:xfrm>
              <a:off x="8117199" y="3708272"/>
              <a:ext cx="3291204" cy="2767330"/>
            </a:xfrm>
            <a:custGeom>
              <a:avLst/>
              <a:gdLst/>
              <a:ahLst/>
              <a:cxnLst/>
              <a:rect l="l" t="t" r="r" b="b"/>
              <a:pathLst>
                <a:path w="3291204" h="2767329">
                  <a:moveTo>
                    <a:pt x="3000565" y="2766822"/>
                  </a:moveTo>
                  <a:lnTo>
                    <a:pt x="290525" y="2766822"/>
                  </a:lnTo>
                  <a:lnTo>
                    <a:pt x="243400" y="2763019"/>
                  </a:lnTo>
                  <a:lnTo>
                    <a:pt x="198697" y="2752010"/>
                  </a:lnTo>
                  <a:lnTo>
                    <a:pt x="157012" y="2734394"/>
                  </a:lnTo>
                  <a:lnTo>
                    <a:pt x="118945" y="2710768"/>
                  </a:lnTo>
                  <a:lnTo>
                    <a:pt x="85093" y="2681730"/>
                  </a:lnTo>
                  <a:lnTo>
                    <a:pt x="56054" y="2647879"/>
                  </a:lnTo>
                  <a:lnTo>
                    <a:pt x="32428" y="2609813"/>
                  </a:lnTo>
                  <a:lnTo>
                    <a:pt x="14811" y="2568131"/>
                  </a:lnTo>
                  <a:lnTo>
                    <a:pt x="3802" y="2523430"/>
                  </a:lnTo>
                  <a:lnTo>
                    <a:pt x="0" y="2476309"/>
                  </a:lnTo>
                  <a:lnTo>
                    <a:pt x="0" y="0"/>
                  </a:lnTo>
                  <a:lnTo>
                    <a:pt x="3291078" y="0"/>
                  </a:lnTo>
                  <a:lnTo>
                    <a:pt x="3291078" y="2476309"/>
                  </a:lnTo>
                  <a:lnTo>
                    <a:pt x="3287275" y="2523430"/>
                  </a:lnTo>
                  <a:lnTo>
                    <a:pt x="3276268" y="2568131"/>
                  </a:lnTo>
                  <a:lnTo>
                    <a:pt x="3258652" y="2609813"/>
                  </a:lnTo>
                  <a:lnTo>
                    <a:pt x="3235027" y="2647879"/>
                  </a:lnTo>
                  <a:lnTo>
                    <a:pt x="3205991" y="2681730"/>
                  </a:lnTo>
                  <a:lnTo>
                    <a:pt x="3172141" y="2710768"/>
                  </a:lnTo>
                  <a:lnTo>
                    <a:pt x="3134075" y="2734394"/>
                  </a:lnTo>
                  <a:lnTo>
                    <a:pt x="3092392" y="2752010"/>
                  </a:lnTo>
                  <a:lnTo>
                    <a:pt x="3047689" y="2763019"/>
                  </a:lnTo>
                  <a:lnTo>
                    <a:pt x="3000565" y="2766822"/>
                  </a:lnTo>
                  <a:close/>
                </a:path>
              </a:pathLst>
            </a:custGeom>
            <a:ln w="12700">
              <a:solidFill>
                <a:srgbClr val="BB8542"/>
              </a:solidFill>
            </a:ln>
          </p:spPr>
          <p:txBody>
            <a:bodyPr wrap="square" lIns="0" tIns="0" rIns="0" bIns="0" rtlCol="0"/>
            <a:lstStyle/>
            <a:p>
              <a:endParaRPr/>
            </a:p>
          </p:txBody>
        </p:sp>
      </p:grpSp>
      <p:sp>
        <p:nvSpPr>
          <p:cNvPr id="25" name="object 25"/>
          <p:cNvSpPr txBox="1"/>
          <p:nvPr/>
        </p:nvSpPr>
        <p:spPr>
          <a:xfrm>
            <a:off x="8189073" y="3778622"/>
            <a:ext cx="3059430" cy="1438275"/>
          </a:xfrm>
          <a:prstGeom prst="rect">
            <a:avLst/>
          </a:prstGeom>
        </p:spPr>
        <p:txBody>
          <a:bodyPr vert="horz" wrap="square" lIns="0" tIns="40005" rIns="0" bIns="0" rtlCol="0">
            <a:spAutoFit/>
          </a:bodyPr>
          <a:lstStyle/>
          <a:p>
            <a:pPr marL="12700" marR="5080">
              <a:lnSpc>
                <a:spcPts val="1730"/>
              </a:lnSpc>
              <a:spcBef>
                <a:spcPts val="315"/>
              </a:spcBef>
            </a:pPr>
            <a:r>
              <a:rPr sz="1600" spc="-5" dirty="0">
                <a:latin typeface="Arial MT"/>
                <a:cs typeface="Arial MT"/>
              </a:rPr>
              <a:t>Carefully </a:t>
            </a:r>
            <a:r>
              <a:rPr sz="1600" b="1" spc="-5" dirty="0">
                <a:latin typeface="Arial"/>
                <a:cs typeface="Arial"/>
              </a:rPr>
              <a:t>OBSERVE </a:t>
            </a:r>
            <a:r>
              <a:rPr sz="1600" spc="-5" dirty="0">
                <a:latin typeface="Arial MT"/>
                <a:cs typeface="Arial MT"/>
              </a:rPr>
              <a:t>to determine </a:t>
            </a:r>
            <a:r>
              <a:rPr sz="1600" spc="-430" dirty="0">
                <a:latin typeface="Arial MT"/>
                <a:cs typeface="Arial MT"/>
              </a:rPr>
              <a:t> </a:t>
            </a:r>
            <a:r>
              <a:rPr sz="1600" spc="-5" dirty="0">
                <a:latin typeface="Arial MT"/>
                <a:cs typeface="Arial MT"/>
              </a:rPr>
              <a:t>if bleeding</a:t>
            </a:r>
            <a:r>
              <a:rPr sz="1600" spc="-10" dirty="0">
                <a:latin typeface="Arial MT"/>
                <a:cs typeface="Arial MT"/>
              </a:rPr>
              <a:t> </a:t>
            </a:r>
            <a:r>
              <a:rPr sz="1600" spc="-5" dirty="0">
                <a:latin typeface="Arial MT"/>
                <a:cs typeface="Arial MT"/>
              </a:rPr>
              <a:t>has</a:t>
            </a:r>
            <a:r>
              <a:rPr sz="1600" dirty="0">
                <a:latin typeface="Arial MT"/>
                <a:cs typeface="Arial MT"/>
              </a:rPr>
              <a:t> </a:t>
            </a:r>
            <a:r>
              <a:rPr sz="1600" spc="-5" dirty="0">
                <a:latin typeface="Arial MT"/>
                <a:cs typeface="Arial MT"/>
              </a:rPr>
              <a:t>been </a:t>
            </a:r>
            <a:r>
              <a:rPr sz="1600" dirty="0">
                <a:latin typeface="Arial MT"/>
                <a:cs typeface="Arial MT"/>
              </a:rPr>
              <a:t> </a:t>
            </a:r>
            <a:r>
              <a:rPr sz="1600" b="1" spc="-5" dirty="0">
                <a:latin typeface="Arial"/>
                <a:cs typeface="Arial"/>
              </a:rPr>
              <a:t>CONTROLLED</a:t>
            </a:r>
            <a:endParaRPr sz="1600">
              <a:latin typeface="Arial"/>
              <a:cs typeface="Arial"/>
            </a:endParaRPr>
          </a:p>
          <a:p>
            <a:pPr marL="12700" marR="69850">
              <a:lnSpc>
                <a:spcPct val="88900"/>
              </a:lnSpc>
              <a:spcBef>
                <a:spcPts val="595"/>
              </a:spcBef>
            </a:pPr>
            <a:r>
              <a:rPr sz="1600" spc="-5" dirty="0">
                <a:latin typeface="Arial MT"/>
                <a:cs typeface="Arial MT"/>
              </a:rPr>
              <a:t>Once you</a:t>
            </a:r>
            <a:r>
              <a:rPr sz="1600" spc="-10" dirty="0">
                <a:latin typeface="Arial MT"/>
                <a:cs typeface="Arial MT"/>
              </a:rPr>
              <a:t> </a:t>
            </a:r>
            <a:r>
              <a:rPr sz="1600" spc="-5" dirty="0">
                <a:latin typeface="Arial MT"/>
                <a:cs typeface="Arial MT"/>
              </a:rPr>
              <a:t>are</a:t>
            </a:r>
            <a:r>
              <a:rPr sz="1600" dirty="0">
                <a:latin typeface="Arial MT"/>
                <a:cs typeface="Arial MT"/>
              </a:rPr>
              <a:t> </a:t>
            </a:r>
            <a:r>
              <a:rPr sz="1600" spc="-5" dirty="0">
                <a:latin typeface="Arial MT"/>
                <a:cs typeface="Arial MT"/>
              </a:rPr>
              <a:t>sure the</a:t>
            </a:r>
            <a:r>
              <a:rPr sz="1600" spc="5" dirty="0">
                <a:latin typeface="Arial MT"/>
                <a:cs typeface="Arial MT"/>
              </a:rPr>
              <a:t> </a:t>
            </a:r>
            <a:r>
              <a:rPr sz="1600" spc="-5" dirty="0">
                <a:latin typeface="Arial MT"/>
                <a:cs typeface="Arial MT"/>
              </a:rPr>
              <a:t>bleeding </a:t>
            </a:r>
            <a:r>
              <a:rPr sz="1600" dirty="0">
                <a:latin typeface="Arial MT"/>
                <a:cs typeface="Arial MT"/>
              </a:rPr>
              <a:t> </a:t>
            </a:r>
            <a:r>
              <a:rPr sz="1600" spc="-5" dirty="0">
                <a:latin typeface="Arial MT"/>
                <a:cs typeface="Arial MT"/>
              </a:rPr>
              <a:t>has </a:t>
            </a:r>
            <a:r>
              <a:rPr sz="1600" b="1" spc="-5" dirty="0">
                <a:latin typeface="Arial"/>
                <a:cs typeface="Arial"/>
              </a:rPr>
              <a:t>STOPPED</a:t>
            </a:r>
            <a:r>
              <a:rPr sz="1600" spc="-5" dirty="0">
                <a:latin typeface="Arial MT"/>
                <a:cs typeface="Arial MT"/>
              </a:rPr>
              <a:t>, apply </a:t>
            </a:r>
            <a:r>
              <a:rPr sz="1600" dirty="0">
                <a:latin typeface="Arial MT"/>
                <a:cs typeface="Arial MT"/>
              </a:rPr>
              <a:t>a </a:t>
            </a:r>
            <a:r>
              <a:rPr sz="1600" spc="-5" dirty="0">
                <a:latin typeface="Arial MT"/>
                <a:cs typeface="Arial MT"/>
              </a:rPr>
              <a:t>pressure </a:t>
            </a:r>
            <a:r>
              <a:rPr sz="1600" spc="-430" dirty="0">
                <a:latin typeface="Arial MT"/>
                <a:cs typeface="Arial MT"/>
              </a:rPr>
              <a:t> </a:t>
            </a:r>
            <a:r>
              <a:rPr sz="1600" spc="-5" dirty="0">
                <a:latin typeface="Arial MT"/>
                <a:cs typeface="Arial MT"/>
              </a:rPr>
              <a:t>bandage</a:t>
            </a:r>
            <a:endParaRPr sz="1600">
              <a:latin typeface="Arial MT"/>
              <a:cs typeface="Arial MT"/>
            </a:endParaRPr>
          </a:p>
        </p:txBody>
      </p:sp>
      <p:grpSp>
        <p:nvGrpSpPr>
          <p:cNvPr id="26" name="object 26"/>
          <p:cNvGrpSpPr/>
          <p:nvPr/>
        </p:nvGrpSpPr>
        <p:grpSpPr>
          <a:xfrm>
            <a:off x="3361182" y="1623060"/>
            <a:ext cx="4724400" cy="2058670"/>
            <a:chOff x="3361182" y="1623060"/>
            <a:chExt cx="4724400" cy="2058670"/>
          </a:xfrm>
        </p:grpSpPr>
        <p:pic>
          <p:nvPicPr>
            <p:cNvPr id="27" name="object 27"/>
            <p:cNvPicPr/>
            <p:nvPr/>
          </p:nvPicPr>
          <p:blipFill>
            <a:blip r:embed="rId8" cstate="print"/>
            <a:stretch>
              <a:fillRect/>
            </a:stretch>
          </p:blipFill>
          <p:spPr>
            <a:xfrm>
              <a:off x="7064502" y="2719578"/>
              <a:ext cx="961643" cy="961643"/>
            </a:xfrm>
            <a:prstGeom prst="rect">
              <a:avLst/>
            </a:prstGeom>
          </p:spPr>
        </p:pic>
        <p:pic>
          <p:nvPicPr>
            <p:cNvPr id="28" name="object 28"/>
            <p:cNvPicPr/>
            <p:nvPr/>
          </p:nvPicPr>
          <p:blipFill>
            <a:blip r:embed="rId9" cstate="print"/>
            <a:stretch>
              <a:fillRect/>
            </a:stretch>
          </p:blipFill>
          <p:spPr>
            <a:xfrm>
              <a:off x="3361182" y="2719577"/>
              <a:ext cx="947927" cy="947165"/>
            </a:xfrm>
            <a:prstGeom prst="rect">
              <a:avLst/>
            </a:prstGeom>
          </p:spPr>
        </p:pic>
        <p:pic>
          <p:nvPicPr>
            <p:cNvPr id="29" name="object 29"/>
            <p:cNvPicPr/>
            <p:nvPr/>
          </p:nvPicPr>
          <p:blipFill>
            <a:blip r:embed="rId10" cstate="print"/>
            <a:stretch>
              <a:fillRect/>
            </a:stretch>
          </p:blipFill>
          <p:spPr>
            <a:xfrm>
              <a:off x="6981444" y="1623060"/>
              <a:ext cx="1104137" cy="941069"/>
            </a:xfrm>
            <a:prstGeom prst="rect">
              <a:avLst/>
            </a:prstGeom>
          </p:spPr>
        </p:pic>
      </p:grpSp>
      <p:sp>
        <p:nvSpPr>
          <p:cNvPr id="30" name="object 30"/>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18</a:t>
            </a:fld>
            <a:endParaRPr sz="12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841414" y="906886"/>
            <a:ext cx="10544810" cy="574040"/>
          </a:xfrm>
          <a:prstGeom prst="rect">
            <a:avLst/>
          </a:prstGeom>
        </p:spPr>
        <p:txBody>
          <a:bodyPr vert="horz" wrap="square" lIns="0" tIns="12700" rIns="0" bIns="0" rtlCol="0">
            <a:spAutoFit/>
          </a:bodyPr>
          <a:lstStyle/>
          <a:p>
            <a:pPr marL="12700">
              <a:lnSpc>
                <a:spcPct val="100000"/>
              </a:lnSpc>
              <a:spcBef>
                <a:spcPts val="100"/>
              </a:spcBef>
            </a:pPr>
            <a:r>
              <a:rPr sz="3600" b="1" spc="-5" dirty="0">
                <a:latin typeface="Arial"/>
                <a:cs typeface="Arial"/>
              </a:rPr>
              <a:t>WOUND</a:t>
            </a:r>
            <a:r>
              <a:rPr sz="3600" b="1" spc="-15" dirty="0">
                <a:latin typeface="Arial"/>
                <a:cs typeface="Arial"/>
              </a:rPr>
              <a:t> </a:t>
            </a:r>
            <a:r>
              <a:rPr sz="3600" b="1" dirty="0">
                <a:latin typeface="Arial"/>
                <a:cs typeface="Arial"/>
              </a:rPr>
              <a:t>PACKING</a:t>
            </a:r>
            <a:r>
              <a:rPr sz="3600" b="1" spc="-20" dirty="0">
                <a:latin typeface="Arial"/>
                <a:cs typeface="Arial"/>
              </a:rPr>
              <a:t> </a:t>
            </a:r>
            <a:r>
              <a:rPr sz="3600" b="1" spc="-5" dirty="0">
                <a:latin typeface="Arial"/>
                <a:cs typeface="Arial"/>
              </a:rPr>
              <a:t>AND</a:t>
            </a:r>
            <a:r>
              <a:rPr sz="3600" b="1" spc="-10" dirty="0">
                <a:latin typeface="Arial"/>
                <a:cs typeface="Arial"/>
              </a:rPr>
              <a:t> </a:t>
            </a:r>
            <a:r>
              <a:rPr sz="3600" b="1" dirty="0">
                <a:latin typeface="Arial"/>
                <a:cs typeface="Arial"/>
              </a:rPr>
              <a:t>PRESSURE</a:t>
            </a:r>
            <a:r>
              <a:rPr sz="3600" b="1" spc="-15" dirty="0">
                <a:latin typeface="Arial"/>
                <a:cs typeface="Arial"/>
              </a:rPr>
              <a:t> </a:t>
            </a:r>
            <a:r>
              <a:rPr sz="3600" b="1" spc="-5" dirty="0">
                <a:latin typeface="Arial"/>
                <a:cs typeface="Arial"/>
              </a:rPr>
              <a:t>BANDAGES</a:t>
            </a:r>
            <a:endParaRPr sz="3600">
              <a:latin typeface="Arial"/>
              <a:cs typeface="Arial"/>
            </a:endParaRPr>
          </a:p>
        </p:txBody>
      </p:sp>
      <p:grpSp>
        <p:nvGrpSpPr>
          <p:cNvPr id="5" name="object 5"/>
          <p:cNvGrpSpPr/>
          <p:nvPr/>
        </p:nvGrpSpPr>
        <p:grpSpPr>
          <a:xfrm>
            <a:off x="579882" y="1773935"/>
            <a:ext cx="11065510" cy="4609465"/>
            <a:chOff x="579882" y="1773935"/>
            <a:chExt cx="11065510" cy="4609465"/>
          </a:xfrm>
        </p:grpSpPr>
        <p:pic>
          <p:nvPicPr>
            <p:cNvPr id="6" name="object 6"/>
            <p:cNvPicPr/>
            <p:nvPr/>
          </p:nvPicPr>
          <p:blipFill>
            <a:blip r:embed="rId4" cstate="print"/>
            <a:stretch>
              <a:fillRect/>
            </a:stretch>
          </p:blipFill>
          <p:spPr>
            <a:xfrm>
              <a:off x="579882" y="1773935"/>
              <a:ext cx="11065001" cy="2183891"/>
            </a:xfrm>
            <a:prstGeom prst="rect">
              <a:avLst/>
            </a:prstGeom>
          </p:spPr>
        </p:pic>
        <p:sp>
          <p:nvSpPr>
            <p:cNvPr id="7" name="object 7"/>
            <p:cNvSpPr/>
            <p:nvPr/>
          </p:nvSpPr>
          <p:spPr>
            <a:xfrm>
              <a:off x="638175" y="1781172"/>
              <a:ext cx="10948670" cy="2068195"/>
            </a:xfrm>
            <a:custGeom>
              <a:avLst/>
              <a:gdLst/>
              <a:ahLst/>
              <a:cxnLst/>
              <a:rect l="l" t="t" r="r" b="b"/>
              <a:pathLst>
                <a:path w="10948670" h="2068195">
                  <a:moveTo>
                    <a:pt x="10741609" y="0"/>
                  </a:moveTo>
                  <a:lnTo>
                    <a:pt x="206806" y="0"/>
                  </a:lnTo>
                  <a:lnTo>
                    <a:pt x="159385" y="5462"/>
                  </a:lnTo>
                  <a:lnTo>
                    <a:pt x="115855" y="21020"/>
                  </a:lnTo>
                  <a:lnTo>
                    <a:pt x="77456" y="45434"/>
                  </a:lnTo>
                  <a:lnTo>
                    <a:pt x="45430" y="77461"/>
                  </a:lnTo>
                  <a:lnTo>
                    <a:pt x="21018" y="115860"/>
                  </a:lnTo>
                  <a:lnTo>
                    <a:pt x="5461" y="159389"/>
                  </a:lnTo>
                  <a:lnTo>
                    <a:pt x="0" y="206806"/>
                  </a:lnTo>
                  <a:lnTo>
                    <a:pt x="0" y="1861261"/>
                  </a:lnTo>
                  <a:lnTo>
                    <a:pt x="5461" y="1908682"/>
                  </a:lnTo>
                  <a:lnTo>
                    <a:pt x="21018" y="1952212"/>
                  </a:lnTo>
                  <a:lnTo>
                    <a:pt x="45430" y="1990611"/>
                  </a:lnTo>
                  <a:lnTo>
                    <a:pt x="77456" y="2022637"/>
                  </a:lnTo>
                  <a:lnTo>
                    <a:pt x="115855" y="2047049"/>
                  </a:lnTo>
                  <a:lnTo>
                    <a:pt x="159385" y="2062606"/>
                  </a:lnTo>
                  <a:lnTo>
                    <a:pt x="206806" y="2068068"/>
                  </a:lnTo>
                  <a:lnTo>
                    <a:pt x="10741609" y="2068068"/>
                  </a:lnTo>
                  <a:lnTo>
                    <a:pt x="10789030" y="2062606"/>
                  </a:lnTo>
                  <a:lnTo>
                    <a:pt x="10832560" y="2047049"/>
                  </a:lnTo>
                  <a:lnTo>
                    <a:pt x="10870959" y="2022637"/>
                  </a:lnTo>
                  <a:lnTo>
                    <a:pt x="10902985" y="1990611"/>
                  </a:lnTo>
                  <a:lnTo>
                    <a:pt x="10927397" y="1952212"/>
                  </a:lnTo>
                  <a:lnTo>
                    <a:pt x="10942954" y="1908682"/>
                  </a:lnTo>
                  <a:lnTo>
                    <a:pt x="10948416" y="1861261"/>
                  </a:lnTo>
                  <a:lnTo>
                    <a:pt x="10948416" y="206806"/>
                  </a:lnTo>
                  <a:lnTo>
                    <a:pt x="10942954" y="159389"/>
                  </a:lnTo>
                  <a:lnTo>
                    <a:pt x="10927397" y="115860"/>
                  </a:lnTo>
                  <a:lnTo>
                    <a:pt x="10902985" y="77461"/>
                  </a:lnTo>
                  <a:lnTo>
                    <a:pt x="10870959" y="45434"/>
                  </a:lnTo>
                  <a:lnTo>
                    <a:pt x="10832560" y="21020"/>
                  </a:lnTo>
                  <a:lnTo>
                    <a:pt x="10789030" y="5462"/>
                  </a:lnTo>
                  <a:lnTo>
                    <a:pt x="10741609" y="0"/>
                  </a:lnTo>
                  <a:close/>
                </a:path>
              </a:pathLst>
            </a:custGeom>
            <a:solidFill>
              <a:srgbClr val="FFFFFF">
                <a:alpha val="89804"/>
              </a:srgbClr>
            </a:solidFill>
          </p:spPr>
          <p:txBody>
            <a:bodyPr wrap="square" lIns="0" tIns="0" rIns="0" bIns="0" rtlCol="0"/>
            <a:lstStyle/>
            <a:p>
              <a:endParaRPr/>
            </a:p>
          </p:txBody>
        </p:sp>
        <p:sp>
          <p:nvSpPr>
            <p:cNvPr id="8" name="object 8"/>
            <p:cNvSpPr/>
            <p:nvPr/>
          </p:nvSpPr>
          <p:spPr>
            <a:xfrm>
              <a:off x="638175" y="1781172"/>
              <a:ext cx="10948670" cy="2068195"/>
            </a:xfrm>
            <a:custGeom>
              <a:avLst/>
              <a:gdLst/>
              <a:ahLst/>
              <a:cxnLst/>
              <a:rect l="l" t="t" r="r" b="b"/>
              <a:pathLst>
                <a:path w="10948670" h="2068195">
                  <a:moveTo>
                    <a:pt x="0" y="206806"/>
                  </a:moveTo>
                  <a:lnTo>
                    <a:pt x="5461" y="159389"/>
                  </a:lnTo>
                  <a:lnTo>
                    <a:pt x="21018" y="115860"/>
                  </a:lnTo>
                  <a:lnTo>
                    <a:pt x="45430" y="77461"/>
                  </a:lnTo>
                  <a:lnTo>
                    <a:pt x="77456" y="45434"/>
                  </a:lnTo>
                  <a:lnTo>
                    <a:pt x="115855" y="21020"/>
                  </a:lnTo>
                  <a:lnTo>
                    <a:pt x="159385" y="5462"/>
                  </a:lnTo>
                  <a:lnTo>
                    <a:pt x="206806" y="0"/>
                  </a:lnTo>
                  <a:lnTo>
                    <a:pt x="10741609" y="0"/>
                  </a:lnTo>
                  <a:lnTo>
                    <a:pt x="10789030" y="5462"/>
                  </a:lnTo>
                  <a:lnTo>
                    <a:pt x="10832560" y="21020"/>
                  </a:lnTo>
                  <a:lnTo>
                    <a:pt x="10870959" y="45434"/>
                  </a:lnTo>
                  <a:lnTo>
                    <a:pt x="10902985" y="77461"/>
                  </a:lnTo>
                  <a:lnTo>
                    <a:pt x="10927397" y="115860"/>
                  </a:lnTo>
                  <a:lnTo>
                    <a:pt x="10942954" y="159389"/>
                  </a:lnTo>
                  <a:lnTo>
                    <a:pt x="10948416" y="206806"/>
                  </a:lnTo>
                  <a:lnTo>
                    <a:pt x="10948416" y="1861261"/>
                  </a:lnTo>
                  <a:lnTo>
                    <a:pt x="10942954" y="1908682"/>
                  </a:lnTo>
                  <a:lnTo>
                    <a:pt x="10927397" y="1952212"/>
                  </a:lnTo>
                  <a:lnTo>
                    <a:pt x="10902985" y="1990611"/>
                  </a:lnTo>
                  <a:lnTo>
                    <a:pt x="10870959" y="2022637"/>
                  </a:lnTo>
                  <a:lnTo>
                    <a:pt x="10832560" y="2047049"/>
                  </a:lnTo>
                  <a:lnTo>
                    <a:pt x="10789030" y="2062606"/>
                  </a:lnTo>
                  <a:lnTo>
                    <a:pt x="10741609" y="2068068"/>
                  </a:lnTo>
                  <a:lnTo>
                    <a:pt x="206806" y="2068068"/>
                  </a:lnTo>
                  <a:lnTo>
                    <a:pt x="159385" y="2062606"/>
                  </a:lnTo>
                  <a:lnTo>
                    <a:pt x="115855" y="2047049"/>
                  </a:lnTo>
                  <a:lnTo>
                    <a:pt x="77456" y="2022637"/>
                  </a:lnTo>
                  <a:lnTo>
                    <a:pt x="45430" y="1990611"/>
                  </a:lnTo>
                  <a:lnTo>
                    <a:pt x="21018" y="1952212"/>
                  </a:lnTo>
                  <a:lnTo>
                    <a:pt x="5461" y="1908682"/>
                  </a:lnTo>
                  <a:lnTo>
                    <a:pt x="0" y="1861261"/>
                  </a:lnTo>
                  <a:lnTo>
                    <a:pt x="0" y="206806"/>
                  </a:lnTo>
                  <a:close/>
                </a:path>
              </a:pathLst>
            </a:custGeom>
            <a:ln w="12699">
              <a:solidFill>
                <a:srgbClr val="BB8542"/>
              </a:solidFill>
            </a:ln>
          </p:spPr>
          <p:txBody>
            <a:bodyPr wrap="square" lIns="0" tIns="0" rIns="0" bIns="0" rtlCol="0"/>
            <a:lstStyle/>
            <a:p>
              <a:endParaRPr/>
            </a:p>
          </p:txBody>
        </p:sp>
        <p:pic>
          <p:nvPicPr>
            <p:cNvPr id="9" name="object 9"/>
            <p:cNvPicPr/>
            <p:nvPr/>
          </p:nvPicPr>
          <p:blipFill>
            <a:blip r:embed="rId5" cstate="print"/>
            <a:stretch>
              <a:fillRect/>
            </a:stretch>
          </p:blipFill>
          <p:spPr>
            <a:xfrm>
              <a:off x="969645" y="2057018"/>
              <a:ext cx="2391918" cy="1516379"/>
            </a:xfrm>
            <a:prstGeom prst="rect">
              <a:avLst/>
            </a:prstGeom>
          </p:spPr>
        </p:pic>
        <p:sp>
          <p:nvSpPr>
            <p:cNvPr id="10" name="object 10"/>
            <p:cNvSpPr/>
            <p:nvPr/>
          </p:nvSpPr>
          <p:spPr>
            <a:xfrm>
              <a:off x="969645" y="2057018"/>
              <a:ext cx="2392045" cy="1516380"/>
            </a:xfrm>
            <a:custGeom>
              <a:avLst/>
              <a:gdLst/>
              <a:ahLst/>
              <a:cxnLst/>
              <a:rect l="l" t="t" r="r" b="b"/>
              <a:pathLst>
                <a:path w="2392045" h="1516379">
                  <a:moveTo>
                    <a:pt x="0" y="151637"/>
                  </a:moveTo>
                  <a:lnTo>
                    <a:pt x="7730" y="103710"/>
                  </a:lnTo>
                  <a:lnTo>
                    <a:pt x="29258" y="62084"/>
                  </a:lnTo>
                  <a:lnTo>
                    <a:pt x="62084" y="29258"/>
                  </a:lnTo>
                  <a:lnTo>
                    <a:pt x="103710" y="7730"/>
                  </a:lnTo>
                  <a:lnTo>
                    <a:pt x="151638" y="0"/>
                  </a:lnTo>
                  <a:lnTo>
                    <a:pt x="2240280" y="0"/>
                  </a:lnTo>
                  <a:lnTo>
                    <a:pt x="2288207" y="7730"/>
                  </a:lnTo>
                  <a:lnTo>
                    <a:pt x="2329833" y="29258"/>
                  </a:lnTo>
                  <a:lnTo>
                    <a:pt x="2362659" y="62084"/>
                  </a:lnTo>
                  <a:lnTo>
                    <a:pt x="2384187" y="103710"/>
                  </a:lnTo>
                  <a:lnTo>
                    <a:pt x="2391918" y="151637"/>
                  </a:lnTo>
                  <a:lnTo>
                    <a:pt x="2391918" y="1364742"/>
                  </a:lnTo>
                  <a:lnTo>
                    <a:pt x="2384187" y="1412669"/>
                  </a:lnTo>
                  <a:lnTo>
                    <a:pt x="2362659" y="1454295"/>
                  </a:lnTo>
                  <a:lnTo>
                    <a:pt x="2329833" y="1487121"/>
                  </a:lnTo>
                  <a:lnTo>
                    <a:pt x="2288207" y="1508649"/>
                  </a:lnTo>
                  <a:lnTo>
                    <a:pt x="2240280" y="1516380"/>
                  </a:lnTo>
                  <a:lnTo>
                    <a:pt x="151638" y="1516380"/>
                  </a:lnTo>
                  <a:lnTo>
                    <a:pt x="103710" y="1508649"/>
                  </a:lnTo>
                  <a:lnTo>
                    <a:pt x="62084" y="1487121"/>
                  </a:lnTo>
                  <a:lnTo>
                    <a:pt x="29258" y="1454295"/>
                  </a:lnTo>
                  <a:lnTo>
                    <a:pt x="7730" y="1412669"/>
                  </a:lnTo>
                  <a:lnTo>
                    <a:pt x="0" y="1364742"/>
                  </a:lnTo>
                  <a:lnTo>
                    <a:pt x="0" y="151637"/>
                  </a:lnTo>
                  <a:close/>
                </a:path>
              </a:pathLst>
            </a:custGeom>
            <a:ln w="12700">
              <a:solidFill>
                <a:srgbClr val="BB8542"/>
              </a:solidFill>
            </a:ln>
          </p:spPr>
          <p:txBody>
            <a:bodyPr wrap="square" lIns="0" tIns="0" rIns="0" bIns="0" rtlCol="0"/>
            <a:lstStyle/>
            <a:p>
              <a:endParaRPr/>
            </a:p>
          </p:txBody>
        </p:sp>
        <p:sp>
          <p:nvSpPr>
            <p:cNvPr id="11" name="object 11"/>
            <p:cNvSpPr/>
            <p:nvPr/>
          </p:nvSpPr>
          <p:spPr>
            <a:xfrm>
              <a:off x="969647" y="3849242"/>
              <a:ext cx="2392045" cy="2527935"/>
            </a:xfrm>
            <a:custGeom>
              <a:avLst/>
              <a:gdLst/>
              <a:ahLst/>
              <a:cxnLst/>
              <a:rect l="l" t="t" r="r" b="b"/>
              <a:pathLst>
                <a:path w="2392045" h="2527935">
                  <a:moveTo>
                    <a:pt x="2391918" y="0"/>
                  </a:moveTo>
                  <a:lnTo>
                    <a:pt x="0" y="0"/>
                  </a:lnTo>
                  <a:lnTo>
                    <a:pt x="0" y="2276398"/>
                  </a:lnTo>
                  <a:lnTo>
                    <a:pt x="4046" y="2321544"/>
                  </a:lnTo>
                  <a:lnTo>
                    <a:pt x="15712" y="2364035"/>
                  </a:lnTo>
                  <a:lnTo>
                    <a:pt x="34289" y="2403161"/>
                  </a:lnTo>
                  <a:lnTo>
                    <a:pt x="59068" y="2438214"/>
                  </a:lnTo>
                  <a:lnTo>
                    <a:pt x="89339" y="2468485"/>
                  </a:lnTo>
                  <a:lnTo>
                    <a:pt x="124392" y="2493264"/>
                  </a:lnTo>
                  <a:lnTo>
                    <a:pt x="163518" y="2511841"/>
                  </a:lnTo>
                  <a:lnTo>
                    <a:pt x="206009" y="2523507"/>
                  </a:lnTo>
                  <a:lnTo>
                    <a:pt x="251155" y="2527554"/>
                  </a:lnTo>
                  <a:lnTo>
                    <a:pt x="2140762" y="2527554"/>
                  </a:lnTo>
                  <a:lnTo>
                    <a:pt x="2185908" y="2523507"/>
                  </a:lnTo>
                  <a:lnTo>
                    <a:pt x="2228399" y="2511841"/>
                  </a:lnTo>
                  <a:lnTo>
                    <a:pt x="2267525" y="2493264"/>
                  </a:lnTo>
                  <a:lnTo>
                    <a:pt x="2302578" y="2468485"/>
                  </a:lnTo>
                  <a:lnTo>
                    <a:pt x="2332849" y="2438214"/>
                  </a:lnTo>
                  <a:lnTo>
                    <a:pt x="2357628" y="2403161"/>
                  </a:lnTo>
                  <a:lnTo>
                    <a:pt x="2376205" y="2364035"/>
                  </a:lnTo>
                  <a:lnTo>
                    <a:pt x="2387871" y="2321544"/>
                  </a:lnTo>
                  <a:lnTo>
                    <a:pt x="2391918" y="2276398"/>
                  </a:lnTo>
                  <a:lnTo>
                    <a:pt x="2391918" y="0"/>
                  </a:lnTo>
                  <a:close/>
                </a:path>
              </a:pathLst>
            </a:custGeom>
            <a:solidFill>
              <a:srgbClr val="FFFFFF"/>
            </a:solidFill>
          </p:spPr>
          <p:txBody>
            <a:bodyPr wrap="square" lIns="0" tIns="0" rIns="0" bIns="0" rtlCol="0"/>
            <a:lstStyle/>
            <a:p>
              <a:endParaRPr/>
            </a:p>
          </p:txBody>
        </p:sp>
        <p:sp>
          <p:nvSpPr>
            <p:cNvPr id="12" name="object 12"/>
            <p:cNvSpPr/>
            <p:nvPr/>
          </p:nvSpPr>
          <p:spPr>
            <a:xfrm>
              <a:off x="969647" y="3849242"/>
              <a:ext cx="2392045" cy="2527935"/>
            </a:xfrm>
            <a:custGeom>
              <a:avLst/>
              <a:gdLst/>
              <a:ahLst/>
              <a:cxnLst/>
              <a:rect l="l" t="t" r="r" b="b"/>
              <a:pathLst>
                <a:path w="2392045" h="2527935">
                  <a:moveTo>
                    <a:pt x="2140762" y="2527554"/>
                  </a:moveTo>
                  <a:lnTo>
                    <a:pt x="251155" y="2527554"/>
                  </a:lnTo>
                  <a:lnTo>
                    <a:pt x="206009" y="2523507"/>
                  </a:lnTo>
                  <a:lnTo>
                    <a:pt x="163518" y="2511841"/>
                  </a:lnTo>
                  <a:lnTo>
                    <a:pt x="124392" y="2493264"/>
                  </a:lnTo>
                  <a:lnTo>
                    <a:pt x="89339" y="2468485"/>
                  </a:lnTo>
                  <a:lnTo>
                    <a:pt x="59068" y="2438214"/>
                  </a:lnTo>
                  <a:lnTo>
                    <a:pt x="34289" y="2403161"/>
                  </a:lnTo>
                  <a:lnTo>
                    <a:pt x="15712" y="2364035"/>
                  </a:lnTo>
                  <a:lnTo>
                    <a:pt x="4046" y="2321544"/>
                  </a:lnTo>
                  <a:lnTo>
                    <a:pt x="0" y="2276398"/>
                  </a:lnTo>
                  <a:lnTo>
                    <a:pt x="0" y="0"/>
                  </a:lnTo>
                  <a:lnTo>
                    <a:pt x="2391918" y="0"/>
                  </a:lnTo>
                  <a:lnTo>
                    <a:pt x="2391918" y="2276398"/>
                  </a:lnTo>
                  <a:lnTo>
                    <a:pt x="2387871" y="2321544"/>
                  </a:lnTo>
                  <a:lnTo>
                    <a:pt x="2376205" y="2364035"/>
                  </a:lnTo>
                  <a:lnTo>
                    <a:pt x="2357628" y="2403161"/>
                  </a:lnTo>
                  <a:lnTo>
                    <a:pt x="2332849" y="2438214"/>
                  </a:lnTo>
                  <a:lnTo>
                    <a:pt x="2302578" y="2468485"/>
                  </a:lnTo>
                  <a:lnTo>
                    <a:pt x="2267525" y="2493264"/>
                  </a:lnTo>
                  <a:lnTo>
                    <a:pt x="2228399" y="2511841"/>
                  </a:lnTo>
                  <a:lnTo>
                    <a:pt x="2185908" y="2523507"/>
                  </a:lnTo>
                  <a:lnTo>
                    <a:pt x="2140762" y="2527554"/>
                  </a:lnTo>
                  <a:close/>
                </a:path>
              </a:pathLst>
            </a:custGeom>
            <a:ln w="12700">
              <a:solidFill>
                <a:srgbClr val="BB8542"/>
              </a:solidFill>
            </a:ln>
          </p:spPr>
          <p:txBody>
            <a:bodyPr wrap="square" lIns="0" tIns="0" rIns="0" bIns="0" rtlCol="0"/>
            <a:lstStyle/>
            <a:p>
              <a:endParaRPr/>
            </a:p>
          </p:txBody>
        </p:sp>
      </p:grpSp>
      <p:sp>
        <p:nvSpPr>
          <p:cNvPr id="13" name="object 13"/>
          <p:cNvSpPr txBox="1"/>
          <p:nvPr/>
        </p:nvSpPr>
        <p:spPr>
          <a:xfrm>
            <a:off x="1121440" y="3919496"/>
            <a:ext cx="2007870" cy="2166620"/>
          </a:xfrm>
          <a:prstGeom prst="rect">
            <a:avLst/>
          </a:prstGeom>
        </p:spPr>
        <p:txBody>
          <a:bodyPr vert="horz" wrap="square" lIns="0" tIns="12700" rIns="0" bIns="0" rtlCol="0">
            <a:spAutoFit/>
          </a:bodyPr>
          <a:lstStyle/>
          <a:p>
            <a:pPr marL="12700">
              <a:lnSpc>
                <a:spcPts val="1825"/>
              </a:lnSpc>
              <a:spcBef>
                <a:spcPts val="100"/>
              </a:spcBef>
            </a:pPr>
            <a:r>
              <a:rPr sz="1600" spc="-5" dirty="0">
                <a:latin typeface="Arial MT"/>
                <a:cs typeface="Arial MT"/>
              </a:rPr>
              <a:t>Bleeding</a:t>
            </a:r>
            <a:r>
              <a:rPr sz="1600" spc="-45" dirty="0">
                <a:latin typeface="Arial MT"/>
                <a:cs typeface="Arial MT"/>
              </a:rPr>
              <a:t> </a:t>
            </a:r>
            <a:r>
              <a:rPr sz="1600" spc="-5" dirty="0">
                <a:latin typeface="Arial MT"/>
                <a:cs typeface="Arial MT"/>
              </a:rPr>
              <a:t>has</a:t>
            </a:r>
            <a:r>
              <a:rPr sz="1600" spc="-15" dirty="0">
                <a:latin typeface="Arial MT"/>
                <a:cs typeface="Arial MT"/>
              </a:rPr>
              <a:t> </a:t>
            </a:r>
            <a:r>
              <a:rPr sz="1600" b="1" dirty="0">
                <a:latin typeface="Arial"/>
                <a:cs typeface="Arial"/>
              </a:rPr>
              <a:t>NOT</a:t>
            </a:r>
            <a:endParaRPr sz="1600">
              <a:latin typeface="Arial"/>
              <a:cs typeface="Arial"/>
            </a:endParaRPr>
          </a:p>
          <a:p>
            <a:pPr marL="12700">
              <a:lnSpc>
                <a:spcPts val="1825"/>
              </a:lnSpc>
            </a:pPr>
            <a:r>
              <a:rPr sz="1600" spc="-5" dirty="0">
                <a:latin typeface="Arial MT"/>
                <a:cs typeface="Arial MT"/>
              </a:rPr>
              <a:t>been</a:t>
            </a:r>
            <a:r>
              <a:rPr sz="1600" spc="-35" dirty="0">
                <a:latin typeface="Arial MT"/>
                <a:cs typeface="Arial MT"/>
              </a:rPr>
              <a:t> </a:t>
            </a:r>
            <a:r>
              <a:rPr sz="1600" spc="-5" dirty="0">
                <a:latin typeface="Arial MT"/>
                <a:cs typeface="Arial MT"/>
              </a:rPr>
              <a:t>controlled</a:t>
            </a:r>
            <a:endParaRPr sz="1600">
              <a:latin typeface="Arial MT"/>
              <a:cs typeface="Arial MT"/>
            </a:endParaRPr>
          </a:p>
          <a:p>
            <a:pPr marL="12700" marR="64135">
              <a:lnSpc>
                <a:spcPts val="1510"/>
              </a:lnSpc>
              <a:spcBef>
                <a:spcPts val="630"/>
              </a:spcBef>
              <a:buFont typeface="Arial"/>
              <a:buAutoNum type="alphaLcParenBoth"/>
              <a:tabLst>
                <a:tab pos="278130" algn="l"/>
              </a:tabLst>
            </a:pPr>
            <a:r>
              <a:rPr sz="1400" spc="-5" dirty="0">
                <a:latin typeface="Arial MT"/>
                <a:cs typeface="Arial MT"/>
              </a:rPr>
              <a:t>Hemostatic</a:t>
            </a:r>
            <a:r>
              <a:rPr sz="1400" spc="-60" dirty="0">
                <a:latin typeface="Arial MT"/>
                <a:cs typeface="Arial MT"/>
              </a:rPr>
              <a:t> </a:t>
            </a:r>
            <a:r>
              <a:rPr sz="1400" spc="-5" dirty="0">
                <a:latin typeface="Arial MT"/>
                <a:cs typeface="Arial MT"/>
              </a:rPr>
              <a:t>dressing, </a:t>
            </a:r>
            <a:r>
              <a:rPr sz="1400" spc="-375" dirty="0">
                <a:latin typeface="Arial MT"/>
                <a:cs typeface="Arial MT"/>
              </a:rPr>
              <a:t> </a:t>
            </a:r>
            <a:r>
              <a:rPr sz="1400" spc="-5" dirty="0">
                <a:latin typeface="Arial MT"/>
                <a:cs typeface="Arial MT"/>
              </a:rPr>
              <a:t>remove prior packing </a:t>
            </a:r>
            <a:r>
              <a:rPr sz="1400" dirty="0">
                <a:latin typeface="Arial MT"/>
                <a:cs typeface="Arial MT"/>
              </a:rPr>
              <a:t> </a:t>
            </a:r>
            <a:r>
              <a:rPr sz="1400" spc="-5" dirty="0">
                <a:latin typeface="Arial MT"/>
                <a:cs typeface="Arial MT"/>
              </a:rPr>
              <a:t>material</a:t>
            </a:r>
            <a:r>
              <a:rPr sz="1400" spc="-25" dirty="0">
                <a:latin typeface="Arial MT"/>
                <a:cs typeface="Arial MT"/>
              </a:rPr>
              <a:t> </a:t>
            </a:r>
            <a:r>
              <a:rPr sz="1400" spc="-5" dirty="0">
                <a:latin typeface="Arial MT"/>
                <a:cs typeface="Arial MT"/>
              </a:rPr>
              <a:t>and</a:t>
            </a:r>
            <a:r>
              <a:rPr sz="1400" spc="-20" dirty="0">
                <a:latin typeface="Arial MT"/>
                <a:cs typeface="Arial MT"/>
              </a:rPr>
              <a:t> </a:t>
            </a:r>
            <a:r>
              <a:rPr sz="1400" spc="-5" dirty="0">
                <a:latin typeface="Arial MT"/>
                <a:cs typeface="Arial MT"/>
              </a:rPr>
              <a:t>repack</a:t>
            </a:r>
            <a:endParaRPr sz="1400">
              <a:latin typeface="Arial MT"/>
              <a:cs typeface="Arial MT"/>
            </a:endParaRPr>
          </a:p>
          <a:p>
            <a:pPr marL="12700" marR="5080">
              <a:lnSpc>
                <a:spcPts val="1510"/>
              </a:lnSpc>
              <a:spcBef>
                <a:spcPts val="509"/>
              </a:spcBef>
              <a:buFont typeface="Arial"/>
              <a:buAutoNum type="alphaLcParenBoth"/>
              <a:tabLst>
                <a:tab pos="287020" algn="l"/>
              </a:tabLst>
            </a:pPr>
            <a:r>
              <a:rPr sz="1400" spc="-5" dirty="0">
                <a:latin typeface="Arial MT"/>
                <a:cs typeface="Arial MT"/>
              </a:rPr>
              <a:t>Gauze or other </a:t>
            </a:r>
            <a:r>
              <a:rPr sz="1400" dirty="0">
                <a:latin typeface="Arial MT"/>
                <a:cs typeface="Arial MT"/>
              </a:rPr>
              <a:t> </a:t>
            </a:r>
            <a:r>
              <a:rPr sz="1400" spc="-5" dirty="0">
                <a:latin typeface="Arial MT"/>
                <a:cs typeface="Arial MT"/>
              </a:rPr>
              <a:t>materials, apply </a:t>
            </a:r>
            <a:r>
              <a:rPr sz="1400" dirty="0">
                <a:latin typeface="Arial MT"/>
                <a:cs typeface="Arial MT"/>
              </a:rPr>
              <a:t> </a:t>
            </a:r>
            <a:r>
              <a:rPr sz="1400" spc="-5" dirty="0">
                <a:latin typeface="Arial MT"/>
                <a:cs typeface="Arial MT"/>
              </a:rPr>
              <a:t>additional gauze </a:t>
            </a:r>
            <a:r>
              <a:rPr sz="1400" dirty="0">
                <a:latin typeface="Arial MT"/>
                <a:cs typeface="Arial MT"/>
              </a:rPr>
              <a:t> </a:t>
            </a:r>
            <a:r>
              <a:rPr sz="1400" spc="-5" dirty="0">
                <a:latin typeface="Arial MT"/>
                <a:cs typeface="Arial MT"/>
              </a:rPr>
              <a:t>materials,</a:t>
            </a:r>
            <a:r>
              <a:rPr sz="1400" spc="-40" dirty="0">
                <a:latin typeface="Arial MT"/>
                <a:cs typeface="Arial MT"/>
              </a:rPr>
              <a:t> </a:t>
            </a:r>
            <a:r>
              <a:rPr sz="1400" spc="-5" dirty="0">
                <a:latin typeface="Arial MT"/>
                <a:cs typeface="Arial MT"/>
              </a:rPr>
              <a:t>apply</a:t>
            </a:r>
            <a:r>
              <a:rPr sz="1400" spc="-25" dirty="0">
                <a:latin typeface="Arial MT"/>
                <a:cs typeface="Arial MT"/>
              </a:rPr>
              <a:t> </a:t>
            </a:r>
            <a:r>
              <a:rPr sz="1400" spc="-5" dirty="0">
                <a:latin typeface="Arial MT"/>
                <a:cs typeface="Arial MT"/>
              </a:rPr>
              <a:t>pressure </a:t>
            </a:r>
            <a:r>
              <a:rPr sz="1400" spc="-375" dirty="0">
                <a:latin typeface="Arial MT"/>
                <a:cs typeface="Arial MT"/>
              </a:rPr>
              <a:t> </a:t>
            </a:r>
            <a:r>
              <a:rPr sz="1400" spc="-5" dirty="0">
                <a:latin typeface="Arial MT"/>
                <a:cs typeface="Arial MT"/>
              </a:rPr>
              <a:t>(</a:t>
            </a:r>
            <a:r>
              <a:rPr sz="1400" b="1" spc="-5" dirty="0">
                <a:latin typeface="Arial"/>
                <a:cs typeface="Arial"/>
              </a:rPr>
              <a:t>another</a:t>
            </a:r>
            <a:r>
              <a:rPr sz="1400" b="1" spc="-30" dirty="0">
                <a:latin typeface="Arial"/>
                <a:cs typeface="Arial"/>
              </a:rPr>
              <a:t> </a:t>
            </a:r>
            <a:r>
              <a:rPr sz="1400" b="1" spc="-5" dirty="0">
                <a:solidFill>
                  <a:srgbClr val="921828"/>
                </a:solidFill>
                <a:latin typeface="Arial"/>
                <a:cs typeface="Arial"/>
              </a:rPr>
              <a:t>3</a:t>
            </a:r>
            <a:r>
              <a:rPr sz="1400" b="1" spc="-10" dirty="0">
                <a:solidFill>
                  <a:srgbClr val="921828"/>
                </a:solidFill>
                <a:latin typeface="Arial"/>
                <a:cs typeface="Arial"/>
              </a:rPr>
              <a:t> </a:t>
            </a:r>
            <a:r>
              <a:rPr sz="1400" b="1" spc="-5" dirty="0">
                <a:solidFill>
                  <a:srgbClr val="921828"/>
                </a:solidFill>
                <a:latin typeface="Arial"/>
                <a:cs typeface="Arial"/>
              </a:rPr>
              <a:t>minutes</a:t>
            </a:r>
            <a:r>
              <a:rPr sz="1400" b="1" spc="-5" dirty="0">
                <a:latin typeface="Arial"/>
                <a:cs typeface="Arial"/>
              </a:rPr>
              <a:t>)</a:t>
            </a:r>
            <a:endParaRPr sz="1400">
              <a:latin typeface="Arial"/>
              <a:cs typeface="Arial"/>
            </a:endParaRPr>
          </a:p>
        </p:txBody>
      </p:sp>
      <p:sp>
        <p:nvSpPr>
          <p:cNvPr id="14" name="object 14"/>
          <p:cNvSpPr txBox="1"/>
          <p:nvPr/>
        </p:nvSpPr>
        <p:spPr>
          <a:xfrm>
            <a:off x="1121440" y="6231330"/>
            <a:ext cx="164465" cy="238760"/>
          </a:xfrm>
          <a:prstGeom prst="rect">
            <a:avLst/>
          </a:prstGeom>
        </p:spPr>
        <p:txBody>
          <a:bodyPr vert="horz" wrap="square" lIns="0" tIns="12065" rIns="0" bIns="0" rtlCol="0">
            <a:spAutoFit/>
          </a:bodyPr>
          <a:lstStyle/>
          <a:p>
            <a:pPr marL="12700">
              <a:lnSpc>
                <a:spcPct val="100000"/>
              </a:lnSpc>
              <a:spcBef>
                <a:spcPts val="95"/>
              </a:spcBef>
            </a:pPr>
            <a:r>
              <a:rPr sz="1400" spc="-5" dirty="0">
                <a:solidFill>
                  <a:srgbClr val="FFFFFF"/>
                </a:solidFill>
                <a:latin typeface="Arial MT"/>
                <a:cs typeface="Arial MT"/>
              </a:rPr>
              <a:t>st</a:t>
            </a:r>
            <a:endParaRPr sz="1400">
              <a:latin typeface="Arial MT"/>
              <a:cs typeface="Arial MT"/>
            </a:endParaRPr>
          </a:p>
        </p:txBody>
      </p:sp>
      <p:grpSp>
        <p:nvGrpSpPr>
          <p:cNvPr id="15" name="object 15"/>
          <p:cNvGrpSpPr/>
          <p:nvPr/>
        </p:nvGrpSpPr>
        <p:grpSpPr>
          <a:xfrm>
            <a:off x="3594480" y="2050669"/>
            <a:ext cx="2404745" cy="4332605"/>
            <a:chOff x="3594480" y="2050669"/>
            <a:chExt cx="2404745" cy="4332605"/>
          </a:xfrm>
        </p:grpSpPr>
        <p:pic>
          <p:nvPicPr>
            <p:cNvPr id="16" name="object 16"/>
            <p:cNvPicPr/>
            <p:nvPr/>
          </p:nvPicPr>
          <p:blipFill>
            <a:blip r:embed="rId6" cstate="print"/>
            <a:stretch>
              <a:fillRect/>
            </a:stretch>
          </p:blipFill>
          <p:spPr>
            <a:xfrm>
              <a:off x="3600830" y="2057019"/>
              <a:ext cx="2391918" cy="1516379"/>
            </a:xfrm>
            <a:prstGeom prst="rect">
              <a:avLst/>
            </a:prstGeom>
          </p:spPr>
        </p:pic>
        <p:sp>
          <p:nvSpPr>
            <p:cNvPr id="17" name="object 17"/>
            <p:cNvSpPr/>
            <p:nvPr/>
          </p:nvSpPr>
          <p:spPr>
            <a:xfrm>
              <a:off x="3600830" y="2057019"/>
              <a:ext cx="2392045" cy="1516380"/>
            </a:xfrm>
            <a:custGeom>
              <a:avLst/>
              <a:gdLst/>
              <a:ahLst/>
              <a:cxnLst/>
              <a:rect l="l" t="t" r="r" b="b"/>
              <a:pathLst>
                <a:path w="2392045" h="1516379">
                  <a:moveTo>
                    <a:pt x="0" y="151637"/>
                  </a:moveTo>
                  <a:lnTo>
                    <a:pt x="7730" y="103710"/>
                  </a:lnTo>
                  <a:lnTo>
                    <a:pt x="29258" y="62084"/>
                  </a:lnTo>
                  <a:lnTo>
                    <a:pt x="62084" y="29258"/>
                  </a:lnTo>
                  <a:lnTo>
                    <a:pt x="103710" y="7730"/>
                  </a:lnTo>
                  <a:lnTo>
                    <a:pt x="151638" y="0"/>
                  </a:lnTo>
                  <a:lnTo>
                    <a:pt x="2240280" y="0"/>
                  </a:lnTo>
                  <a:lnTo>
                    <a:pt x="2288207" y="7730"/>
                  </a:lnTo>
                  <a:lnTo>
                    <a:pt x="2329833" y="29258"/>
                  </a:lnTo>
                  <a:lnTo>
                    <a:pt x="2362659" y="62084"/>
                  </a:lnTo>
                  <a:lnTo>
                    <a:pt x="2384187" y="103710"/>
                  </a:lnTo>
                  <a:lnTo>
                    <a:pt x="2391918" y="151637"/>
                  </a:lnTo>
                  <a:lnTo>
                    <a:pt x="2391918" y="1364742"/>
                  </a:lnTo>
                  <a:lnTo>
                    <a:pt x="2384187" y="1412669"/>
                  </a:lnTo>
                  <a:lnTo>
                    <a:pt x="2362659" y="1454295"/>
                  </a:lnTo>
                  <a:lnTo>
                    <a:pt x="2329833" y="1487121"/>
                  </a:lnTo>
                  <a:lnTo>
                    <a:pt x="2288207" y="1508649"/>
                  </a:lnTo>
                  <a:lnTo>
                    <a:pt x="2240280" y="1516380"/>
                  </a:lnTo>
                  <a:lnTo>
                    <a:pt x="151638" y="1516380"/>
                  </a:lnTo>
                  <a:lnTo>
                    <a:pt x="103710" y="1508649"/>
                  </a:lnTo>
                  <a:lnTo>
                    <a:pt x="62084" y="1487121"/>
                  </a:lnTo>
                  <a:lnTo>
                    <a:pt x="29258" y="1454295"/>
                  </a:lnTo>
                  <a:lnTo>
                    <a:pt x="7730" y="1412669"/>
                  </a:lnTo>
                  <a:lnTo>
                    <a:pt x="0" y="1364742"/>
                  </a:lnTo>
                  <a:lnTo>
                    <a:pt x="0" y="151637"/>
                  </a:lnTo>
                  <a:close/>
                </a:path>
              </a:pathLst>
            </a:custGeom>
            <a:ln w="12700">
              <a:solidFill>
                <a:srgbClr val="BB8542"/>
              </a:solidFill>
            </a:ln>
          </p:spPr>
          <p:txBody>
            <a:bodyPr wrap="square" lIns="0" tIns="0" rIns="0" bIns="0" rtlCol="0"/>
            <a:lstStyle/>
            <a:p>
              <a:endParaRPr/>
            </a:p>
          </p:txBody>
        </p:sp>
        <p:sp>
          <p:nvSpPr>
            <p:cNvPr id="18" name="object 18"/>
            <p:cNvSpPr/>
            <p:nvPr/>
          </p:nvSpPr>
          <p:spPr>
            <a:xfrm>
              <a:off x="3600833" y="3849242"/>
              <a:ext cx="2392045" cy="2527935"/>
            </a:xfrm>
            <a:custGeom>
              <a:avLst/>
              <a:gdLst/>
              <a:ahLst/>
              <a:cxnLst/>
              <a:rect l="l" t="t" r="r" b="b"/>
              <a:pathLst>
                <a:path w="2392045" h="2527935">
                  <a:moveTo>
                    <a:pt x="2391917" y="0"/>
                  </a:moveTo>
                  <a:lnTo>
                    <a:pt x="0" y="0"/>
                  </a:lnTo>
                  <a:lnTo>
                    <a:pt x="0" y="2276398"/>
                  </a:lnTo>
                  <a:lnTo>
                    <a:pt x="4046" y="2321544"/>
                  </a:lnTo>
                  <a:lnTo>
                    <a:pt x="15712" y="2364035"/>
                  </a:lnTo>
                  <a:lnTo>
                    <a:pt x="34289" y="2403161"/>
                  </a:lnTo>
                  <a:lnTo>
                    <a:pt x="59068" y="2438214"/>
                  </a:lnTo>
                  <a:lnTo>
                    <a:pt x="89339" y="2468485"/>
                  </a:lnTo>
                  <a:lnTo>
                    <a:pt x="124392" y="2493264"/>
                  </a:lnTo>
                  <a:lnTo>
                    <a:pt x="163518" y="2511841"/>
                  </a:lnTo>
                  <a:lnTo>
                    <a:pt x="206009" y="2523507"/>
                  </a:lnTo>
                  <a:lnTo>
                    <a:pt x="251155" y="2527554"/>
                  </a:lnTo>
                  <a:lnTo>
                    <a:pt x="2140762" y="2527554"/>
                  </a:lnTo>
                  <a:lnTo>
                    <a:pt x="2185908" y="2523507"/>
                  </a:lnTo>
                  <a:lnTo>
                    <a:pt x="2228399" y="2511841"/>
                  </a:lnTo>
                  <a:lnTo>
                    <a:pt x="2267525" y="2493264"/>
                  </a:lnTo>
                  <a:lnTo>
                    <a:pt x="2302578" y="2468485"/>
                  </a:lnTo>
                  <a:lnTo>
                    <a:pt x="2332849" y="2438214"/>
                  </a:lnTo>
                  <a:lnTo>
                    <a:pt x="2357627" y="2403161"/>
                  </a:lnTo>
                  <a:lnTo>
                    <a:pt x="2376205" y="2364035"/>
                  </a:lnTo>
                  <a:lnTo>
                    <a:pt x="2387871" y="2321544"/>
                  </a:lnTo>
                  <a:lnTo>
                    <a:pt x="2391917" y="2276398"/>
                  </a:lnTo>
                  <a:lnTo>
                    <a:pt x="2391917" y="0"/>
                  </a:lnTo>
                  <a:close/>
                </a:path>
              </a:pathLst>
            </a:custGeom>
            <a:solidFill>
              <a:srgbClr val="FFFFFF"/>
            </a:solidFill>
          </p:spPr>
          <p:txBody>
            <a:bodyPr wrap="square" lIns="0" tIns="0" rIns="0" bIns="0" rtlCol="0"/>
            <a:lstStyle/>
            <a:p>
              <a:endParaRPr/>
            </a:p>
          </p:txBody>
        </p:sp>
        <p:sp>
          <p:nvSpPr>
            <p:cNvPr id="19" name="object 19"/>
            <p:cNvSpPr/>
            <p:nvPr/>
          </p:nvSpPr>
          <p:spPr>
            <a:xfrm>
              <a:off x="3600833" y="3849242"/>
              <a:ext cx="2392045" cy="2527935"/>
            </a:xfrm>
            <a:custGeom>
              <a:avLst/>
              <a:gdLst/>
              <a:ahLst/>
              <a:cxnLst/>
              <a:rect l="l" t="t" r="r" b="b"/>
              <a:pathLst>
                <a:path w="2392045" h="2527935">
                  <a:moveTo>
                    <a:pt x="2140762" y="2527554"/>
                  </a:moveTo>
                  <a:lnTo>
                    <a:pt x="251155" y="2527554"/>
                  </a:lnTo>
                  <a:lnTo>
                    <a:pt x="206009" y="2523507"/>
                  </a:lnTo>
                  <a:lnTo>
                    <a:pt x="163518" y="2511841"/>
                  </a:lnTo>
                  <a:lnTo>
                    <a:pt x="124392" y="2493264"/>
                  </a:lnTo>
                  <a:lnTo>
                    <a:pt x="89339" y="2468485"/>
                  </a:lnTo>
                  <a:lnTo>
                    <a:pt x="59068" y="2438214"/>
                  </a:lnTo>
                  <a:lnTo>
                    <a:pt x="34289" y="2403161"/>
                  </a:lnTo>
                  <a:lnTo>
                    <a:pt x="15712" y="2364035"/>
                  </a:lnTo>
                  <a:lnTo>
                    <a:pt x="4046" y="2321544"/>
                  </a:lnTo>
                  <a:lnTo>
                    <a:pt x="0" y="2276398"/>
                  </a:lnTo>
                  <a:lnTo>
                    <a:pt x="0" y="0"/>
                  </a:lnTo>
                  <a:lnTo>
                    <a:pt x="2391917" y="0"/>
                  </a:lnTo>
                  <a:lnTo>
                    <a:pt x="2391917" y="2276398"/>
                  </a:lnTo>
                  <a:lnTo>
                    <a:pt x="2387871" y="2321544"/>
                  </a:lnTo>
                  <a:lnTo>
                    <a:pt x="2376205" y="2364035"/>
                  </a:lnTo>
                  <a:lnTo>
                    <a:pt x="2357627" y="2403161"/>
                  </a:lnTo>
                  <a:lnTo>
                    <a:pt x="2332849" y="2438214"/>
                  </a:lnTo>
                  <a:lnTo>
                    <a:pt x="2302578" y="2468485"/>
                  </a:lnTo>
                  <a:lnTo>
                    <a:pt x="2267525" y="2493264"/>
                  </a:lnTo>
                  <a:lnTo>
                    <a:pt x="2228399" y="2511841"/>
                  </a:lnTo>
                  <a:lnTo>
                    <a:pt x="2185908" y="2523507"/>
                  </a:lnTo>
                  <a:lnTo>
                    <a:pt x="2140762" y="2527554"/>
                  </a:lnTo>
                  <a:close/>
                </a:path>
              </a:pathLst>
            </a:custGeom>
            <a:ln w="12700">
              <a:solidFill>
                <a:srgbClr val="BB8542"/>
              </a:solidFill>
            </a:ln>
          </p:spPr>
          <p:txBody>
            <a:bodyPr wrap="square" lIns="0" tIns="0" rIns="0" bIns="0" rtlCol="0"/>
            <a:lstStyle/>
            <a:p>
              <a:endParaRPr/>
            </a:p>
          </p:txBody>
        </p:sp>
      </p:grpSp>
      <p:sp>
        <p:nvSpPr>
          <p:cNvPr id="20" name="object 20"/>
          <p:cNvSpPr txBox="1"/>
          <p:nvPr/>
        </p:nvSpPr>
        <p:spPr>
          <a:xfrm>
            <a:off x="3715899" y="3919494"/>
            <a:ext cx="2037080" cy="928369"/>
          </a:xfrm>
          <a:prstGeom prst="rect">
            <a:avLst/>
          </a:prstGeom>
        </p:spPr>
        <p:txBody>
          <a:bodyPr vert="horz" wrap="square" lIns="0" tIns="40005" rIns="0" bIns="0" rtlCol="0">
            <a:spAutoFit/>
          </a:bodyPr>
          <a:lstStyle/>
          <a:p>
            <a:pPr marL="12700" marR="5080">
              <a:lnSpc>
                <a:spcPts val="1730"/>
              </a:lnSpc>
              <a:spcBef>
                <a:spcPts val="315"/>
              </a:spcBef>
            </a:pPr>
            <a:r>
              <a:rPr sz="1600" spc="-5" dirty="0">
                <a:latin typeface="Arial MT"/>
                <a:cs typeface="Arial MT"/>
              </a:rPr>
              <a:t>Once you are sure the </a:t>
            </a:r>
            <a:r>
              <a:rPr sz="1600" spc="-430" dirty="0">
                <a:latin typeface="Arial MT"/>
                <a:cs typeface="Arial MT"/>
              </a:rPr>
              <a:t> </a:t>
            </a:r>
            <a:r>
              <a:rPr sz="1600" spc="-5" dirty="0">
                <a:latin typeface="Arial MT"/>
                <a:cs typeface="Arial MT"/>
              </a:rPr>
              <a:t>bleeding</a:t>
            </a:r>
            <a:r>
              <a:rPr sz="1600" spc="430" dirty="0">
                <a:latin typeface="Arial MT"/>
                <a:cs typeface="Arial MT"/>
              </a:rPr>
              <a:t> </a:t>
            </a:r>
            <a:r>
              <a:rPr sz="1600" spc="-5" dirty="0">
                <a:latin typeface="Arial MT"/>
                <a:cs typeface="Arial MT"/>
              </a:rPr>
              <a:t>has </a:t>
            </a:r>
            <a:r>
              <a:rPr sz="1600" dirty="0">
                <a:latin typeface="Arial MT"/>
                <a:cs typeface="Arial MT"/>
              </a:rPr>
              <a:t> </a:t>
            </a:r>
            <a:r>
              <a:rPr sz="1600" b="1" spc="-5" dirty="0">
                <a:latin typeface="Arial"/>
                <a:cs typeface="Arial"/>
              </a:rPr>
              <a:t>stopped</a:t>
            </a:r>
            <a:r>
              <a:rPr sz="1600" spc="-5" dirty="0">
                <a:latin typeface="Arial MT"/>
                <a:cs typeface="Arial MT"/>
              </a:rPr>
              <a:t>, apply </a:t>
            </a:r>
            <a:r>
              <a:rPr sz="1600" dirty="0">
                <a:latin typeface="Arial MT"/>
                <a:cs typeface="Arial MT"/>
              </a:rPr>
              <a:t>a </a:t>
            </a:r>
            <a:r>
              <a:rPr sz="1600" spc="5" dirty="0">
                <a:latin typeface="Arial MT"/>
                <a:cs typeface="Arial MT"/>
              </a:rPr>
              <a:t> </a:t>
            </a:r>
            <a:r>
              <a:rPr sz="1600" spc="-5" dirty="0">
                <a:latin typeface="Arial MT"/>
                <a:cs typeface="Arial MT"/>
              </a:rPr>
              <a:t>pressure</a:t>
            </a:r>
            <a:r>
              <a:rPr sz="1600" spc="-10" dirty="0">
                <a:latin typeface="Arial MT"/>
                <a:cs typeface="Arial MT"/>
              </a:rPr>
              <a:t> </a:t>
            </a:r>
            <a:r>
              <a:rPr sz="1600" spc="-5" dirty="0">
                <a:latin typeface="Arial MT"/>
                <a:cs typeface="Arial MT"/>
              </a:rPr>
              <a:t>bandage.</a:t>
            </a:r>
            <a:endParaRPr sz="1600">
              <a:latin typeface="Arial MT"/>
              <a:cs typeface="Arial MT"/>
            </a:endParaRPr>
          </a:p>
        </p:txBody>
      </p:sp>
      <p:grpSp>
        <p:nvGrpSpPr>
          <p:cNvPr id="21" name="object 21"/>
          <p:cNvGrpSpPr/>
          <p:nvPr/>
        </p:nvGrpSpPr>
        <p:grpSpPr>
          <a:xfrm>
            <a:off x="6225666" y="2050669"/>
            <a:ext cx="2404745" cy="4332605"/>
            <a:chOff x="6225666" y="2050669"/>
            <a:chExt cx="2404745" cy="4332605"/>
          </a:xfrm>
        </p:grpSpPr>
        <p:pic>
          <p:nvPicPr>
            <p:cNvPr id="22" name="object 22"/>
            <p:cNvPicPr/>
            <p:nvPr/>
          </p:nvPicPr>
          <p:blipFill>
            <a:blip r:embed="rId7" cstate="print"/>
            <a:stretch>
              <a:fillRect/>
            </a:stretch>
          </p:blipFill>
          <p:spPr>
            <a:xfrm>
              <a:off x="6232016" y="2057019"/>
              <a:ext cx="2391916" cy="1516379"/>
            </a:xfrm>
            <a:prstGeom prst="rect">
              <a:avLst/>
            </a:prstGeom>
          </p:spPr>
        </p:pic>
        <p:sp>
          <p:nvSpPr>
            <p:cNvPr id="23" name="object 23"/>
            <p:cNvSpPr/>
            <p:nvPr/>
          </p:nvSpPr>
          <p:spPr>
            <a:xfrm>
              <a:off x="6232016" y="2057019"/>
              <a:ext cx="2392045" cy="1516380"/>
            </a:xfrm>
            <a:custGeom>
              <a:avLst/>
              <a:gdLst/>
              <a:ahLst/>
              <a:cxnLst/>
              <a:rect l="l" t="t" r="r" b="b"/>
              <a:pathLst>
                <a:path w="2392045" h="1516379">
                  <a:moveTo>
                    <a:pt x="0" y="151637"/>
                  </a:moveTo>
                  <a:lnTo>
                    <a:pt x="7730" y="103710"/>
                  </a:lnTo>
                  <a:lnTo>
                    <a:pt x="29258" y="62084"/>
                  </a:lnTo>
                  <a:lnTo>
                    <a:pt x="62084" y="29258"/>
                  </a:lnTo>
                  <a:lnTo>
                    <a:pt x="103710" y="7730"/>
                  </a:lnTo>
                  <a:lnTo>
                    <a:pt x="151638" y="0"/>
                  </a:lnTo>
                  <a:lnTo>
                    <a:pt x="2240280" y="0"/>
                  </a:lnTo>
                  <a:lnTo>
                    <a:pt x="2288207" y="7730"/>
                  </a:lnTo>
                  <a:lnTo>
                    <a:pt x="2329833" y="29258"/>
                  </a:lnTo>
                  <a:lnTo>
                    <a:pt x="2362659" y="62084"/>
                  </a:lnTo>
                  <a:lnTo>
                    <a:pt x="2384187" y="103710"/>
                  </a:lnTo>
                  <a:lnTo>
                    <a:pt x="2391918" y="151637"/>
                  </a:lnTo>
                  <a:lnTo>
                    <a:pt x="2391918" y="1364742"/>
                  </a:lnTo>
                  <a:lnTo>
                    <a:pt x="2384187" y="1412669"/>
                  </a:lnTo>
                  <a:lnTo>
                    <a:pt x="2362659" y="1454295"/>
                  </a:lnTo>
                  <a:lnTo>
                    <a:pt x="2329833" y="1487121"/>
                  </a:lnTo>
                  <a:lnTo>
                    <a:pt x="2288207" y="1508649"/>
                  </a:lnTo>
                  <a:lnTo>
                    <a:pt x="2240280" y="1516380"/>
                  </a:lnTo>
                  <a:lnTo>
                    <a:pt x="151638" y="1516380"/>
                  </a:lnTo>
                  <a:lnTo>
                    <a:pt x="103710" y="1508649"/>
                  </a:lnTo>
                  <a:lnTo>
                    <a:pt x="62084" y="1487121"/>
                  </a:lnTo>
                  <a:lnTo>
                    <a:pt x="29258" y="1454295"/>
                  </a:lnTo>
                  <a:lnTo>
                    <a:pt x="7730" y="1412669"/>
                  </a:lnTo>
                  <a:lnTo>
                    <a:pt x="0" y="1364742"/>
                  </a:lnTo>
                  <a:lnTo>
                    <a:pt x="0" y="151637"/>
                  </a:lnTo>
                  <a:close/>
                </a:path>
              </a:pathLst>
            </a:custGeom>
            <a:ln w="12700">
              <a:solidFill>
                <a:srgbClr val="BB8542"/>
              </a:solidFill>
            </a:ln>
          </p:spPr>
          <p:txBody>
            <a:bodyPr wrap="square" lIns="0" tIns="0" rIns="0" bIns="0" rtlCol="0"/>
            <a:lstStyle/>
            <a:p>
              <a:endParaRPr/>
            </a:p>
          </p:txBody>
        </p:sp>
        <p:sp>
          <p:nvSpPr>
            <p:cNvPr id="24" name="object 24"/>
            <p:cNvSpPr/>
            <p:nvPr/>
          </p:nvSpPr>
          <p:spPr>
            <a:xfrm>
              <a:off x="6232019" y="3849242"/>
              <a:ext cx="2392045" cy="2527935"/>
            </a:xfrm>
            <a:custGeom>
              <a:avLst/>
              <a:gdLst/>
              <a:ahLst/>
              <a:cxnLst/>
              <a:rect l="l" t="t" r="r" b="b"/>
              <a:pathLst>
                <a:path w="2392045" h="2527935">
                  <a:moveTo>
                    <a:pt x="2391917" y="0"/>
                  </a:moveTo>
                  <a:lnTo>
                    <a:pt x="0" y="0"/>
                  </a:lnTo>
                  <a:lnTo>
                    <a:pt x="0" y="2276398"/>
                  </a:lnTo>
                  <a:lnTo>
                    <a:pt x="4046" y="2321544"/>
                  </a:lnTo>
                  <a:lnTo>
                    <a:pt x="15712" y="2364035"/>
                  </a:lnTo>
                  <a:lnTo>
                    <a:pt x="34289" y="2403161"/>
                  </a:lnTo>
                  <a:lnTo>
                    <a:pt x="59068" y="2438214"/>
                  </a:lnTo>
                  <a:lnTo>
                    <a:pt x="89339" y="2468485"/>
                  </a:lnTo>
                  <a:lnTo>
                    <a:pt x="124392" y="2493264"/>
                  </a:lnTo>
                  <a:lnTo>
                    <a:pt x="163518" y="2511841"/>
                  </a:lnTo>
                  <a:lnTo>
                    <a:pt x="206009" y="2523507"/>
                  </a:lnTo>
                  <a:lnTo>
                    <a:pt x="251155" y="2527554"/>
                  </a:lnTo>
                  <a:lnTo>
                    <a:pt x="2140762" y="2527554"/>
                  </a:lnTo>
                  <a:lnTo>
                    <a:pt x="2185908" y="2523507"/>
                  </a:lnTo>
                  <a:lnTo>
                    <a:pt x="2228399" y="2511841"/>
                  </a:lnTo>
                  <a:lnTo>
                    <a:pt x="2267525" y="2493264"/>
                  </a:lnTo>
                  <a:lnTo>
                    <a:pt x="2302578" y="2468485"/>
                  </a:lnTo>
                  <a:lnTo>
                    <a:pt x="2332849" y="2438214"/>
                  </a:lnTo>
                  <a:lnTo>
                    <a:pt x="2357627" y="2403161"/>
                  </a:lnTo>
                  <a:lnTo>
                    <a:pt x="2376205" y="2364035"/>
                  </a:lnTo>
                  <a:lnTo>
                    <a:pt x="2387871" y="2321544"/>
                  </a:lnTo>
                  <a:lnTo>
                    <a:pt x="2391917" y="2276398"/>
                  </a:lnTo>
                  <a:lnTo>
                    <a:pt x="2391917" y="0"/>
                  </a:lnTo>
                  <a:close/>
                </a:path>
              </a:pathLst>
            </a:custGeom>
            <a:solidFill>
              <a:srgbClr val="FFFFFF"/>
            </a:solidFill>
          </p:spPr>
          <p:txBody>
            <a:bodyPr wrap="square" lIns="0" tIns="0" rIns="0" bIns="0" rtlCol="0"/>
            <a:lstStyle/>
            <a:p>
              <a:endParaRPr/>
            </a:p>
          </p:txBody>
        </p:sp>
        <p:sp>
          <p:nvSpPr>
            <p:cNvPr id="25" name="object 25"/>
            <p:cNvSpPr/>
            <p:nvPr/>
          </p:nvSpPr>
          <p:spPr>
            <a:xfrm>
              <a:off x="6232019" y="3849242"/>
              <a:ext cx="2392045" cy="2527935"/>
            </a:xfrm>
            <a:custGeom>
              <a:avLst/>
              <a:gdLst/>
              <a:ahLst/>
              <a:cxnLst/>
              <a:rect l="l" t="t" r="r" b="b"/>
              <a:pathLst>
                <a:path w="2392045" h="2527935">
                  <a:moveTo>
                    <a:pt x="2140762" y="2527554"/>
                  </a:moveTo>
                  <a:lnTo>
                    <a:pt x="251155" y="2527554"/>
                  </a:lnTo>
                  <a:lnTo>
                    <a:pt x="206009" y="2523507"/>
                  </a:lnTo>
                  <a:lnTo>
                    <a:pt x="163518" y="2511841"/>
                  </a:lnTo>
                  <a:lnTo>
                    <a:pt x="124392" y="2493264"/>
                  </a:lnTo>
                  <a:lnTo>
                    <a:pt x="89339" y="2468485"/>
                  </a:lnTo>
                  <a:lnTo>
                    <a:pt x="59068" y="2438214"/>
                  </a:lnTo>
                  <a:lnTo>
                    <a:pt x="34289" y="2403161"/>
                  </a:lnTo>
                  <a:lnTo>
                    <a:pt x="15712" y="2364035"/>
                  </a:lnTo>
                  <a:lnTo>
                    <a:pt x="4046" y="2321544"/>
                  </a:lnTo>
                  <a:lnTo>
                    <a:pt x="0" y="2276398"/>
                  </a:lnTo>
                  <a:lnTo>
                    <a:pt x="0" y="0"/>
                  </a:lnTo>
                  <a:lnTo>
                    <a:pt x="2391917" y="0"/>
                  </a:lnTo>
                  <a:lnTo>
                    <a:pt x="2391917" y="2276398"/>
                  </a:lnTo>
                  <a:lnTo>
                    <a:pt x="2387871" y="2321544"/>
                  </a:lnTo>
                  <a:lnTo>
                    <a:pt x="2376205" y="2364035"/>
                  </a:lnTo>
                  <a:lnTo>
                    <a:pt x="2357627" y="2403161"/>
                  </a:lnTo>
                  <a:lnTo>
                    <a:pt x="2332849" y="2438214"/>
                  </a:lnTo>
                  <a:lnTo>
                    <a:pt x="2302578" y="2468485"/>
                  </a:lnTo>
                  <a:lnTo>
                    <a:pt x="2267525" y="2493264"/>
                  </a:lnTo>
                  <a:lnTo>
                    <a:pt x="2228399" y="2511841"/>
                  </a:lnTo>
                  <a:lnTo>
                    <a:pt x="2185908" y="2523507"/>
                  </a:lnTo>
                  <a:lnTo>
                    <a:pt x="2140762" y="2527554"/>
                  </a:lnTo>
                  <a:close/>
                </a:path>
              </a:pathLst>
            </a:custGeom>
            <a:ln w="12700">
              <a:solidFill>
                <a:srgbClr val="BB8542"/>
              </a:solidFill>
            </a:ln>
          </p:spPr>
          <p:txBody>
            <a:bodyPr wrap="square" lIns="0" tIns="0" rIns="0" bIns="0" rtlCol="0"/>
            <a:lstStyle/>
            <a:p>
              <a:endParaRPr/>
            </a:p>
          </p:txBody>
        </p:sp>
      </p:grpSp>
      <p:sp>
        <p:nvSpPr>
          <p:cNvPr id="26" name="object 26"/>
          <p:cNvSpPr txBox="1"/>
          <p:nvPr/>
        </p:nvSpPr>
        <p:spPr>
          <a:xfrm>
            <a:off x="6406295" y="3856921"/>
            <a:ext cx="2032635" cy="2465070"/>
          </a:xfrm>
          <a:prstGeom prst="rect">
            <a:avLst/>
          </a:prstGeom>
        </p:spPr>
        <p:txBody>
          <a:bodyPr vert="horz" wrap="square" lIns="0" tIns="40005" rIns="0" bIns="0" rtlCol="0">
            <a:spAutoFit/>
          </a:bodyPr>
          <a:lstStyle/>
          <a:p>
            <a:pPr marL="12700" marR="5080">
              <a:lnSpc>
                <a:spcPts val="1730"/>
              </a:lnSpc>
              <a:spcBef>
                <a:spcPts val="315"/>
              </a:spcBef>
            </a:pPr>
            <a:r>
              <a:rPr sz="1600" b="1" spc="-5" dirty="0">
                <a:latin typeface="Arial"/>
                <a:cs typeface="Arial"/>
              </a:rPr>
              <a:t>Check </a:t>
            </a:r>
            <a:r>
              <a:rPr sz="1600" spc="-5" dirty="0">
                <a:latin typeface="Arial MT"/>
                <a:cs typeface="Arial MT"/>
              </a:rPr>
              <a:t>for circulation </a:t>
            </a:r>
            <a:r>
              <a:rPr sz="1600" dirty="0">
                <a:latin typeface="Arial MT"/>
                <a:cs typeface="Arial MT"/>
              </a:rPr>
              <a:t> </a:t>
            </a:r>
            <a:r>
              <a:rPr sz="1600" spc="-5" dirty="0">
                <a:latin typeface="Arial MT"/>
                <a:cs typeface="Arial MT"/>
              </a:rPr>
              <a:t>below the pressure </a:t>
            </a:r>
            <a:r>
              <a:rPr sz="1600" dirty="0">
                <a:latin typeface="Arial MT"/>
                <a:cs typeface="Arial MT"/>
              </a:rPr>
              <a:t> </a:t>
            </a:r>
            <a:r>
              <a:rPr sz="1600" spc="-5" dirty="0">
                <a:latin typeface="Arial MT"/>
                <a:cs typeface="Arial MT"/>
              </a:rPr>
              <a:t>bandage</a:t>
            </a:r>
            <a:r>
              <a:rPr sz="1600" spc="-30" dirty="0">
                <a:latin typeface="Arial MT"/>
                <a:cs typeface="Arial MT"/>
              </a:rPr>
              <a:t> </a:t>
            </a:r>
            <a:r>
              <a:rPr sz="1600" spc="-5" dirty="0">
                <a:latin typeface="Arial MT"/>
                <a:cs typeface="Arial MT"/>
              </a:rPr>
              <a:t>by</a:t>
            </a:r>
            <a:r>
              <a:rPr sz="1600" spc="-15" dirty="0">
                <a:latin typeface="Arial MT"/>
                <a:cs typeface="Arial MT"/>
              </a:rPr>
              <a:t> </a:t>
            </a:r>
            <a:r>
              <a:rPr sz="1600" spc="-5" dirty="0">
                <a:latin typeface="Arial MT"/>
                <a:cs typeface="Arial MT"/>
              </a:rPr>
              <a:t>feeling</a:t>
            </a:r>
            <a:r>
              <a:rPr sz="1600" spc="-25" dirty="0">
                <a:latin typeface="Arial MT"/>
                <a:cs typeface="Arial MT"/>
              </a:rPr>
              <a:t> </a:t>
            </a:r>
            <a:r>
              <a:rPr sz="1600" spc="-5" dirty="0">
                <a:latin typeface="Arial MT"/>
                <a:cs typeface="Arial MT"/>
              </a:rPr>
              <a:t>for </a:t>
            </a:r>
            <a:r>
              <a:rPr sz="1600" spc="-430" dirty="0">
                <a:latin typeface="Arial MT"/>
                <a:cs typeface="Arial MT"/>
              </a:rPr>
              <a:t> </a:t>
            </a:r>
            <a:r>
              <a:rPr sz="1600" b="1" spc="-5" dirty="0">
                <a:latin typeface="Arial"/>
                <a:cs typeface="Arial"/>
              </a:rPr>
              <a:t>distal</a:t>
            </a:r>
            <a:r>
              <a:rPr sz="1600" b="1" spc="5" dirty="0">
                <a:latin typeface="Arial"/>
                <a:cs typeface="Arial"/>
              </a:rPr>
              <a:t> </a:t>
            </a:r>
            <a:r>
              <a:rPr sz="1600" b="1" spc="-5" dirty="0">
                <a:latin typeface="Arial"/>
                <a:cs typeface="Arial"/>
              </a:rPr>
              <a:t>pulse</a:t>
            </a:r>
            <a:r>
              <a:rPr sz="1600" b="1" dirty="0">
                <a:latin typeface="Arial"/>
                <a:cs typeface="Arial"/>
              </a:rPr>
              <a:t> </a:t>
            </a:r>
            <a:r>
              <a:rPr sz="1600" spc="-5" dirty="0">
                <a:latin typeface="Arial MT"/>
                <a:cs typeface="Arial MT"/>
              </a:rPr>
              <a:t>(if skin </a:t>
            </a:r>
            <a:r>
              <a:rPr sz="1600" dirty="0">
                <a:latin typeface="Arial MT"/>
                <a:cs typeface="Arial MT"/>
              </a:rPr>
              <a:t> </a:t>
            </a:r>
            <a:r>
              <a:rPr sz="1600" spc="-5" dirty="0">
                <a:latin typeface="Arial MT"/>
                <a:cs typeface="Arial MT"/>
              </a:rPr>
              <a:t>becomes cool to the </a:t>
            </a:r>
            <a:r>
              <a:rPr sz="1600" dirty="0">
                <a:latin typeface="Arial MT"/>
                <a:cs typeface="Arial MT"/>
              </a:rPr>
              <a:t> </a:t>
            </a:r>
            <a:r>
              <a:rPr sz="1600" spc="-5" dirty="0">
                <a:latin typeface="Arial MT"/>
                <a:cs typeface="Arial MT"/>
              </a:rPr>
              <a:t>touch, bluish numb or </a:t>
            </a:r>
            <a:r>
              <a:rPr sz="1600" dirty="0">
                <a:latin typeface="Arial MT"/>
                <a:cs typeface="Arial MT"/>
              </a:rPr>
              <a:t> </a:t>
            </a:r>
            <a:r>
              <a:rPr sz="1600" spc="-5" dirty="0">
                <a:latin typeface="Arial MT"/>
                <a:cs typeface="Arial MT"/>
              </a:rPr>
              <a:t>distal pulse not </a:t>
            </a:r>
            <a:r>
              <a:rPr sz="1600" dirty="0">
                <a:latin typeface="Arial MT"/>
                <a:cs typeface="Arial MT"/>
              </a:rPr>
              <a:t> </a:t>
            </a:r>
            <a:r>
              <a:rPr sz="1600" spc="-5" dirty="0">
                <a:latin typeface="Arial MT"/>
                <a:cs typeface="Arial MT"/>
              </a:rPr>
              <a:t>present) the bandage </a:t>
            </a:r>
            <a:r>
              <a:rPr sz="1600" dirty="0">
                <a:latin typeface="Arial MT"/>
                <a:cs typeface="Arial MT"/>
              </a:rPr>
              <a:t> </a:t>
            </a:r>
            <a:r>
              <a:rPr sz="1600" spc="-5" dirty="0">
                <a:latin typeface="Arial MT"/>
                <a:cs typeface="Arial MT"/>
              </a:rPr>
              <a:t>may be</a:t>
            </a:r>
            <a:r>
              <a:rPr sz="1600" spc="-10" dirty="0">
                <a:latin typeface="Arial MT"/>
                <a:cs typeface="Arial MT"/>
              </a:rPr>
              <a:t> </a:t>
            </a:r>
            <a:r>
              <a:rPr sz="1600" b="1" spc="-5" dirty="0">
                <a:latin typeface="Arial"/>
                <a:cs typeface="Arial"/>
              </a:rPr>
              <a:t>too</a:t>
            </a:r>
            <a:r>
              <a:rPr sz="1600" b="1" spc="-10" dirty="0">
                <a:latin typeface="Arial"/>
                <a:cs typeface="Arial"/>
              </a:rPr>
              <a:t> </a:t>
            </a:r>
            <a:r>
              <a:rPr sz="1600" b="1" spc="-5" dirty="0">
                <a:latin typeface="Arial"/>
                <a:cs typeface="Arial"/>
              </a:rPr>
              <a:t>tight</a:t>
            </a:r>
            <a:r>
              <a:rPr sz="1600" b="1" spc="5" dirty="0">
                <a:latin typeface="Arial"/>
                <a:cs typeface="Arial"/>
              </a:rPr>
              <a:t> </a:t>
            </a:r>
            <a:r>
              <a:rPr sz="1600" spc="-5" dirty="0">
                <a:latin typeface="Arial MT"/>
                <a:cs typeface="Arial MT"/>
              </a:rPr>
              <a:t>and </a:t>
            </a:r>
            <a:r>
              <a:rPr sz="1600" dirty="0">
                <a:latin typeface="Arial MT"/>
                <a:cs typeface="Arial MT"/>
              </a:rPr>
              <a:t> </a:t>
            </a:r>
            <a:r>
              <a:rPr sz="1600" spc="-5" dirty="0">
                <a:latin typeface="Arial MT"/>
                <a:cs typeface="Arial MT"/>
              </a:rPr>
              <a:t>should be loosened or </a:t>
            </a:r>
            <a:r>
              <a:rPr sz="1600" spc="-430" dirty="0">
                <a:latin typeface="Arial MT"/>
                <a:cs typeface="Arial MT"/>
              </a:rPr>
              <a:t> </a:t>
            </a:r>
            <a:r>
              <a:rPr sz="1600" spc="-5" dirty="0">
                <a:latin typeface="Arial MT"/>
                <a:cs typeface="Arial MT"/>
              </a:rPr>
              <a:t>reapplied</a:t>
            </a:r>
            <a:endParaRPr sz="1600">
              <a:latin typeface="Arial MT"/>
              <a:cs typeface="Arial MT"/>
            </a:endParaRPr>
          </a:p>
        </p:txBody>
      </p:sp>
      <p:grpSp>
        <p:nvGrpSpPr>
          <p:cNvPr id="27" name="object 27"/>
          <p:cNvGrpSpPr/>
          <p:nvPr/>
        </p:nvGrpSpPr>
        <p:grpSpPr>
          <a:xfrm>
            <a:off x="8856853" y="2050669"/>
            <a:ext cx="2404745" cy="4332605"/>
            <a:chOff x="8856853" y="2050669"/>
            <a:chExt cx="2404745" cy="4332605"/>
          </a:xfrm>
        </p:grpSpPr>
        <p:pic>
          <p:nvPicPr>
            <p:cNvPr id="28" name="object 28"/>
            <p:cNvPicPr/>
            <p:nvPr/>
          </p:nvPicPr>
          <p:blipFill>
            <a:blip r:embed="rId8" cstate="print"/>
            <a:stretch>
              <a:fillRect/>
            </a:stretch>
          </p:blipFill>
          <p:spPr>
            <a:xfrm>
              <a:off x="8863203" y="2057019"/>
              <a:ext cx="2391918" cy="1516379"/>
            </a:xfrm>
            <a:prstGeom prst="rect">
              <a:avLst/>
            </a:prstGeom>
          </p:spPr>
        </p:pic>
        <p:sp>
          <p:nvSpPr>
            <p:cNvPr id="29" name="object 29"/>
            <p:cNvSpPr/>
            <p:nvPr/>
          </p:nvSpPr>
          <p:spPr>
            <a:xfrm>
              <a:off x="8863203" y="2057019"/>
              <a:ext cx="2392045" cy="1516380"/>
            </a:xfrm>
            <a:custGeom>
              <a:avLst/>
              <a:gdLst/>
              <a:ahLst/>
              <a:cxnLst/>
              <a:rect l="l" t="t" r="r" b="b"/>
              <a:pathLst>
                <a:path w="2392045" h="1516379">
                  <a:moveTo>
                    <a:pt x="0" y="151637"/>
                  </a:moveTo>
                  <a:lnTo>
                    <a:pt x="7730" y="103710"/>
                  </a:lnTo>
                  <a:lnTo>
                    <a:pt x="29258" y="62084"/>
                  </a:lnTo>
                  <a:lnTo>
                    <a:pt x="62084" y="29258"/>
                  </a:lnTo>
                  <a:lnTo>
                    <a:pt x="103710" y="7730"/>
                  </a:lnTo>
                  <a:lnTo>
                    <a:pt x="151638" y="0"/>
                  </a:lnTo>
                  <a:lnTo>
                    <a:pt x="2240280" y="0"/>
                  </a:lnTo>
                  <a:lnTo>
                    <a:pt x="2288207" y="7730"/>
                  </a:lnTo>
                  <a:lnTo>
                    <a:pt x="2329833" y="29258"/>
                  </a:lnTo>
                  <a:lnTo>
                    <a:pt x="2362659" y="62084"/>
                  </a:lnTo>
                  <a:lnTo>
                    <a:pt x="2384187" y="103710"/>
                  </a:lnTo>
                  <a:lnTo>
                    <a:pt x="2391918" y="151637"/>
                  </a:lnTo>
                  <a:lnTo>
                    <a:pt x="2391918" y="1364742"/>
                  </a:lnTo>
                  <a:lnTo>
                    <a:pt x="2384187" y="1412669"/>
                  </a:lnTo>
                  <a:lnTo>
                    <a:pt x="2362659" y="1454295"/>
                  </a:lnTo>
                  <a:lnTo>
                    <a:pt x="2329833" y="1487121"/>
                  </a:lnTo>
                  <a:lnTo>
                    <a:pt x="2288207" y="1508649"/>
                  </a:lnTo>
                  <a:lnTo>
                    <a:pt x="2240280" y="1516380"/>
                  </a:lnTo>
                  <a:lnTo>
                    <a:pt x="151638" y="1516380"/>
                  </a:lnTo>
                  <a:lnTo>
                    <a:pt x="103710" y="1508649"/>
                  </a:lnTo>
                  <a:lnTo>
                    <a:pt x="62084" y="1487121"/>
                  </a:lnTo>
                  <a:lnTo>
                    <a:pt x="29258" y="1454295"/>
                  </a:lnTo>
                  <a:lnTo>
                    <a:pt x="7730" y="1412669"/>
                  </a:lnTo>
                  <a:lnTo>
                    <a:pt x="0" y="1364742"/>
                  </a:lnTo>
                  <a:lnTo>
                    <a:pt x="0" y="151637"/>
                  </a:lnTo>
                  <a:close/>
                </a:path>
              </a:pathLst>
            </a:custGeom>
            <a:ln w="12700">
              <a:solidFill>
                <a:srgbClr val="BB8542"/>
              </a:solidFill>
            </a:ln>
          </p:spPr>
          <p:txBody>
            <a:bodyPr wrap="square" lIns="0" tIns="0" rIns="0" bIns="0" rtlCol="0"/>
            <a:lstStyle/>
            <a:p>
              <a:endParaRPr/>
            </a:p>
          </p:txBody>
        </p:sp>
        <p:sp>
          <p:nvSpPr>
            <p:cNvPr id="30" name="object 30"/>
            <p:cNvSpPr/>
            <p:nvPr/>
          </p:nvSpPr>
          <p:spPr>
            <a:xfrm>
              <a:off x="8863205" y="3849242"/>
              <a:ext cx="2392045" cy="2527935"/>
            </a:xfrm>
            <a:custGeom>
              <a:avLst/>
              <a:gdLst/>
              <a:ahLst/>
              <a:cxnLst/>
              <a:rect l="l" t="t" r="r" b="b"/>
              <a:pathLst>
                <a:path w="2392045" h="2527935">
                  <a:moveTo>
                    <a:pt x="2391917" y="0"/>
                  </a:moveTo>
                  <a:lnTo>
                    <a:pt x="0" y="0"/>
                  </a:lnTo>
                  <a:lnTo>
                    <a:pt x="0" y="2276398"/>
                  </a:lnTo>
                  <a:lnTo>
                    <a:pt x="4046" y="2321544"/>
                  </a:lnTo>
                  <a:lnTo>
                    <a:pt x="15712" y="2364035"/>
                  </a:lnTo>
                  <a:lnTo>
                    <a:pt x="34289" y="2403161"/>
                  </a:lnTo>
                  <a:lnTo>
                    <a:pt x="59068" y="2438214"/>
                  </a:lnTo>
                  <a:lnTo>
                    <a:pt x="89339" y="2468485"/>
                  </a:lnTo>
                  <a:lnTo>
                    <a:pt x="124392" y="2493264"/>
                  </a:lnTo>
                  <a:lnTo>
                    <a:pt x="163518" y="2511841"/>
                  </a:lnTo>
                  <a:lnTo>
                    <a:pt x="206009" y="2523507"/>
                  </a:lnTo>
                  <a:lnTo>
                    <a:pt x="251155" y="2527554"/>
                  </a:lnTo>
                  <a:lnTo>
                    <a:pt x="2140762" y="2527554"/>
                  </a:lnTo>
                  <a:lnTo>
                    <a:pt x="2185908" y="2523507"/>
                  </a:lnTo>
                  <a:lnTo>
                    <a:pt x="2228399" y="2511841"/>
                  </a:lnTo>
                  <a:lnTo>
                    <a:pt x="2267525" y="2493264"/>
                  </a:lnTo>
                  <a:lnTo>
                    <a:pt x="2302578" y="2468485"/>
                  </a:lnTo>
                  <a:lnTo>
                    <a:pt x="2332849" y="2438214"/>
                  </a:lnTo>
                  <a:lnTo>
                    <a:pt x="2357627" y="2403161"/>
                  </a:lnTo>
                  <a:lnTo>
                    <a:pt x="2376205" y="2364035"/>
                  </a:lnTo>
                  <a:lnTo>
                    <a:pt x="2387871" y="2321544"/>
                  </a:lnTo>
                  <a:lnTo>
                    <a:pt x="2391917" y="2276398"/>
                  </a:lnTo>
                  <a:lnTo>
                    <a:pt x="2391917" y="0"/>
                  </a:lnTo>
                  <a:close/>
                </a:path>
              </a:pathLst>
            </a:custGeom>
            <a:solidFill>
              <a:srgbClr val="FFFFFF"/>
            </a:solidFill>
          </p:spPr>
          <p:txBody>
            <a:bodyPr wrap="square" lIns="0" tIns="0" rIns="0" bIns="0" rtlCol="0"/>
            <a:lstStyle/>
            <a:p>
              <a:endParaRPr/>
            </a:p>
          </p:txBody>
        </p:sp>
        <p:sp>
          <p:nvSpPr>
            <p:cNvPr id="31" name="object 31"/>
            <p:cNvSpPr/>
            <p:nvPr/>
          </p:nvSpPr>
          <p:spPr>
            <a:xfrm>
              <a:off x="8863205" y="3849242"/>
              <a:ext cx="2392045" cy="2527935"/>
            </a:xfrm>
            <a:custGeom>
              <a:avLst/>
              <a:gdLst/>
              <a:ahLst/>
              <a:cxnLst/>
              <a:rect l="l" t="t" r="r" b="b"/>
              <a:pathLst>
                <a:path w="2392045" h="2527935">
                  <a:moveTo>
                    <a:pt x="2140762" y="2527554"/>
                  </a:moveTo>
                  <a:lnTo>
                    <a:pt x="251155" y="2527554"/>
                  </a:lnTo>
                  <a:lnTo>
                    <a:pt x="206009" y="2523507"/>
                  </a:lnTo>
                  <a:lnTo>
                    <a:pt x="163518" y="2511841"/>
                  </a:lnTo>
                  <a:lnTo>
                    <a:pt x="124392" y="2493264"/>
                  </a:lnTo>
                  <a:lnTo>
                    <a:pt x="89339" y="2468485"/>
                  </a:lnTo>
                  <a:lnTo>
                    <a:pt x="59068" y="2438214"/>
                  </a:lnTo>
                  <a:lnTo>
                    <a:pt x="34289" y="2403161"/>
                  </a:lnTo>
                  <a:lnTo>
                    <a:pt x="15712" y="2364035"/>
                  </a:lnTo>
                  <a:lnTo>
                    <a:pt x="4046" y="2321544"/>
                  </a:lnTo>
                  <a:lnTo>
                    <a:pt x="0" y="2276398"/>
                  </a:lnTo>
                  <a:lnTo>
                    <a:pt x="0" y="0"/>
                  </a:lnTo>
                  <a:lnTo>
                    <a:pt x="2391917" y="0"/>
                  </a:lnTo>
                  <a:lnTo>
                    <a:pt x="2391917" y="2276398"/>
                  </a:lnTo>
                  <a:lnTo>
                    <a:pt x="2387871" y="2321544"/>
                  </a:lnTo>
                  <a:lnTo>
                    <a:pt x="2376205" y="2364035"/>
                  </a:lnTo>
                  <a:lnTo>
                    <a:pt x="2357627" y="2403161"/>
                  </a:lnTo>
                  <a:lnTo>
                    <a:pt x="2332849" y="2438214"/>
                  </a:lnTo>
                  <a:lnTo>
                    <a:pt x="2302578" y="2468485"/>
                  </a:lnTo>
                  <a:lnTo>
                    <a:pt x="2267525" y="2493264"/>
                  </a:lnTo>
                  <a:lnTo>
                    <a:pt x="2228399" y="2511841"/>
                  </a:lnTo>
                  <a:lnTo>
                    <a:pt x="2185908" y="2523507"/>
                  </a:lnTo>
                  <a:lnTo>
                    <a:pt x="2140762" y="2527554"/>
                  </a:lnTo>
                  <a:close/>
                </a:path>
              </a:pathLst>
            </a:custGeom>
            <a:ln w="12700">
              <a:solidFill>
                <a:srgbClr val="BB8542"/>
              </a:solidFill>
            </a:ln>
          </p:spPr>
          <p:txBody>
            <a:bodyPr wrap="square" lIns="0" tIns="0" rIns="0" bIns="0" rtlCol="0"/>
            <a:lstStyle/>
            <a:p>
              <a:endParaRPr/>
            </a:p>
          </p:txBody>
        </p:sp>
      </p:grpSp>
      <p:sp>
        <p:nvSpPr>
          <p:cNvPr id="32" name="object 32"/>
          <p:cNvSpPr txBox="1"/>
          <p:nvPr/>
        </p:nvSpPr>
        <p:spPr>
          <a:xfrm>
            <a:off x="9037529" y="3919496"/>
            <a:ext cx="2032635" cy="928369"/>
          </a:xfrm>
          <a:prstGeom prst="rect">
            <a:avLst/>
          </a:prstGeom>
        </p:spPr>
        <p:txBody>
          <a:bodyPr vert="horz" wrap="square" lIns="0" tIns="40005" rIns="0" bIns="0" rtlCol="0">
            <a:spAutoFit/>
          </a:bodyPr>
          <a:lstStyle/>
          <a:p>
            <a:pPr marL="12700" marR="5080">
              <a:lnSpc>
                <a:spcPts val="1730"/>
              </a:lnSpc>
              <a:spcBef>
                <a:spcPts val="315"/>
              </a:spcBef>
            </a:pPr>
            <a:r>
              <a:rPr sz="1600" b="1" spc="-5" dirty="0">
                <a:latin typeface="Arial"/>
                <a:cs typeface="Arial"/>
              </a:rPr>
              <a:t>Document</a:t>
            </a:r>
            <a:r>
              <a:rPr sz="1600" b="1" spc="-45" dirty="0">
                <a:latin typeface="Arial"/>
                <a:cs typeface="Arial"/>
              </a:rPr>
              <a:t> </a:t>
            </a:r>
            <a:r>
              <a:rPr sz="1600" spc="-5" dirty="0">
                <a:latin typeface="Arial MT"/>
                <a:cs typeface="Arial MT"/>
              </a:rPr>
              <a:t>all</a:t>
            </a:r>
            <a:r>
              <a:rPr sz="1600" spc="-35" dirty="0">
                <a:latin typeface="Arial MT"/>
                <a:cs typeface="Arial MT"/>
              </a:rPr>
              <a:t> </a:t>
            </a:r>
            <a:r>
              <a:rPr sz="1600" spc="-5" dirty="0">
                <a:latin typeface="Arial MT"/>
                <a:cs typeface="Arial MT"/>
              </a:rPr>
              <a:t>findings </a:t>
            </a:r>
            <a:r>
              <a:rPr sz="1600" spc="-430"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treatments</a:t>
            </a:r>
            <a:r>
              <a:rPr sz="1600" spc="15" dirty="0">
                <a:latin typeface="Arial MT"/>
                <a:cs typeface="Arial MT"/>
              </a:rPr>
              <a:t> </a:t>
            </a:r>
            <a:r>
              <a:rPr sz="1600" spc="-5" dirty="0">
                <a:latin typeface="Arial MT"/>
                <a:cs typeface="Arial MT"/>
              </a:rPr>
              <a:t>on</a:t>
            </a:r>
            <a:r>
              <a:rPr sz="1600" spc="-10" dirty="0">
                <a:latin typeface="Arial MT"/>
                <a:cs typeface="Arial MT"/>
              </a:rPr>
              <a:t> </a:t>
            </a:r>
            <a:r>
              <a:rPr sz="1600" dirty="0">
                <a:latin typeface="Arial MT"/>
                <a:cs typeface="Arial MT"/>
              </a:rPr>
              <a:t>a </a:t>
            </a:r>
            <a:r>
              <a:rPr sz="1600" spc="5" dirty="0">
                <a:latin typeface="Arial MT"/>
                <a:cs typeface="Arial MT"/>
              </a:rPr>
              <a:t> </a:t>
            </a:r>
            <a:r>
              <a:rPr sz="1600" dirty="0">
                <a:latin typeface="Arial MT"/>
                <a:cs typeface="Arial MT"/>
              </a:rPr>
              <a:t>DD</a:t>
            </a:r>
            <a:r>
              <a:rPr sz="1600" spc="-30" dirty="0">
                <a:latin typeface="Arial MT"/>
                <a:cs typeface="Arial MT"/>
              </a:rPr>
              <a:t> </a:t>
            </a:r>
            <a:r>
              <a:rPr sz="1600" spc="-5" dirty="0">
                <a:latin typeface="Arial MT"/>
                <a:cs typeface="Arial MT"/>
              </a:rPr>
              <a:t>Form</a:t>
            </a:r>
            <a:r>
              <a:rPr sz="1600" spc="-10" dirty="0">
                <a:latin typeface="Arial MT"/>
                <a:cs typeface="Arial MT"/>
              </a:rPr>
              <a:t> </a:t>
            </a:r>
            <a:r>
              <a:rPr sz="1600" spc="-5" dirty="0">
                <a:latin typeface="Arial MT"/>
                <a:cs typeface="Arial MT"/>
              </a:rPr>
              <a:t>1380</a:t>
            </a:r>
            <a:r>
              <a:rPr sz="1600" spc="-15" dirty="0">
                <a:latin typeface="Arial MT"/>
                <a:cs typeface="Arial MT"/>
              </a:rPr>
              <a:t> </a:t>
            </a:r>
            <a:r>
              <a:rPr sz="1600" spc="-5" dirty="0">
                <a:latin typeface="Arial MT"/>
                <a:cs typeface="Arial MT"/>
              </a:rPr>
              <a:t>TCCC</a:t>
            </a:r>
            <a:endParaRPr sz="1600">
              <a:latin typeface="Arial MT"/>
              <a:cs typeface="Arial MT"/>
            </a:endParaRPr>
          </a:p>
          <a:p>
            <a:pPr marL="12700">
              <a:lnSpc>
                <a:spcPts val="1700"/>
              </a:lnSpc>
            </a:pPr>
            <a:r>
              <a:rPr sz="1600" spc="-5" dirty="0">
                <a:latin typeface="Arial MT"/>
                <a:cs typeface="Arial MT"/>
              </a:rPr>
              <a:t>Casualty</a:t>
            </a:r>
            <a:r>
              <a:rPr sz="1600" spc="-40" dirty="0">
                <a:latin typeface="Arial MT"/>
                <a:cs typeface="Arial MT"/>
              </a:rPr>
              <a:t> </a:t>
            </a:r>
            <a:r>
              <a:rPr sz="1600" spc="-5" dirty="0">
                <a:latin typeface="Arial MT"/>
                <a:cs typeface="Arial MT"/>
              </a:rPr>
              <a:t>Card</a:t>
            </a:r>
            <a:endParaRPr sz="1600">
              <a:latin typeface="Arial MT"/>
              <a:cs typeface="Arial MT"/>
            </a:endParaRPr>
          </a:p>
        </p:txBody>
      </p:sp>
      <p:sp>
        <p:nvSpPr>
          <p:cNvPr id="33" name="object 33"/>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19</a:t>
            </a:fld>
            <a:endParaRPr sz="1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1" y="865931"/>
            <a:ext cx="12192000" cy="566822"/>
          </a:xfrm>
          <a:prstGeom prst="rect">
            <a:avLst/>
          </a:prstGeom>
        </p:spPr>
        <p:txBody>
          <a:bodyPr vert="horz" wrap="square" lIns="0" tIns="12700" rIns="0" bIns="0" rtlCol="0">
            <a:spAutoFit/>
          </a:bodyPr>
          <a:lstStyle/>
          <a:p>
            <a:pPr marL="12700" marR="5080" indent="328930" algn="ctr">
              <a:lnSpc>
                <a:spcPct val="100000"/>
              </a:lnSpc>
              <a:spcBef>
                <a:spcPts val="100"/>
              </a:spcBef>
            </a:pPr>
            <a:r>
              <a:rPr sz="3600" b="1" spc="-5" dirty="0">
                <a:solidFill>
                  <a:srgbClr val="FFFFFF"/>
                </a:solidFill>
                <a:latin typeface="Arial"/>
                <a:cs typeface="Arial"/>
              </a:rPr>
              <a:t>WOUND </a:t>
            </a:r>
            <a:r>
              <a:rPr sz="3600" b="1" dirty="0">
                <a:solidFill>
                  <a:srgbClr val="FFFFFF"/>
                </a:solidFill>
                <a:latin typeface="Arial"/>
                <a:cs typeface="Arial"/>
              </a:rPr>
              <a:t>PACKING &amp; PRESSURE</a:t>
            </a:r>
            <a:r>
              <a:rPr sz="3600" b="1" spc="-100" dirty="0">
                <a:solidFill>
                  <a:srgbClr val="FFFFFF"/>
                </a:solidFill>
                <a:latin typeface="Arial"/>
                <a:cs typeface="Arial"/>
              </a:rPr>
              <a:t> </a:t>
            </a:r>
            <a:r>
              <a:rPr sz="3600" b="1" spc="-5" dirty="0">
                <a:solidFill>
                  <a:srgbClr val="FFFFFF"/>
                </a:solidFill>
                <a:latin typeface="Arial"/>
                <a:cs typeface="Arial"/>
              </a:rPr>
              <a:t>BANDAGES</a:t>
            </a:r>
            <a:endParaRPr sz="3600" dirty="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40796"/>
            <a:ext cx="4714875" cy="299720"/>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20</a:t>
            </a:fld>
            <a:endParaRPr sz="1200"/>
          </a:p>
        </p:txBody>
      </p:sp>
      <p:pic>
        <p:nvPicPr>
          <p:cNvPr id="11" name="09c. Wound Packing and Pressure Bandage">
            <a:hlinkClick r:id="" action="ppaction://media"/>
            <a:extLst>
              <a:ext uri="{FF2B5EF4-FFF2-40B4-BE49-F238E27FC236}">
                <a16:creationId xmlns:a16="http://schemas.microsoft.com/office/drawing/2014/main" id="{94F84F23-8B63-4BE7-DF20-40DE5583254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06415" y="1678706"/>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386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D3334"/>
          </a:solidFill>
        </p:spPr>
        <p:txBody>
          <a:bodyPr wrap="square" lIns="0" tIns="0" rIns="0" bIns="0" rtlCol="0"/>
          <a:lstStyle/>
          <a:p>
            <a:endParaRPr/>
          </a:p>
        </p:txBody>
      </p:sp>
      <p:sp>
        <p:nvSpPr>
          <p:cNvPr id="3" name="object 3"/>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4" name="object 4"/>
          <p:cNvPicPr/>
          <p:nvPr/>
        </p:nvPicPr>
        <p:blipFill>
          <a:blip r:embed="rId3" cstate="print"/>
          <a:stretch>
            <a:fillRect/>
          </a:stretch>
        </p:blipFill>
        <p:spPr>
          <a:xfrm>
            <a:off x="309372" y="255270"/>
            <a:ext cx="1172717" cy="656081"/>
          </a:xfrm>
          <a:prstGeom prst="rect">
            <a:avLst/>
          </a:prstGeom>
        </p:spPr>
      </p:pic>
      <p:sp>
        <p:nvSpPr>
          <p:cNvPr id="5" name="object 5"/>
          <p:cNvSpPr txBox="1">
            <a:spLocks noGrp="1"/>
          </p:cNvSpPr>
          <p:nvPr>
            <p:ph type="title"/>
          </p:nvPr>
        </p:nvSpPr>
        <p:spPr>
          <a:xfrm>
            <a:off x="1622425" y="654086"/>
            <a:ext cx="8947150" cy="1237615"/>
          </a:xfrm>
          <a:prstGeom prst="rect">
            <a:avLst/>
          </a:prstGeom>
        </p:spPr>
        <p:txBody>
          <a:bodyPr vert="horz" wrap="square" lIns="0" tIns="145415" rIns="0" bIns="0" rtlCol="0">
            <a:spAutoFit/>
          </a:bodyPr>
          <a:lstStyle/>
          <a:p>
            <a:pPr marL="80010" algn="ctr">
              <a:lnSpc>
                <a:spcPct val="100000"/>
              </a:lnSpc>
              <a:spcBef>
                <a:spcPts val="1145"/>
              </a:spcBef>
            </a:pPr>
            <a:r>
              <a:rPr sz="3600" spc="-5" dirty="0">
                <a:solidFill>
                  <a:srgbClr val="FFFFFF"/>
                </a:solidFill>
              </a:rPr>
              <a:t>SKILL</a:t>
            </a:r>
            <a:r>
              <a:rPr sz="3600" spc="-30" dirty="0">
                <a:solidFill>
                  <a:srgbClr val="FFFFFF"/>
                </a:solidFill>
              </a:rPr>
              <a:t> </a:t>
            </a:r>
            <a:r>
              <a:rPr sz="3600" spc="-5" dirty="0">
                <a:solidFill>
                  <a:srgbClr val="FFFFFF"/>
                </a:solidFill>
              </a:rPr>
              <a:t>STATION</a:t>
            </a:r>
            <a:endParaRPr sz="3600"/>
          </a:p>
          <a:p>
            <a:pPr algn="ctr">
              <a:lnSpc>
                <a:spcPct val="100000"/>
              </a:lnSpc>
              <a:spcBef>
                <a:spcPts val="815"/>
              </a:spcBef>
            </a:pPr>
            <a:r>
              <a:rPr sz="2800" spc="-5" dirty="0">
                <a:solidFill>
                  <a:srgbClr val="FFFFFF"/>
                </a:solidFill>
              </a:rPr>
              <a:t>Tourniquet</a:t>
            </a:r>
            <a:r>
              <a:rPr sz="2800" spc="20" dirty="0">
                <a:solidFill>
                  <a:srgbClr val="FFFFFF"/>
                </a:solidFill>
              </a:rPr>
              <a:t> </a:t>
            </a:r>
            <a:r>
              <a:rPr sz="2800" spc="-5" dirty="0">
                <a:solidFill>
                  <a:srgbClr val="FFFFFF"/>
                </a:solidFill>
              </a:rPr>
              <a:t>Replacement</a:t>
            </a:r>
            <a:r>
              <a:rPr sz="2800" spc="25" dirty="0">
                <a:solidFill>
                  <a:srgbClr val="FFFFFF"/>
                </a:solidFill>
              </a:rPr>
              <a:t> </a:t>
            </a:r>
            <a:r>
              <a:rPr sz="2800" spc="-5" dirty="0">
                <a:solidFill>
                  <a:srgbClr val="FFFFFF"/>
                </a:solidFill>
              </a:rPr>
              <a:t>and</a:t>
            </a:r>
            <a:r>
              <a:rPr sz="2800" spc="20" dirty="0">
                <a:solidFill>
                  <a:srgbClr val="FFFFFF"/>
                </a:solidFill>
              </a:rPr>
              <a:t> </a:t>
            </a:r>
            <a:r>
              <a:rPr sz="2800" spc="-5" dirty="0">
                <a:solidFill>
                  <a:srgbClr val="FFFFFF"/>
                </a:solidFill>
              </a:rPr>
              <a:t>Tourniquet</a:t>
            </a:r>
            <a:r>
              <a:rPr sz="2800" spc="25" dirty="0">
                <a:solidFill>
                  <a:srgbClr val="FFFFFF"/>
                </a:solidFill>
              </a:rPr>
              <a:t> </a:t>
            </a:r>
            <a:r>
              <a:rPr sz="2800" spc="-5" dirty="0">
                <a:solidFill>
                  <a:srgbClr val="FFFFFF"/>
                </a:solidFill>
              </a:rPr>
              <a:t>Conversion</a:t>
            </a:r>
            <a:endParaRPr sz="2800"/>
          </a:p>
        </p:txBody>
      </p:sp>
      <p:sp>
        <p:nvSpPr>
          <p:cNvPr id="6" name="object 6"/>
          <p:cNvSpPr txBox="1"/>
          <p:nvPr/>
        </p:nvSpPr>
        <p:spPr>
          <a:xfrm>
            <a:off x="3608671" y="2603866"/>
            <a:ext cx="7090409" cy="1761489"/>
          </a:xfrm>
          <a:prstGeom prst="rect">
            <a:avLst/>
          </a:prstGeom>
        </p:spPr>
        <p:txBody>
          <a:bodyPr vert="horz" wrap="square" lIns="0" tIns="12700" rIns="0" bIns="0" rtlCol="0">
            <a:spAutoFit/>
          </a:bodyPr>
          <a:lstStyle/>
          <a:p>
            <a:pPr marL="12700">
              <a:lnSpc>
                <a:spcPct val="100000"/>
              </a:lnSpc>
              <a:spcBef>
                <a:spcPts val="100"/>
              </a:spcBef>
            </a:pPr>
            <a:r>
              <a:rPr sz="2800" b="1" spc="-5" dirty="0">
                <a:solidFill>
                  <a:srgbClr val="FFFFFF"/>
                </a:solidFill>
                <a:latin typeface="Arial"/>
                <a:cs typeface="Arial"/>
              </a:rPr>
              <a:t>Tourniquet Replacement</a:t>
            </a:r>
            <a:endParaRPr sz="2800">
              <a:latin typeface="Arial"/>
              <a:cs typeface="Arial"/>
            </a:endParaRPr>
          </a:p>
          <a:p>
            <a:pPr>
              <a:lnSpc>
                <a:spcPct val="100000"/>
              </a:lnSpc>
              <a:spcBef>
                <a:spcPts val="30"/>
              </a:spcBef>
            </a:pPr>
            <a:endParaRPr sz="3500">
              <a:latin typeface="Arial"/>
              <a:cs typeface="Arial"/>
            </a:endParaRPr>
          </a:p>
          <a:p>
            <a:pPr marL="12700" marR="5080">
              <a:lnSpc>
                <a:spcPct val="100000"/>
              </a:lnSpc>
            </a:pPr>
            <a:r>
              <a:rPr sz="2800" b="1" spc="-5" dirty="0">
                <a:solidFill>
                  <a:srgbClr val="FFFFFF"/>
                </a:solidFill>
                <a:latin typeface="Arial"/>
                <a:cs typeface="Arial"/>
              </a:rPr>
              <a:t>Tourniquet</a:t>
            </a:r>
            <a:r>
              <a:rPr sz="2800" b="1" spc="10" dirty="0">
                <a:solidFill>
                  <a:srgbClr val="FFFFFF"/>
                </a:solidFill>
                <a:latin typeface="Arial"/>
                <a:cs typeface="Arial"/>
              </a:rPr>
              <a:t> </a:t>
            </a:r>
            <a:r>
              <a:rPr sz="2800" b="1" spc="-5" dirty="0">
                <a:solidFill>
                  <a:srgbClr val="FFFFFF"/>
                </a:solidFill>
                <a:latin typeface="Arial"/>
                <a:cs typeface="Arial"/>
              </a:rPr>
              <a:t>Conversion</a:t>
            </a:r>
            <a:r>
              <a:rPr sz="2800" b="1" spc="10" dirty="0">
                <a:solidFill>
                  <a:srgbClr val="FFFFFF"/>
                </a:solidFill>
                <a:latin typeface="Arial"/>
                <a:cs typeface="Arial"/>
              </a:rPr>
              <a:t> </a:t>
            </a:r>
            <a:r>
              <a:rPr sz="2400" spc="-5" dirty="0">
                <a:solidFill>
                  <a:srgbClr val="FFFFFF"/>
                </a:solidFill>
                <a:latin typeface="Arial MT"/>
                <a:cs typeface="Arial MT"/>
              </a:rPr>
              <a:t>(using</a:t>
            </a:r>
            <a:r>
              <a:rPr sz="2400" spc="10" dirty="0">
                <a:solidFill>
                  <a:srgbClr val="FFFFFF"/>
                </a:solidFill>
                <a:latin typeface="Arial MT"/>
                <a:cs typeface="Arial MT"/>
              </a:rPr>
              <a:t> </a:t>
            </a:r>
            <a:r>
              <a:rPr sz="2400" spc="-5" dirty="0">
                <a:solidFill>
                  <a:srgbClr val="FFFFFF"/>
                </a:solidFill>
                <a:latin typeface="Arial MT"/>
                <a:cs typeface="Arial MT"/>
              </a:rPr>
              <a:t>Wound</a:t>
            </a:r>
            <a:r>
              <a:rPr sz="2400" spc="10" dirty="0">
                <a:solidFill>
                  <a:srgbClr val="FFFFFF"/>
                </a:solidFill>
                <a:latin typeface="Arial MT"/>
                <a:cs typeface="Arial MT"/>
              </a:rPr>
              <a:t> </a:t>
            </a:r>
            <a:r>
              <a:rPr sz="2400" spc="-5" dirty="0">
                <a:solidFill>
                  <a:srgbClr val="FFFFFF"/>
                </a:solidFill>
                <a:latin typeface="Arial MT"/>
                <a:cs typeface="Arial MT"/>
              </a:rPr>
              <a:t>Packing </a:t>
            </a:r>
            <a:r>
              <a:rPr sz="2400" spc="-655" dirty="0">
                <a:solidFill>
                  <a:srgbClr val="FFFFFF"/>
                </a:solidFill>
                <a:latin typeface="Arial MT"/>
                <a:cs typeface="Arial MT"/>
              </a:rPr>
              <a:t> </a:t>
            </a:r>
            <a:r>
              <a:rPr sz="2400" spc="-5" dirty="0">
                <a:solidFill>
                  <a:srgbClr val="FFFFFF"/>
                </a:solidFill>
                <a:latin typeface="Arial MT"/>
                <a:cs typeface="Arial MT"/>
              </a:rPr>
              <a:t>With</a:t>
            </a:r>
            <a:r>
              <a:rPr sz="2400" spc="-10" dirty="0">
                <a:solidFill>
                  <a:srgbClr val="FFFFFF"/>
                </a:solidFill>
                <a:latin typeface="Arial MT"/>
                <a:cs typeface="Arial MT"/>
              </a:rPr>
              <a:t> </a:t>
            </a:r>
            <a:r>
              <a:rPr sz="2400" spc="-5" dirty="0">
                <a:solidFill>
                  <a:srgbClr val="FFFFFF"/>
                </a:solidFill>
                <a:latin typeface="Arial MT"/>
                <a:cs typeface="Arial MT"/>
              </a:rPr>
              <a:t>Hemostatic</a:t>
            </a:r>
            <a:r>
              <a:rPr sz="2400" spc="15" dirty="0">
                <a:solidFill>
                  <a:srgbClr val="FFFFFF"/>
                </a:solidFill>
                <a:latin typeface="Arial MT"/>
                <a:cs typeface="Arial MT"/>
              </a:rPr>
              <a:t> </a:t>
            </a:r>
            <a:r>
              <a:rPr sz="2400" spc="-5" dirty="0">
                <a:solidFill>
                  <a:srgbClr val="FFFFFF"/>
                </a:solidFill>
                <a:latin typeface="Arial MT"/>
                <a:cs typeface="Arial MT"/>
              </a:rPr>
              <a:t>Dressing</a:t>
            </a:r>
            <a:r>
              <a:rPr sz="2400" spc="20" dirty="0">
                <a:solidFill>
                  <a:srgbClr val="FFFFFF"/>
                </a:solidFill>
                <a:latin typeface="Arial MT"/>
                <a:cs typeface="Arial MT"/>
              </a:rPr>
              <a:t> </a:t>
            </a:r>
            <a:r>
              <a:rPr sz="2400" spc="-5" dirty="0">
                <a:solidFill>
                  <a:srgbClr val="FFFFFF"/>
                </a:solidFill>
                <a:latin typeface="Arial MT"/>
                <a:cs typeface="Arial MT"/>
              </a:rPr>
              <a:t>and</a:t>
            </a:r>
            <a:r>
              <a:rPr sz="2400" spc="5" dirty="0">
                <a:solidFill>
                  <a:srgbClr val="FFFFFF"/>
                </a:solidFill>
                <a:latin typeface="Arial MT"/>
                <a:cs typeface="Arial MT"/>
              </a:rPr>
              <a:t> </a:t>
            </a:r>
            <a:r>
              <a:rPr sz="2400" spc="-5" dirty="0">
                <a:solidFill>
                  <a:srgbClr val="FFFFFF"/>
                </a:solidFill>
                <a:latin typeface="Arial MT"/>
                <a:cs typeface="Arial MT"/>
              </a:rPr>
              <a:t>Pressure</a:t>
            </a:r>
            <a:r>
              <a:rPr sz="2400" spc="5" dirty="0">
                <a:solidFill>
                  <a:srgbClr val="FFFFFF"/>
                </a:solidFill>
                <a:latin typeface="Arial MT"/>
                <a:cs typeface="Arial MT"/>
              </a:rPr>
              <a:t> </a:t>
            </a:r>
            <a:r>
              <a:rPr sz="2400" spc="-5" dirty="0">
                <a:solidFill>
                  <a:srgbClr val="FFFFFF"/>
                </a:solidFill>
                <a:latin typeface="Arial MT"/>
                <a:cs typeface="Arial MT"/>
              </a:rPr>
              <a:t>Bandages)</a:t>
            </a:r>
            <a:endParaRPr sz="2400">
              <a:latin typeface="Arial MT"/>
              <a:cs typeface="Arial MT"/>
            </a:endParaRPr>
          </a:p>
        </p:txBody>
      </p:sp>
      <p:pic>
        <p:nvPicPr>
          <p:cNvPr id="7" name="object 7"/>
          <p:cNvPicPr/>
          <p:nvPr/>
        </p:nvPicPr>
        <p:blipFill>
          <a:blip r:embed="rId4" cstate="print"/>
          <a:stretch>
            <a:fillRect/>
          </a:stretch>
        </p:blipFill>
        <p:spPr>
          <a:xfrm>
            <a:off x="2692145" y="2533650"/>
            <a:ext cx="662939" cy="672083"/>
          </a:xfrm>
          <a:prstGeom prst="rect">
            <a:avLst/>
          </a:prstGeom>
        </p:spPr>
      </p:pic>
      <p:pic>
        <p:nvPicPr>
          <p:cNvPr id="8" name="object 8"/>
          <p:cNvPicPr/>
          <p:nvPr/>
        </p:nvPicPr>
        <p:blipFill>
          <a:blip r:embed="rId4" cstate="print"/>
          <a:stretch>
            <a:fillRect/>
          </a:stretch>
        </p:blipFill>
        <p:spPr>
          <a:xfrm>
            <a:off x="2692145" y="3685794"/>
            <a:ext cx="662939" cy="672083"/>
          </a:xfrm>
          <a:prstGeom prst="rect">
            <a:avLst/>
          </a:prstGeom>
        </p:spPr>
      </p:pic>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21</a:t>
            </a:fld>
            <a:endParaRPr sz="12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8785979" y="5170261"/>
            <a:ext cx="2506345" cy="629285"/>
          </a:xfrm>
          <a:prstGeom prst="rect">
            <a:avLst/>
          </a:prstGeom>
        </p:spPr>
        <p:txBody>
          <a:bodyPr vert="horz" wrap="square" lIns="0" tIns="6350" rIns="0" bIns="0" rtlCol="0">
            <a:spAutoFit/>
          </a:bodyPr>
          <a:lstStyle/>
          <a:p>
            <a:pPr marL="158750" indent="-146685">
              <a:lnSpc>
                <a:spcPct val="100000"/>
              </a:lnSpc>
              <a:spcBef>
                <a:spcPts val="50"/>
              </a:spcBef>
              <a:buClr>
                <a:srgbClr val="CD9146"/>
              </a:buClr>
              <a:buSzPct val="112500"/>
              <a:buChar char="■"/>
              <a:tabLst>
                <a:tab pos="159385" algn="l"/>
              </a:tabLst>
            </a:pPr>
            <a:r>
              <a:rPr sz="1600" spc="-5" dirty="0">
                <a:latin typeface="Arial MT"/>
                <a:cs typeface="Arial MT"/>
              </a:rPr>
              <a:t>Expands</a:t>
            </a:r>
            <a:r>
              <a:rPr sz="1600" spc="-30" dirty="0">
                <a:latin typeface="Arial MT"/>
                <a:cs typeface="Arial MT"/>
              </a:rPr>
              <a:t> </a:t>
            </a:r>
            <a:r>
              <a:rPr sz="1600" spc="-5" dirty="0">
                <a:latin typeface="Arial MT"/>
                <a:cs typeface="Arial MT"/>
              </a:rPr>
              <a:t>up</a:t>
            </a:r>
            <a:r>
              <a:rPr sz="1600" spc="-15" dirty="0">
                <a:latin typeface="Arial MT"/>
                <a:cs typeface="Arial MT"/>
              </a:rPr>
              <a:t> </a:t>
            </a:r>
            <a:r>
              <a:rPr sz="1600" spc="-5" dirty="0">
                <a:latin typeface="Arial MT"/>
                <a:cs typeface="Arial MT"/>
              </a:rPr>
              <a:t>to</a:t>
            </a:r>
            <a:r>
              <a:rPr sz="1600" spc="-10" dirty="0">
                <a:latin typeface="Arial MT"/>
                <a:cs typeface="Arial MT"/>
              </a:rPr>
              <a:t> </a:t>
            </a:r>
            <a:r>
              <a:rPr sz="1600" spc="-5" dirty="0">
                <a:latin typeface="Arial MT"/>
                <a:cs typeface="Arial MT"/>
              </a:rPr>
              <a:t>35X</a:t>
            </a:r>
            <a:endParaRPr sz="1600">
              <a:latin typeface="Arial MT"/>
              <a:cs typeface="Arial MT"/>
            </a:endParaRPr>
          </a:p>
          <a:p>
            <a:pPr marL="158750" indent="-146685">
              <a:lnSpc>
                <a:spcPct val="100000"/>
              </a:lnSpc>
              <a:spcBef>
                <a:spcPts val="240"/>
              </a:spcBef>
              <a:buClr>
                <a:srgbClr val="CD9146"/>
              </a:buClr>
              <a:buSzPct val="112500"/>
              <a:buChar char="■"/>
              <a:tabLst>
                <a:tab pos="159385" algn="l"/>
              </a:tabLst>
            </a:pPr>
            <a:r>
              <a:rPr sz="1600" spc="-5" dirty="0">
                <a:latin typeface="Arial MT"/>
                <a:cs typeface="Arial MT"/>
              </a:rPr>
              <a:t>Tamponades</a:t>
            </a:r>
            <a:r>
              <a:rPr sz="1600" spc="-50" dirty="0">
                <a:latin typeface="Arial MT"/>
                <a:cs typeface="Arial MT"/>
              </a:rPr>
              <a:t> </a:t>
            </a:r>
            <a:r>
              <a:rPr sz="1600" spc="-5" dirty="0">
                <a:latin typeface="Arial MT"/>
                <a:cs typeface="Arial MT"/>
              </a:rPr>
              <a:t>hemorrhage</a:t>
            </a:r>
            <a:endParaRPr sz="1600">
              <a:latin typeface="Arial MT"/>
              <a:cs typeface="Arial MT"/>
            </a:endParaRPr>
          </a:p>
        </p:txBody>
      </p:sp>
      <p:sp>
        <p:nvSpPr>
          <p:cNvPr id="5" name="object 5"/>
          <p:cNvSpPr txBox="1"/>
          <p:nvPr/>
        </p:nvSpPr>
        <p:spPr>
          <a:xfrm>
            <a:off x="1818841" y="922096"/>
            <a:ext cx="8713470" cy="1068070"/>
          </a:xfrm>
          <a:prstGeom prst="rect">
            <a:avLst/>
          </a:prstGeom>
        </p:spPr>
        <p:txBody>
          <a:bodyPr vert="horz" wrap="square" lIns="0" tIns="74295" rIns="0" bIns="0" rtlCol="0">
            <a:spAutoFit/>
          </a:bodyPr>
          <a:lstStyle/>
          <a:p>
            <a:pPr marL="12700" marR="5080" indent="912494">
              <a:lnSpc>
                <a:spcPts val="3890"/>
              </a:lnSpc>
              <a:spcBef>
                <a:spcPts val="585"/>
              </a:spcBef>
            </a:pPr>
            <a:r>
              <a:rPr sz="3600" b="1" spc="-5" dirty="0">
                <a:latin typeface="Calibri"/>
                <a:cs typeface="Calibri"/>
              </a:rPr>
              <a:t>ADVANCED PRODECURES FOR </a:t>
            </a:r>
            <a:r>
              <a:rPr sz="3600" b="1" spc="-5" dirty="0">
                <a:solidFill>
                  <a:srgbClr val="BB8542"/>
                </a:solidFill>
                <a:latin typeface="Calibri"/>
                <a:cs typeface="Calibri"/>
              </a:rPr>
              <a:t>NON- </a:t>
            </a:r>
            <a:r>
              <a:rPr sz="3600" b="1" dirty="0">
                <a:solidFill>
                  <a:srgbClr val="BB8542"/>
                </a:solidFill>
                <a:latin typeface="Calibri"/>
                <a:cs typeface="Calibri"/>
              </a:rPr>
              <a:t> </a:t>
            </a:r>
            <a:r>
              <a:rPr sz="3600" b="1" spc="-5" dirty="0">
                <a:solidFill>
                  <a:srgbClr val="BB8542"/>
                </a:solidFill>
                <a:latin typeface="Calibri"/>
                <a:cs typeface="Calibri"/>
              </a:rPr>
              <a:t>COMPRESSIBLE</a:t>
            </a:r>
            <a:r>
              <a:rPr sz="3600" b="1" spc="-15" dirty="0">
                <a:solidFill>
                  <a:srgbClr val="BB8542"/>
                </a:solidFill>
                <a:latin typeface="Calibri"/>
                <a:cs typeface="Calibri"/>
              </a:rPr>
              <a:t> </a:t>
            </a:r>
            <a:r>
              <a:rPr sz="3600" b="1" spc="-5" dirty="0">
                <a:solidFill>
                  <a:srgbClr val="BB8542"/>
                </a:solidFill>
                <a:latin typeface="Calibri"/>
                <a:cs typeface="Calibri"/>
              </a:rPr>
              <a:t>TORSO</a:t>
            </a:r>
            <a:r>
              <a:rPr sz="3600" b="1" spc="5" dirty="0">
                <a:solidFill>
                  <a:srgbClr val="BB8542"/>
                </a:solidFill>
                <a:latin typeface="Calibri"/>
                <a:cs typeface="Calibri"/>
              </a:rPr>
              <a:t> </a:t>
            </a:r>
            <a:r>
              <a:rPr sz="3600" b="1" spc="-5" dirty="0">
                <a:solidFill>
                  <a:srgbClr val="BB8542"/>
                </a:solidFill>
                <a:latin typeface="Calibri"/>
                <a:cs typeface="Calibri"/>
              </a:rPr>
              <a:t>HEMORRHAGE</a:t>
            </a:r>
            <a:r>
              <a:rPr sz="3600" b="1" spc="10" dirty="0">
                <a:solidFill>
                  <a:srgbClr val="BB8542"/>
                </a:solidFill>
                <a:latin typeface="Calibri"/>
                <a:cs typeface="Calibri"/>
              </a:rPr>
              <a:t> </a:t>
            </a:r>
            <a:r>
              <a:rPr sz="3600" b="1" spc="-5" dirty="0">
                <a:solidFill>
                  <a:srgbClr val="BB8542"/>
                </a:solidFill>
                <a:latin typeface="Calibri"/>
                <a:cs typeface="Calibri"/>
              </a:rPr>
              <a:t>(NCTH)</a:t>
            </a:r>
            <a:endParaRPr sz="3600">
              <a:latin typeface="Calibri"/>
              <a:cs typeface="Calibri"/>
            </a:endParaRPr>
          </a:p>
        </p:txBody>
      </p:sp>
      <p:pic>
        <p:nvPicPr>
          <p:cNvPr id="6" name="object 6"/>
          <p:cNvPicPr/>
          <p:nvPr/>
        </p:nvPicPr>
        <p:blipFill>
          <a:blip r:embed="rId4" cstate="print"/>
          <a:stretch>
            <a:fillRect/>
          </a:stretch>
        </p:blipFill>
        <p:spPr>
          <a:xfrm>
            <a:off x="3858005" y="2193798"/>
            <a:ext cx="4589513" cy="2995421"/>
          </a:xfrm>
          <a:prstGeom prst="rect">
            <a:avLst/>
          </a:prstGeom>
        </p:spPr>
      </p:pic>
      <p:graphicFrame>
        <p:nvGraphicFramePr>
          <p:cNvPr id="7" name="object 7"/>
          <p:cNvGraphicFramePr>
            <a:graphicFrameLocks noGrp="1"/>
          </p:cNvGraphicFramePr>
          <p:nvPr/>
        </p:nvGraphicFramePr>
        <p:xfrm>
          <a:off x="3966668" y="2286665"/>
          <a:ext cx="4372610" cy="2803525"/>
        </p:xfrm>
        <a:graphic>
          <a:graphicData uri="http://schemas.openxmlformats.org/drawingml/2006/table">
            <a:tbl>
              <a:tblPr firstRow="1" bandRow="1">
                <a:tableStyleId>{2D5ABB26-0587-4C30-8999-92F81FD0307C}</a:tableStyleId>
              </a:tblPr>
              <a:tblGrid>
                <a:gridCol w="4353560">
                  <a:extLst>
                    <a:ext uri="{9D8B030D-6E8A-4147-A177-3AD203B41FA5}">
                      <a16:colId xmlns:a16="http://schemas.microsoft.com/office/drawing/2014/main" val="20000"/>
                    </a:ext>
                  </a:extLst>
                </a:gridCol>
              </a:tblGrid>
              <a:tr h="640090">
                <a:tc>
                  <a:txBody>
                    <a:bodyPr/>
                    <a:lstStyle/>
                    <a:p>
                      <a:pPr marL="91440" marR="113030">
                        <a:lnSpc>
                          <a:spcPts val="2110"/>
                        </a:lnSpc>
                        <a:spcBef>
                          <a:spcPts val="425"/>
                        </a:spcBef>
                      </a:pPr>
                      <a:r>
                        <a:rPr sz="1800" b="1" spc="-5" dirty="0">
                          <a:latin typeface="Arial"/>
                          <a:cs typeface="Arial"/>
                        </a:rPr>
                        <a:t>Non-Compressible</a:t>
                      </a:r>
                      <a:r>
                        <a:rPr sz="1800" b="1" spc="-10" dirty="0">
                          <a:latin typeface="Arial"/>
                          <a:cs typeface="Arial"/>
                        </a:rPr>
                        <a:t> </a:t>
                      </a:r>
                      <a:r>
                        <a:rPr sz="1800" b="1" spc="-5" dirty="0">
                          <a:latin typeface="Arial"/>
                          <a:cs typeface="Arial"/>
                        </a:rPr>
                        <a:t>Torso</a:t>
                      </a:r>
                      <a:r>
                        <a:rPr sz="1800" b="1" dirty="0">
                          <a:latin typeface="Arial"/>
                          <a:cs typeface="Arial"/>
                        </a:rPr>
                        <a:t> </a:t>
                      </a:r>
                      <a:r>
                        <a:rPr sz="1800" b="1" spc="-5" dirty="0">
                          <a:latin typeface="Arial"/>
                          <a:cs typeface="Arial"/>
                        </a:rPr>
                        <a:t>Hemorrhage </a:t>
                      </a:r>
                      <a:r>
                        <a:rPr sz="1800" b="1" spc="-484" dirty="0">
                          <a:latin typeface="Arial"/>
                          <a:cs typeface="Arial"/>
                        </a:rPr>
                        <a:t> </a:t>
                      </a:r>
                      <a:r>
                        <a:rPr sz="1800" b="1" dirty="0">
                          <a:latin typeface="Arial"/>
                          <a:cs typeface="Arial"/>
                        </a:rPr>
                        <a:t>Key</a:t>
                      </a:r>
                      <a:r>
                        <a:rPr sz="1800" b="1" spc="-15" dirty="0">
                          <a:latin typeface="Arial"/>
                          <a:cs typeface="Arial"/>
                        </a:rPr>
                        <a:t> </a:t>
                      </a:r>
                      <a:r>
                        <a:rPr sz="1800" b="1" spc="-5" dirty="0">
                          <a:latin typeface="Arial"/>
                          <a:cs typeface="Arial"/>
                        </a:rPr>
                        <a:t>Points:</a:t>
                      </a:r>
                      <a:endParaRPr sz="1800">
                        <a:latin typeface="Arial"/>
                        <a:cs typeface="Arial"/>
                      </a:endParaRPr>
                    </a:p>
                  </a:txBody>
                  <a:tcPr marL="0" marR="0" marT="5397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0"/>
                  </a:ext>
                </a:extLst>
              </a:tr>
              <a:tr h="634124">
                <a:tc>
                  <a:txBody>
                    <a:bodyPr/>
                    <a:lstStyle/>
                    <a:p>
                      <a:pPr marL="274320" marR="147320" indent="-182880">
                        <a:lnSpc>
                          <a:spcPct val="100000"/>
                        </a:lnSpc>
                        <a:spcBef>
                          <a:spcPts val="775"/>
                        </a:spcBef>
                        <a:buClr>
                          <a:srgbClr val="BB8542"/>
                        </a:buClr>
                        <a:buFont typeface="Calibri"/>
                        <a:buChar char="▪"/>
                        <a:tabLst>
                          <a:tab pos="274320" algn="l"/>
                        </a:tabLst>
                      </a:pPr>
                      <a:r>
                        <a:rPr sz="1400" spc="-5" dirty="0">
                          <a:latin typeface="Arial MT"/>
                          <a:cs typeface="Arial MT"/>
                        </a:rPr>
                        <a:t>May cause shock and death despite unimpressive </a:t>
                      </a:r>
                      <a:r>
                        <a:rPr sz="1400" spc="-375" dirty="0">
                          <a:latin typeface="Arial MT"/>
                          <a:cs typeface="Arial MT"/>
                        </a:rPr>
                        <a:t> </a:t>
                      </a:r>
                      <a:r>
                        <a:rPr sz="1400" spc="-5" dirty="0">
                          <a:latin typeface="Arial MT"/>
                          <a:cs typeface="Arial MT"/>
                        </a:rPr>
                        <a:t>entrance</a:t>
                      </a:r>
                      <a:r>
                        <a:rPr sz="1400" spc="-30" dirty="0">
                          <a:latin typeface="Arial MT"/>
                          <a:cs typeface="Arial MT"/>
                        </a:rPr>
                        <a:t> </a:t>
                      </a:r>
                      <a:r>
                        <a:rPr sz="1400" spc="-5" dirty="0">
                          <a:latin typeface="Arial MT"/>
                          <a:cs typeface="Arial MT"/>
                        </a:rPr>
                        <a:t>wounds</a:t>
                      </a:r>
                      <a:endParaRPr sz="1400">
                        <a:latin typeface="Arial MT"/>
                        <a:cs typeface="Arial MT"/>
                      </a:endParaRPr>
                    </a:p>
                  </a:txBody>
                  <a:tcPr marL="0" marR="0" marT="9842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extLst>
                  <a:ext uri="{0D108BD9-81ED-4DB2-BD59-A6C34878D82A}">
                    <a16:rowId xmlns:a16="http://schemas.microsoft.com/office/drawing/2014/main" val="10001"/>
                  </a:ext>
                </a:extLst>
              </a:tr>
              <a:tr h="505524">
                <a:tc>
                  <a:txBody>
                    <a:bodyPr/>
                    <a:lstStyle/>
                    <a:p>
                      <a:pPr marL="274320" indent="-182880">
                        <a:lnSpc>
                          <a:spcPct val="100000"/>
                        </a:lnSpc>
                        <a:spcBef>
                          <a:spcPts val="1110"/>
                        </a:spcBef>
                        <a:buClr>
                          <a:srgbClr val="BB8542"/>
                        </a:buClr>
                        <a:buFont typeface="Calibri"/>
                        <a:buChar char="▪"/>
                        <a:tabLst>
                          <a:tab pos="274320" algn="l"/>
                        </a:tabLst>
                      </a:pPr>
                      <a:r>
                        <a:rPr sz="1400" spc="-5" dirty="0">
                          <a:latin typeface="Arial MT"/>
                          <a:cs typeface="Arial MT"/>
                        </a:rPr>
                        <a:t>Administer</a:t>
                      </a:r>
                      <a:r>
                        <a:rPr sz="1400" spc="-30" dirty="0">
                          <a:latin typeface="Arial MT"/>
                          <a:cs typeface="Arial MT"/>
                        </a:rPr>
                        <a:t> </a:t>
                      </a:r>
                      <a:r>
                        <a:rPr sz="1400" spc="-5" dirty="0">
                          <a:latin typeface="Arial MT"/>
                          <a:cs typeface="Arial MT"/>
                        </a:rPr>
                        <a:t>tranexamic</a:t>
                      </a:r>
                      <a:r>
                        <a:rPr sz="1400" spc="-25" dirty="0">
                          <a:latin typeface="Arial MT"/>
                          <a:cs typeface="Arial MT"/>
                        </a:rPr>
                        <a:t> </a:t>
                      </a:r>
                      <a:r>
                        <a:rPr sz="1400" spc="-5" dirty="0">
                          <a:latin typeface="Arial MT"/>
                          <a:cs typeface="Arial MT"/>
                        </a:rPr>
                        <a:t>acid</a:t>
                      </a:r>
                      <a:endParaRPr sz="1400">
                        <a:latin typeface="Arial MT"/>
                        <a:cs typeface="Arial MT"/>
                      </a:endParaRPr>
                    </a:p>
                  </a:txBody>
                  <a:tcPr marL="0" marR="0" marT="14097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2"/>
                  </a:ext>
                </a:extLst>
              </a:tr>
              <a:tr h="505524">
                <a:tc>
                  <a:txBody>
                    <a:bodyPr/>
                    <a:lstStyle/>
                    <a:p>
                      <a:pPr marL="274320" indent="-182880">
                        <a:lnSpc>
                          <a:spcPct val="100000"/>
                        </a:lnSpc>
                        <a:spcBef>
                          <a:spcPts val="1110"/>
                        </a:spcBef>
                        <a:buClr>
                          <a:srgbClr val="BB8542"/>
                        </a:buClr>
                        <a:buFont typeface="Calibri"/>
                        <a:buChar char="▪"/>
                        <a:tabLst>
                          <a:tab pos="274320" algn="l"/>
                        </a:tabLst>
                      </a:pPr>
                      <a:r>
                        <a:rPr sz="1400" spc="-5" dirty="0">
                          <a:latin typeface="Arial MT"/>
                          <a:cs typeface="Arial MT"/>
                        </a:rPr>
                        <a:t>Transport</a:t>
                      </a:r>
                      <a:r>
                        <a:rPr sz="1400" spc="-25" dirty="0">
                          <a:latin typeface="Arial MT"/>
                          <a:cs typeface="Arial MT"/>
                        </a:rPr>
                        <a:t> </a:t>
                      </a:r>
                      <a:r>
                        <a:rPr sz="1400" spc="-5" dirty="0">
                          <a:latin typeface="Arial MT"/>
                          <a:cs typeface="Arial MT"/>
                        </a:rPr>
                        <a:t>rapidly</a:t>
                      </a:r>
                      <a:r>
                        <a:rPr sz="1400" spc="-20" dirty="0">
                          <a:latin typeface="Arial MT"/>
                          <a:cs typeface="Arial MT"/>
                        </a:rPr>
                        <a:t> </a:t>
                      </a:r>
                      <a:r>
                        <a:rPr sz="1400" spc="-5" dirty="0">
                          <a:latin typeface="Arial MT"/>
                          <a:cs typeface="Arial MT"/>
                        </a:rPr>
                        <a:t>to</a:t>
                      </a:r>
                      <a:r>
                        <a:rPr sz="1400" dirty="0">
                          <a:latin typeface="Arial MT"/>
                          <a:cs typeface="Arial MT"/>
                        </a:rPr>
                        <a:t> </a:t>
                      </a:r>
                      <a:r>
                        <a:rPr sz="1400" spc="-5" dirty="0">
                          <a:latin typeface="Arial MT"/>
                          <a:cs typeface="Arial MT"/>
                        </a:rPr>
                        <a:t>definitive</a:t>
                      </a:r>
                      <a:r>
                        <a:rPr sz="1400" spc="-25" dirty="0">
                          <a:latin typeface="Arial MT"/>
                          <a:cs typeface="Arial MT"/>
                        </a:rPr>
                        <a:t> </a:t>
                      </a:r>
                      <a:r>
                        <a:rPr sz="1400" spc="-5" dirty="0">
                          <a:latin typeface="Arial MT"/>
                          <a:cs typeface="Arial MT"/>
                        </a:rPr>
                        <a:t>surgery</a:t>
                      </a:r>
                      <a:endParaRPr sz="1400">
                        <a:latin typeface="Arial MT"/>
                        <a:cs typeface="Arial MT"/>
                      </a:endParaRPr>
                    </a:p>
                  </a:txBody>
                  <a:tcPr marL="0" marR="0" marT="14097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extLst>
                  <a:ext uri="{0D108BD9-81ED-4DB2-BD59-A6C34878D82A}">
                    <a16:rowId xmlns:a16="http://schemas.microsoft.com/office/drawing/2014/main" val="10003"/>
                  </a:ext>
                </a:extLst>
              </a:tr>
              <a:tr h="505524">
                <a:tc>
                  <a:txBody>
                    <a:bodyPr/>
                    <a:lstStyle/>
                    <a:p>
                      <a:pPr marL="274320" indent="-182880">
                        <a:lnSpc>
                          <a:spcPct val="100000"/>
                        </a:lnSpc>
                        <a:spcBef>
                          <a:spcPts val="1110"/>
                        </a:spcBef>
                        <a:buClr>
                          <a:srgbClr val="BB8542"/>
                        </a:buClr>
                        <a:buFont typeface="Calibri"/>
                        <a:buChar char="▪"/>
                        <a:tabLst>
                          <a:tab pos="274320" algn="l"/>
                        </a:tabLst>
                      </a:pPr>
                      <a:r>
                        <a:rPr sz="1400" spc="-5" dirty="0">
                          <a:latin typeface="Arial MT"/>
                          <a:cs typeface="Arial MT"/>
                        </a:rPr>
                        <a:t>Resuscitate</a:t>
                      </a:r>
                      <a:r>
                        <a:rPr sz="1400" spc="-35" dirty="0">
                          <a:latin typeface="Arial MT"/>
                          <a:cs typeface="Arial MT"/>
                        </a:rPr>
                        <a:t> </a:t>
                      </a:r>
                      <a:r>
                        <a:rPr sz="1400" spc="-5" dirty="0">
                          <a:latin typeface="Arial MT"/>
                          <a:cs typeface="Arial MT"/>
                        </a:rPr>
                        <a:t>with blood</a:t>
                      </a:r>
                      <a:r>
                        <a:rPr sz="1400" spc="-15" dirty="0">
                          <a:latin typeface="Arial MT"/>
                          <a:cs typeface="Arial MT"/>
                        </a:rPr>
                        <a:t> </a:t>
                      </a:r>
                      <a:r>
                        <a:rPr sz="1400" spc="-5" dirty="0">
                          <a:latin typeface="Arial MT"/>
                          <a:cs typeface="Arial MT"/>
                        </a:rPr>
                        <a:t>products</a:t>
                      </a:r>
                      <a:endParaRPr sz="1400">
                        <a:latin typeface="Arial MT"/>
                        <a:cs typeface="Arial MT"/>
                      </a:endParaRPr>
                    </a:p>
                  </a:txBody>
                  <a:tcPr marL="0" marR="0" marT="14097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4"/>
                  </a:ext>
                </a:extLst>
              </a:tr>
            </a:tbl>
          </a:graphicData>
        </a:graphic>
      </p:graphicFrame>
      <p:grpSp>
        <p:nvGrpSpPr>
          <p:cNvPr id="8" name="object 8"/>
          <p:cNvGrpSpPr/>
          <p:nvPr/>
        </p:nvGrpSpPr>
        <p:grpSpPr>
          <a:xfrm>
            <a:off x="706373" y="2518410"/>
            <a:ext cx="3119120" cy="2749550"/>
            <a:chOff x="706373" y="2518410"/>
            <a:chExt cx="3119120" cy="2749550"/>
          </a:xfrm>
        </p:grpSpPr>
        <p:pic>
          <p:nvPicPr>
            <p:cNvPr id="9" name="object 9"/>
            <p:cNvPicPr/>
            <p:nvPr/>
          </p:nvPicPr>
          <p:blipFill>
            <a:blip r:embed="rId5" cstate="print"/>
            <a:stretch>
              <a:fillRect/>
            </a:stretch>
          </p:blipFill>
          <p:spPr>
            <a:xfrm>
              <a:off x="706373" y="2518410"/>
              <a:ext cx="3118866" cy="2749295"/>
            </a:xfrm>
            <a:prstGeom prst="rect">
              <a:avLst/>
            </a:prstGeom>
          </p:spPr>
        </p:pic>
        <p:sp>
          <p:nvSpPr>
            <p:cNvPr id="10" name="object 10"/>
            <p:cNvSpPr/>
            <p:nvPr/>
          </p:nvSpPr>
          <p:spPr>
            <a:xfrm>
              <a:off x="2705100" y="3223261"/>
              <a:ext cx="1005205" cy="405130"/>
            </a:xfrm>
            <a:custGeom>
              <a:avLst/>
              <a:gdLst/>
              <a:ahLst/>
              <a:cxnLst/>
              <a:rect l="l" t="t" r="r" b="b"/>
              <a:pathLst>
                <a:path w="1005204" h="405129">
                  <a:moveTo>
                    <a:pt x="937641" y="0"/>
                  </a:moveTo>
                  <a:lnTo>
                    <a:pt x="67437" y="0"/>
                  </a:lnTo>
                  <a:lnTo>
                    <a:pt x="41185" y="5298"/>
                  </a:lnTo>
                  <a:lnTo>
                    <a:pt x="19750" y="19750"/>
                  </a:lnTo>
                  <a:lnTo>
                    <a:pt x="5298" y="41185"/>
                  </a:lnTo>
                  <a:lnTo>
                    <a:pt x="0" y="67437"/>
                  </a:lnTo>
                  <a:lnTo>
                    <a:pt x="0" y="337185"/>
                  </a:lnTo>
                  <a:lnTo>
                    <a:pt x="5298" y="363431"/>
                  </a:lnTo>
                  <a:lnTo>
                    <a:pt x="19750" y="384867"/>
                  </a:lnTo>
                  <a:lnTo>
                    <a:pt x="41185" y="399321"/>
                  </a:lnTo>
                  <a:lnTo>
                    <a:pt x="67437" y="404622"/>
                  </a:lnTo>
                  <a:lnTo>
                    <a:pt x="937641" y="404622"/>
                  </a:lnTo>
                  <a:lnTo>
                    <a:pt x="963892" y="399321"/>
                  </a:lnTo>
                  <a:lnTo>
                    <a:pt x="985327" y="384867"/>
                  </a:lnTo>
                  <a:lnTo>
                    <a:pt x="999779" y="363431"/>
                  </a:lnTo>
                  <a:lnTo>
                    <a:pt x="1005078" y="337185"/>
                  </a:lnTo>
                  <a:lnTo>
                    <a:pt x="1005078" y="67437"/>
                  </a:lnTo>
                  <a:lnTo>
                    <a:pt x="999779" y="41185"/>
                  </a:lnTo>
                  <a:lnTo>
                    <a:pt x="985327" y="19750"/>
                  </a:lnTo>
                  <a:lnTo>
                    <a:pt x="963892" y="5298"/>
                  </a:lnTo>
                  <a:lnTo>
                    <a:pt x="937641" y="0"/>
                  </a:lnTo>
                  <a:close/>
                </a:path>
              </a:pathLst>
            </a:custGeom>
            <a:solidFill>
              <a:srgbClr val="FFFFFF">
                <a:alpha val="69410"/>
              </a:srgbClr>
            </a:solidFill>
          </p:spPr>
          <p:txBody>
            <a:bodyPr wrap="square" lIns="0" tIns="0" rIns="0" bIns="0" rtlCol="0"/>
            <a:lstStyle/>
            <a:p>
              <a:endParaRPr/>
            </a:p>
          </p:txBody>
        </p:sp>
      </p:grpSp>
      <p:sp>
        <p:nvSpPr>
          <p:cNvPr id="11" name="object 11"/>
          <p:cNvSpPr txBox="1"/>
          <p:nvPr/>
        </p:nvSpPr>
        <p:spPr>
          <a:xfrm>
            <a:off x="2413438" y="3271950"/>
            <a:ext cx="1154430" cy="356870"/>
          </a:xfrm>
          <a:prstGeom prst="rect">
            <a:avLst/>
          </a:prstGeom>
        </p:spPr>
        <p:txBody>
          <a:bodyPr vert="horz" wrap="square" lIns="0" tIns="20955" rIns="0" bIns="0" rtlCol="0">
            <a:spAutoFit/>
          </a:bodyPr>
          <a:lstStyle/>
          <a:p>
            <a:pPr marL="402590" marR="5080" indent="-390525">
              <a:lnSpc>
                <a:spcPts val="1290"/>
              </a:lnSpc>
              <a:spcBef>
                <a:spcPts val="165"/>
              </a:spcBef>
              <a:tabLst>
                <a:tab pos="302895" algn="l"/>
              </a:tabLst>
            </a:pPr>
            <a:r>
              <a:rPr sz="1100" u="heavy" spc="-5" dirty="0">
                <a:uFill>
                  <a:solidFill>
                    <a:srgbClr val="000000"/>
                  </a:solidFill>
                </a:uFill>
                <a:latin typeface="Arial MT"/>
                <a:cs typeface="Arial MT"/>
              </a:rPr>
              <a:t> 	</a:t>
            </a:r>
            <a:r>
              <a:rPr sz="1100" spc="-5" dirty="0">
                <a:latin typeface="Arial MT"/>
                <a:cs typeface="Arial MT"/>
              </a:rPr>
              <a:t>  </a:t>
            </a:r>
            <a:r>
              <a:rPr sz="1100" spc="-135" dirty="0">
                <a:latin typeface="Arial MT"/>
                <a:cs typeface="Arial MT"/>
              </a:rPr>
              <a:t> </a:t>
            </a:r>
            <a:r>
              <a:rPr sz="1100" spc="-10" dirty="0">
                <a:latin typeface="Arial MT"/>
                <a:cs typeface="Arial MT"/>
              </a:rPr>
              <a:t>D</a:t>
            </a:r>
            <a:r>
              <a:rPr sz="1100" spc="-5" dirty="0">
                <a:latin typeface="Arial MT"/>
                <a:cs typeface="Arial MT"/>
              </a:rPr>
              <a:t>escending  Aorta</a:t>
            </a:r>
            <a:endParaRPr sz="1100">
              <a:latin typeface="Arial MT"/>
              <a:cs typeface="Arial MT"/>
            </a:endParaRPr>
          </a:p>
        </p:txBody>
      </p:sp>
      <p:grpSp>
        <p:nvGrpSpPr>
          <p:cNvPr id="12" name="object 12"/>
          <p:cNvGrpSpPr/>
          <p:nvPr/>
        </p:nvGrpSpPr>
        <p:grpSpPr>
          <a:xfrm>
            <a:off x="2399157" y="3392039"/>
            <a:ext cx="1077595" cy="755650"/>
            <a:chOff x="2399157" y="3392039"/>
            <a:chExt cx="1077595" cy="755650"/>
          </a:xfrm>
        </p:grpSpPr>
        <p:pic>
          <p:nvPicPr>
            <p:cNvPr id="13" name="object 13"/>
            <p:cNvPicPr/>
            <p:nvPr/>
          </p:nvPicPr>
          <p:blipFill>
            <a:blip r:embed="rId6" cstate="print"/>
            <a:stretch>
              <a:fillRect/>
            </a:stretch>
          </p:blipFill>
          <p:spPr>
            <a:xfrm>
              <a:off x="2399157" y="3392039"/>
              <a:ext cx="76200" cy="76200"/>
            </a:xfrm>
            <a:prstGeom prst="rect">
              <a:avLst/>
            </a:prstGeom>
          </p:spPr>
        </p:pic>
        <p:sp>
          <p:nvSpPr>
            <p:cNvPr id="14" name="object 14"/>
            <p:cNvSpPr/>
            <p:nvPr/>
          </p:nvSpPr>
          <p:spPr>
            <a:xfrm>
              <a:off x="2705100" y="3938777"/>
              <a:ext cx="771525" cy="208915"/>
            </a:xfrm>
            <a:custGeom>
              <a:avLst/>
              <a:gdLst/>
              <a:ahLst/>
              <a:cxnLst/>
              <a:rect l="l" t="t" r="r" b="b"/>
              <a:pathLst>
                <a:path w="771525" h="208914">
                  <a:moveTo>
                    <a:pt x="736346" y="0"/>
                  </a:moveTo>
                  <a:lnTo>
                    <a:pt x="34798" y="0"/>
                  </a:lnTo>
                  <a:lnTo>
                    <a:pt x="21254" y="2735"/>
                  </a:lnTo>
                  <a:lnTo>
                    <a:pt x="10193" y="10193"/>
                  </a:lnTo>
                  <a:lnTo>
                    <a:pt x="2735" y="21254"/>
                  </a:lnTo>
                  <a:lnTo>
                    <a:pt x="0" y="34798"/>
                  </a:lnTo>
                  <a:lnTo>
                    <a:pt x="0" y="173990"/>
                  </a:lnTo>
                  <a:lnTo>
                    <a:pt x="2735" y="187533"/>
                  </a:lnTo>
                  <a:lnTo>
                    <a:pt x="10193" y="198594"/>
                  </a:lnTo>
                  <a:lnTo>
                    <a:pt x="21254" y="206052"/>
                  </a:lnTo>
                  <a:lnTo>
                    <a:pt x="34798" y="208788"/>
                  </a:lnTo>
                  <a:lnTo>
                    <a:pt x="736346" y="208788"/>
                  </a:lnTo>
                  <a:lnTo>
                    <a:pt x="749889" y="206052"/>
                  </a:lnTo>
                  <a:lnTo>
                    <a:pt x="760950" y="198594"/>
                  </a:lnTo>
                  <a:lnTo>
                    <a:pt x="768408" y="187533"/>
                  </a:lnTo>
                  <a:lnTo>
                    <a:pt x="771144" y="173990"/>
                  </a:lnTo>
                  <a:lnTo>
                    <a:pt x="771144" y="34798"/>
                  </a:lnTo>
                  <a:lnTo>
                    <a:pt x="768408" y="21254"/>
                  </a:lnTo>
                  <a:lnTo>
                    <a:pt x="760950" y="10193"/>
                  </a:lnTo>
                  <a:lnTo>
                    <a:pt x="749889" y="2735"/>
                  </a:lnTo>
                  <a:lnTo>
                    <a:pt x="736346" y="0"/>
                  </a:lnTo>
                  <a:close/>
                </a:path>
              </a:pathLst>
            </a:custGeom>
            <a:solidFill>
              <a:srgbClr val="FFFFFF">
                <a:alpha val="69410"/>
              </a:srgbClr>
            </a:solidFill>
          </p:spPr>
          <p:txBody>
            <a:bodyPr wrap="square" lIns="0" tIns="0" rIns="0" bIns="0" rtlCol="0"/>
            <a:lstStyle/>
            <a:p>
              <a:endParaRPr/>
            </a:p>
          </p:txBody>
        </p:sp>
      </p:grpSp>
      <p:sp>
        <p:nvSpPr>
          <p:cNvPr id="15" name="object 15"/>
          <p:cNvSpPr txBox="1"/>
          <p:nvPr/>
        </p:nvSpPr>
        <p:spPr>
          <a:xfrm>
            <a:off x="2794367" y="3974050"/>
            <a:ext cx="513715" cy="193040"/>
          </a:xfrm>
          <a:prstGeom prst="rect">
            <a:avLst/>
          </a:prstGeom>
        </p:spPr>
        <p:txBody>
          <a:bodyPr vert="horz" wrap="square" lIns="0" tIns="12065" rIns="0" bIns="0" rtlCol="0">
            <a:spAutoFit/>
          </a:bodyPr>
          <a:lstStyle/>
          <a:p>
            <a:pPr marL="12700">
              <a:lnSpc>
                <a:spcPct val="100000"/>
              </a:lnSpc>
              <a:spcBef>
                <a:spcPts val="95"/>
              </a:spcBef>
            </a:pPr>
            <a:r>
              <a:rPr sz="1100" spc="-10" dirty="0">
                <a:latin typeface="Arial MT"/>
                <a:cs typeface="Arial MT"/>
              </a:rPr>
              <a:t>R</a:t>
            </a:r>
            <a:r>
              <a:rPr sz="1100" spc="-5" dirty="0">
                <a:latin typeface="Arial MT"/>
                <a:cs typeface="Arial MT"/>
              </a:rPr>
              <a:t>EB</a:t>
            </a:r>
            <a:r>
              <a:rPr sz="1100" spc="-10" dirty="0">
                <a:latin typeface="Arial MT"/>
                <a:cs typeface="Arial MT"/>
              </a:rPr>
              <a:t>O</a:t>
            </a:r>
            <a:r>
              <a:rPr sz="1100" spc="-5" dirty="0">
                <a:latin typeface="Arial MT"/>
                <a:cs typeface="Arial MT"/>
              </a:rPr>
              <a:t>A</a:t>
            </a:r>
            <a:endParaRPr sz="1100">
              <a:latin typeface="Arial MT"/>
              <a:cs typeface="Arial MT"/>
            </a:endParaRPr>
          </a:p>
        </p:txBody>
      </p:sp>
      <p:grpSp>
        <p:nvGrpSpPr>
          <p:cNvPr id="16" name="object 16"/>
          <p:cNvGrpSpPr/>
          <p:nvPr/>
        </p:nvGrpSpPr>
        <p:grpSpPr>
          <a:xfrm>
            <a:off x="1168146" y="3630545"/>
            <a:ext cx="1573530" cy="861694"/>
            <a:chOff x="1168146" y="3630545"/>
            <a:chExt cx="1573530" cy="861694"/>
          </a:xfrm>
        </p:grpSpPr>
        <p:sp>
          <p:nvSpPr>
            <p:cNvPr id="17" name="object 17"/>
            <p:cNvSpPr/>
            <p:nvPr/>
          </p:nvSpPr>
          <p:spPr>
            <a:xfrm>
              <a:off x="2364863" y="3668643"/>
              <a:ext cx="365760" cy="250825"/>
            </a:xfrm>
            <a:custGeom>
              <a:avLst/>
              <a:gdLst/>
              <a:ahLst/>
              <a:cxnLst/>
              <a:rect l="l" t="t" r="r" b="b"/>
              <a:pathLst>
                <a:path w="365760" h="250825">
                  <a:moveTo>
                    <a:pt x="365264" y="250304"/>
                  </a:moveTo>
                  <a:lnTo>
                    <a:pt x="0" y="0"/>
                  </a:lnTo>
                </a:path>
              </a:pathLst>
            </a:custGeom>
            <a:ln w="22225">
              <a:solidFill>
                <a:srgbClr val="000000"/>
              </a:solidFill>
            </a:ln>
          </p:spPr>
          <p:txBody>
            <a:bodyPr wrap="square" lIns="0" tIns="0" rIns="0" bIns="0" rtlCol="0"/>
            <a:lstStyle/>
            <a:p>
              <a:endParaRPr/>
            </a:p>
          </p:txBody>
        </p:sp>
        <p:pic>
          <p:nvPicPr>
            <p:cNvPr id="18" name="object 18"/>
            <p:cNvPicPr/>
            <p:nvPr/>
          </p:nvPicPr>
          <p:blipFill>
            <a:blip r:embed="rId7" cstate="print"/>
            <a:stretch>
              <a:fillRect/>
            </a:stretch>
          </p:blipFill>
          <p:spPr>
            <a:xfrm>
              <a:off x="2326767" y="3630545"/>
              <a:ext cx="76200" cy="76200"/>
            </a:xfrm>
            <a:prstGeom prst="rect">
              <a:avLst/>
            </a:prstGeom>
          </p:spPr>
        </p:pic>
        <p:sp>
          <p:nvSpPr>
            <p:cNvPr id="19" name="object 19"/>
            <p:cNvSpPr/>
            <p:nvPr/>
          </p:nvSpPr>
          <p:spPr>
            <a:xfrm>
              <a:off x="2348862" y="4197476"/>
              <a:ext cx="365760" cy="256540"/>
            </a:xfrm>
            <a:custGeom>
              <a:avLst/>
              <a:gdLst/>
              <a:ahLst/>
              <a:cxnLst/>
              <a:rect l="l" t="t" r="r" b="b"/>
              <a:pathLst>
                <a:path w="365760" h="256539">
                  <a:moveTo>
                    <a:pt x="365264" y="0"/>
                  </a:moveTo>
                  <a:lnTo>
                    <a:pt x="0" y="256298"/>
                  </a:lnTo>
                </a:path>
              </a:pathLst>
            </a:custGeom>
            <a:ln w="22225">
              <a:solidFill>
                <a:srgbClr val="000000"/>
              </a:solidFill>
            </a:ln>
          </p:spPr>
          <p:txBody>
            <a:bodyPr wrap="square" lIns="0" tIns="0" rIns="0" bIns="0" rtlCol="0"/>
            <a:lstStyle/>
            <a:p>
              <a:endParaRPr/>
            </a:p>
          </p:txBody>
        </p:sp>
        <p:pic>
          <p:nvPicPr>
            <p:cNvPr id="20" name="object 20"/>
            <p:cNvPicPr/>
            <p:nvPr/>
          </p:nvPicPr>
          <p:blipFill>
            <a:blip r:embed="rId8" cstate="print"/>
            <a:stretch>
              <a:fillRect/>
            </a:stretch>
          </p:blipFill>
          <p:spPr>
            <a:xfrm>
              <a:off x="2310765" y="4415674"/>
              <a:ext cx="76200" cy="76200"/>
            </a:xfrm>
            <a:prstGeom prst="rect">
              <a:avLst/>
            </a:prstGeom>
          </p:spPr>
        </p:pic>
        <p:sp>
          <p:nvSpPr>
            <p:cNvPr id="21" name="object 21"/>
            <p:cNvSpPr/>
            <p:nvPr/>
          </p:nvSpPr>
          <p:spPr>
            <a:xfrm>
              <a:off x="1168146" y="3947923"/>
              <a:ext cx="782955" cy="476250"/>
            </a:xfrm>
            <a:custGeom>
              <a:avLst/>
              <a:gdLst/>
              <a:ahLst/>
              <a:cxnLst/>
              <a:rect l="l" t="t" r="r" b="b"/>
              <a:pathLst>
                <a:path w="782955" h="476250">
                  <a:moveTo>
                    <a:pt x="703199" y="0"/>
                  </a:moveTo>
                  <a:lnTo>
                    <a:pt x="79375" y="0"/>
                  </a:lnTo>
                  <a:lnTo>
                    <a:pt x="48477" y="6237"/>
                  </a:lnTo>
                  <a:lnTo>
                    <a:pt x="23247" y="23247"/>
                  </a:lnTo>
                  <a:lnTo>
                    <a:pt x="6237" y="48477"/>
                  </a:lnTo>
                  <a:lnTo>
                    <a:pt x="0" y="79375"/>
                  </a:lnTo>
                  <a:lnTo>
                    <a:pt x="0" y="396875"/>
                  </a:lnTo>
                  <a:lnTo>
                    <a:pt x="6237" y="427772"/>
                  </a:lnTo>
                  <a:lnTo>
                    <a:pt x="23247" y="453002"/>
                  </a:lnTo>
                  <a:lnTo>
                    <a:pt x="48477" y="470012"/>
                  </a:lnTo>
                  <a:lnTo>
                    <a:pt x="79375" y="476250"/>
                  </a:lnTo>
                  <a:lnTo>
                    <a:pt x="703199" y="476250"/>
                  </a:lnTo>
                  <a:lnTo>
                    <a:pt x="734096" y="470012"/>
                  </a:lnTo>
                  <a:lnTo>
                    <a:pt x="759326" y="453002"/>
                  </a:lnTo>
                  <a:lnTo>
                    <a:pt x="776336" y="427772"/>
                  </a:lnTo>
                  <a:lnTo>
                    <a:pt x="782574" y="396875"/>
                  </a:lnTo>
                  <a:lnTo>
                    <a:pt x="782574" y="79375"/>
                  </a:lnTo>
                  <a:lnTo>
                    <a:pt x="776336" y="48477"/>
                  </a:lnTo>
                  <a:lnTo>
                    <a:pt x="759326" y="23247"/>
                  </a:lnTo>
                  <a:lnTo>
                    <a:pt x="734096" y="6237"/>
                  </a:lnTo>
                  <a:lnTo>
                    <a:pt x="703199" y="0"/>
                  </a:lnTo>
                  <a:close/>
                </a:path>
              </a:pathLst>
            </a:custGeom>
            <a:solidFill>
              <a:srgbClr val="FFFFFF">
                <a:alpha val="69410"/>
              </a:srgbClr>
            </a:solidFill>
          </p:spPr>
          <p:txBody>
            <a:bodyPr wrap="square" lIns="0" tIns="0" rIns="0" bIns="0" rtlCol="0"/>
            <a:lstStyle/>
            <a:p>
              <a:endParaRPr/>
            </a:p>
          </p:txBody>
        </p:sp>
      </p:grpSp>
      <p:sp>
        <p:nvSpPr>
          <p:cNvPr id="22" name="object 22"/>
          <p:cNvSpPr txBox="1"/>
          <p:nvPr/>
        </p:nvSpPr>
        <p:spPr>
          <a:xfrm>
            <a:off x="1270274" y="4000124"/>
            <a:ext cx="537210" cy="356870"/>
          </a:xfrm>
          <a:prstGeom prst="rect">
            <a:avLst/>
          </a:prstGeom>
        </p:spPr>
        <p:txBody>
          <a:bodyPr vert="horz" wrap="square" lIns="0" tIns="20955" rIns="0" bIns="0" rtlCol="0">
            <a:spAutoFit/>
          </a:bodyPr>
          <a:lstStyle/>
          <a:p>
            <a:pPr marL="12700" marR="5080">
              <a:lnSpc>
                <a:spcPts val="1290"/>
              </a:lnSpc>
              <a:spcBef>
                <a:spcPts val="165"/>
              </a:spcBef>
            </a:pPr>
            <a:r>
              <a:rPr sz="1100" spc="-5" dirty="0">
                <a:latin typeface="Arial MT"/>
                <a:cs typeface="Arial MT"/>
              </a:rPr>
              <a:t>Fe</a:t>
            </a:r>
            <a:r>
              <a:rPr sz="1100" spc="-10" dirty="0">
                <a:latin typeface="Arial MT"/>
                <a:cs typeface="Arial MT"/>
              </a:rPr>
              <a:t>m</a:t>
            </a:r>
            <a:r>
              <a:rPr sz="1100" spc="-5" dirty="0">
                <a:latin typeface="Arial MT"/>
                <a:cs typeface="Arial MT"/>
              </a:rPr>
              <a:t>oral  artery</a:t>
            </a:r>
            <a:endParaRPr sz="1100">
              <a:latin typeface="Arial MT"/>
              <a:cs typeface="Arial MT"/>
            </a:endParaRPr>
          </a:p>
        </p:txBody>
      </p:sp>
      <p:grpSp>
        <p:nvGrpSpPr>
          <p:cNvPr id="23" name="object 23"/>
          <p:cNvGrpSpPr/>
          <p:nvPr/>
        </p:nvGrpSpPr>
        <p:grpSpPr>
          <a:xfrm>
            <a:off x="961072" y="2251901"/>
            <a:ext cx="2682240" cy="2451735"/>
            <a:chOff x="961072" y="2251901"/>
            <a:chExt cx="2682240" cy="2451735"/>
          </a:xfrm>
        </p:grpSpPr>
        <p:sp>
          <p:nvSpPr>
            <p:cNvPr id="24" name="object 24"/>
            <p:cNvSpPr/>
            <p:nvPr/>
          </p:nvSpPr>
          <p:spPr>
            <a:xfrm>
              <a:off x="1951101" y="4404740"/>
              <a:ext cx="415925" cy="260985"/>
            </a:xfrm>
            <a:custGeom>
              <a:avLst/>
              <a:gdLst/>
              <a:ahLst/>
              <a:cxnLst/>
              <a:rect l="l" t="t" r="r" b="b"/>
              <a:pathLst>
                <a:path w="415925" h="260985">
                  <a:moveTo>
                    <a:pt x="0" y="0"/>
                  </a:moveTo>
                  <a:lnTo>
                    <a:pt x="415759" y="260603"/>
                  </a:lnTo>
                </a:path>
              </a:pathLst>
            </a:custGeom>
            <a:ln w="22225">
              <a:solidFill>
                <a:srgbClr val="000000"/>
              </a:solidFill>
            </a:ln>
          </p:spPr>
          <p:txBody>
            <a:bodyPr wrap="square" lIns="0" tIns="0" rIns="0" bIns="0" rtlCol="0"/>
            <a:lstStyle/>
            <a:p>
              <a:endParaRPr/>
            </a:p>
          </p:txBody>
        </p:sp>
        <p:pic>
          <p:nvPicPr>
            <p:cNvPr id="25" name="object 25"/>
            <p:cNvPicPr/>
            <p:nvPr/>
          </p:nvPicPr>
          <p:blipFill>
            <a:blip r:embed="rId9" cstate="print"/>
            <a:stretch>
              <a:fillRect/>
            </a:stretch>
          </p:blipFill>
          <p:spPr>
            <a:xfrm>
              <a:off x="2328758" y="4627249"/>
              <a:ext cx="76200" cy="76200"/>
            </a:xfrm>
            <a:prstGeom prst="rect">
              <a:avLst/>
            </a:prstGeom>
          </p:spPr>
        </p:pic>
        <p:pic>
          <p:nvPicPr>
            <p:cNvPr id="26" name="object 26"/>
            <p:cNvPicPr/>
            <p:nvPr/>
          </p:nvPicPr>
          <p:blipFill>
            <a:blip r:embed="rId10" cstate="print"/>
            <a:stretch>
              <a:fillRect/>
            </a:stretch>
          </p:blipFill>
          <p:spPr>
            <a:xfrm>
              <a:off x="965835" y="2256662"/>
              <a:ext cx="2672333" cy="353567"/>
            </a:xfrm>
            <a:prstGeom prst="rect">
              <a:avLst/>
            </a:prstGeom>
          </p:spPr>
        </p:pic>
        <p:sp>
          <p:nvSpPr>
            <p:cNvPr id="27" name="object 27"/>
            <p:cNvSpPr/>
            <p:nvPr/>
          </p:nvSpPr>
          <p:spPr>
            <a:xfrm>
              <a:off x="965835" y="2256664"/>
              <a:ext cx="2672715" cy="353695"/>
            </a:xfrm>
            <a:custGeom>
              <a:avLst/>
              <a:gdLst/>
              <a:ahLst/>
              <a:cxnLst/>
              <a:rect l="l" t="t" r="r" b="b"/>
              <a:pathLst>
                <a:path w="2672715" h="353694">
                  <a:moveTo>
                    <a:pt x="0" y="58927"/>
                  </a:moveTo>
                  <a:lnTo>
                    <a:pt x="4630" y="35988"/>
                  </a:lnTo>
                  <a:lnTo>
                    <a:pt x="17257" y="17257"/>
                  </a:lnTo>
                  <a:lnTo>
                    <a:pt x="35988" y="4630"/>
                  </a:lnTo>
                  <a:lnTo>
                    <a:pt x="58927" y="0"/>
                  </a:lnTo>
                  <a:lnTo>
                    <a:pt x="2613406" y="0"/>
                  </a:lnTo>
                  <a:lnTo>
                    <a:pt x="2636345" y="4630"/>
                  </a:lnTo>
                  <a:lnTo>
                    <a:pt x="2655076" y="17257"/>
                  </a:lnTo>
                  <a:lnTo>
                    <a:pt x="2667703" y="35988"/>
                  </a:lnTo>
                  <a:lnTo>
                    <a:pt x="2672334" y="58927"/>
                  </a:lnTo>
                  <a:lnTo>
                    <a:pt x="2672334" y="294639"/>
                  </a:lnTo>
                  <a:lnTo>
                    <a:pt x="2667703" y="317574"/>
                  </a:lnTo>
                  <a:lnTo>
                    <a:pt x="2655076" y="336305"/>
                  </a:lnTo>
                  <a:lnTo>
                    <a:pt x="2636345" y="348936"/>
                  </a:lnTo>
                  <a:lnTo>
                    <a:pt x="2613406" y="353567"/>
                  </a:lnTo>
                  <a:lnTo>
                    <a:pt x="58927" y="353567"/>
                  </a:lnTo>
                  <a:lnTo>
                    <a:pt x="35988" y="348936"/>
                  </a:lnTo>
                  <a:lnTo>
                    <a:pt x="17257" y="336305"/>
                  </a:lnTo>
                  <a:lnTo>
                    <a:pt x="4630" y="317574"/>
                  </a:lnTo>
                  <a:lnTo>
                    <a:pt x="0" y="294639"/>
                  </a:lnTo>
                  <a:lnTo>
                    <a:pt x="0" y="58927"/>
                  </a:lnTo>
                  <a:close/>
                </a:path>
              </a:pathLst>
            </a:custGeom>
            <a:ln w="9524">
              <a:solidFill>
                <a:srgbClr val="FFC000"/>
              </a:solidFill>
            </a:ln>
          </p:spPr>
          <p:txBody>
            <a:bodyPr wrap="square" lIns="0" tIns="0" rIns="0" bIns="0" rtlCol="0"/>
            <a:lstStyle/>
            <a:p>
              <a:endParaRPr/>
            </a:p>
          </p:txBody>
        </p:sp>
      </p:grpSp>
      <p:grpSp>
        <p:nvGrpSpPr>
          <p:cNvPr id="28" name="object 28"/>
          <p:cNvGrpSpPr/>
          <p:nvPr/>
        </p:nvGrpSpPr>
        <p:grpSpPr>
          <a:xfrm>
            <a:off x="8664702" y="2220660"/>
            <a:ext cx="2970530" cy="2960370"/>
            <a:chOff x="8664702" y="2220660"/>
            <a:chExt cx="2970530" cy="2960370"/>
          </a:xfrm>
        </p:grpSpPr>
        <p:pic>
          <p:nvPicPr>
            <p:cNvPr id="29" name="object 29"/>
            <p:cNvPicPr/>
            <p:nvPr/>
          </p:nvPicPr>
          <p:blipFill>
            <a:blip r:embed="rId11" cstate="print"/>
            <a:stretch>
              <a:fillRect/>
            </a:stretch>
          </p:blipFill>
          <p:spPr>
            <a:xfrm>
              <a:off x="8664702" y="2337053"/>
              <a:ext cx="2970263" cy="2843783"/>
            </a:xfrm>
            <a:prstGeom prst="rect">
              <a:avLst/>
            </a:prstGeom>
          </p:spPr>
        </p:pic>
        <p:pic>
          <p:nvPicPr>
            <p:cNvPr id="30" name="object 30"/>
            <p:cNvPicPr/>
            <p:nvPr/>
          </p:nvPicPr>
          <p:blipFill>
            <a:blip r:embed="rId12" cstate="print"/>
            <a:stretch>
              <a:fillRect/>
            </a:stretch>
          </p:blipFill>
          <p:spPr>
            <a:xfrm>
              <a:off x="8799195" y="2225420"/>
              <a:ext cx="2671571" cy="366521"/>
            </a:xfrm>
            <a:prstGeom prst="rect">
              <a:avLst/>
            </a:prstGeom>
          </p:spPr>
        </p:pic>
        <p:sp>
          <p:nvSpPr>
            <p:cNvPr id="31" name="object 31"/>
            <p:cNvSpPr/>
            <p:nvPr/>
          </p:nvSpPr>
          <p:spPr>
            <a:xfrm>
              <a:off x="8799193" y="2225423"/>
              <a:ext cx="2672080" cy="367030"/>
            </a:xfrm>
            <a:custGeom>
              <a:avLst/>
              <a:gdLst/>
              <a:ahLst/>
              <a:cxnLst/>
              <a:rect l="l" t="t" r="r" b="b"/>
              <a:pathLst>
                <a:path w="2672079" h="367030">
                  <a:moveTo>
                    <a:pt x="0" y="61087"/>
                  </a:moveTo>
                  <a:lnTo>
                    <a:pt x="4801" y="37306"/>
                  </a:lnTo>
                  <a:lnTo>
                    <a:pt x="17894" y="17889"/>
                  </a:lnTo>
                  <a:lnTo>
                    <a:pt x="37311" y="4799"/>
                  </a:lnTo>
                  <a:lnTo>
                    <a:pt x="61087" y="0"/>
                  </a:lnTo>
                  <a:lnTo>
                    <a:pt x="2610485" y="0"/>
                  </a:lnTo>
                  <a:lnTo>
                    <a:pt x="2634260" y="4799"/>
                  </a:lnTo>
                  <a:lnTo>
                    <a:pt x="2653677" y="17889"/>
                  </a:lnTo>
                  <a:lnTo>
                    <a:pt x="2666770" y="37306"/>
                  </a:lnTo>
                  <a:lnTo>
                    <a:pt x="2671572" y="61087"/>
                  </a:lnTo>
                  <a:lnTo>
                    <a:pt x="2671572" y="305435"/>
                  </a:lnTo>
                  <a:lnTo>
                    <a:pt x="2666770" y="329210"/>
                  </a:lnTo>
                  <a:lnTo>
                    <a:pt x="2653677" y="348627"/>
                  </a:lnTo>
                  <a:lnTo>
                    <a:pt x="2634260" y="361720"/>
                  </a:lnTo>
                  <a:lnTo>
                    <a:pt x="2610485" y="366522"/>
                  </a:lnTo>
                  <a:lnTo>
                    <a:pt x="61087" y="366522"/>
                  </a:lnTo>
                  <a:lnTo>
                    <a:pt x="37311" y="361720"/>
                  </a:lnTo>
                  <a:lnTo>
                    <a:pt x="17894" y="348627"/>
                  </a:lnTo>
                  <a:lnTo>
                    <a:pt x="4801" y="329210"/>
                  </a:lnTo>
                  <a:lnTo>
                    <a:pt x="0" y="305435"/>
                  </a:lnTo>
                  <a:lnTo>
                    <a:pt x="0" y="61087"/>
                  </a:lnTo>
                  <a:close/>
                </a:path>
              </a:pathLst>
            </a:custGeom>
            <a:ln w="9525">
              <a:solidFill>
                <a:srgbClr val="FFC000"/>
              </a:solidFill>
            </a:ln>
          </p:spPr>
          <p:txBody>
            <a:bodyPr wrap="square" lIns="0" tIns="0" rIns="0" bIns="0" rtlCol="0"/>
            <a:lstStyle/>
            <a:p>
              <a:endParaRPr/>
            </a:p>
          </p:txBody>
        </p:sp>
      </p:grpSp>
      <p:sp>
        <p:nvSpPr>
          <p:cNvPr id="32" name="object 32"/>
          <p:cNvSpPr txBox="1"/>
          <p:nvPr/>
        </p:nvSpPr>
        <p:spPr>
          <a:xfrm>
            <a:off x="9346810" y="2229591"/>
            <a:ext cx="1576070" cy="330200"/>
          </a:xfrm>
          <a:prstGeom prst="rect">
            <a:avLst/>
          </a:prstGeom>
        </p:spPr>
        <p:txBody>
          <a:bodyPr vert="horz" wrap="square" lIns="0" tIns="12065" rIns="0" bIns="0" rtlCol="0">
            <a:spAutoFit/>
          </a:bodyPr>
          <a:lstStyle/>
          <a:p>
            <a:pPr marL="12700">
              <a:lnSpc>
                <a:spcPct val="100000"/>
              </a:lnSpc>
              <a:spcBef>
                <a:spcPts val="95"/>
              </a:spcBef>
            </a:pPr>
            <a:r>
              <a:rPr sz="2000" spc="-10" dirty="0">
                <a:latin typeface="Arial MT"/>
                <a:cs typeface="Arial MT"/>
              </a:rPr>
              <a:t>ResQFoam™</a:t>
            </a:r>
            <a:endParaRPr sz="2000">
              <a:latin typeface="Arial MT"/>
              <a:cs typeface="Arial MT"/>
            </a:endParaRPr>
          </a:p>
        </p:txBody>
      </p:sp>
      <p:sp>
        <p:nvSpPr>
          <p:cNvPr id="33" name="object 33"/>
          <p:cNvSpPr txBox="1"/>
          <p:nvPr/>
        </p:nvSpPr>
        <p:spPr>
          <a:xfrm>
            <a:off x="1845071" y="2254107"/>
            <a:ext cx="913765" cy="330200"/>
          </a:xfrm>
          <a:prstGeom prst="rect">
            <a:avLst/>
          </a:prstGeom>
        </p:spPr>
        <p:txBody>
          <a:bodyPr vert="horz" wrap="square" lIns="0" tIns="12065" rIns="0" bIns="0" rtlCol="0">
            <a:spAutoFit/>
          </a:bodyPr>
          <a:lstStyle/>
          <a:p>
            <a:pPr marL="12700">
              <a:lnSpc>
                <a:spcPct val="100000"/>
              </a:lnSpc>
              <a:spcBef>
                <a:spcPts val="95"/>
              </a:spcBef>
            </a:pPr>
            <a:r>
              <a:rPr sz="2000" spc="-10" dirty="0">
                <a:latin typeface="Arial MT"/>
                <a:cs typeface="Arial MT"/>
              </a:rPr>
              <a:t>R</a:t>
            </a:r>
            <a:r>
              <a:rPr sz="2000" spc="-5" dirty="0">
                <a:latin typeface="Arial MT"/>
                <a:cs typeface="Arial MT"/>
              </a:rPr>
              <a:t>EBOA</a:t>
            </a:r>
            <a:endParaRPr sz="2000">
              <a:latin typeface="Arial MT"/>
              <a:cs typeface="Arial MT"/>
            </a:endParaRPr>
          </a:p>
        </p:txBody>
      </p:sp>
      <p:sp>
        <p:nvSpPr>
          <p:cNvPr id="34" name="object 34"/>
          <p:cNvSpPr txBox="1"/>
          <p:nvPr/>
        </p:nvSpPr>
        <p:spPr>
          <a:xfrm>
            <a:off x="860484" y="5207429"/>
            <a:ext cx="2793365" cy="757555"/>
          </a:xfrm>
          <a:prstGeom prst="rect">
            <a:avLst/>
          </a:prstGeom>
        </p:spPr>
        <p:txBody>
          <a:bodyPr vert="horz" wrap="square" lIns="0" tIns="12700" rIns="0" bIns="0" rtlCol="0">
            <a:spAutoFit/>
          </a:bodyPr>
          <a:lstStyle/>
          <a:p>
            <a:pPr marL="286385" marR="5080" indent="-274320">
              <a:lnSpc>
                <a:spcPct val="100000"/>
              </a:lnSpc>
              <a:spcBef>
                <a:spcPts val="100"/>
              </a:spcBef>
              <a:buClr>
                <a:srgbClr val="CD9146"/>
              </a:buClr>
              <a:buSzPct val="118750"/>
              <a:buFont typeface="Arial MT"/>
              <a:buChar char="■"/>
              <a:tabLst>
                <a:tab pos="286385" algn="l"/>
                <a:tab pos="287020" algn="l"/>
              </a:tabLst>
            </a:pPr>
            <a:r>
              <a:rPr sz="1600" b="1" spc="-5" dirty="0">
                <a:latin typeface="Arial"/>
                <a:cs typeface="Arial"/>
              </a:rPr>
              <a:t>R</a:t>
            </a:r>
            <a:r>
              <a:rPr sz="1600" spc="-5" dirty="0">
                <a:latin typeface="Arial MT"/>
                <a:cs typeface="Arial MT"/>
              </a:rPr>
              <a:t>esuscitative </a:t>
            </a:r>
            <a:r>
              <a:rPr sz="1600" b="1" spc="-5" dirty="0">
                <a:latin typeface="Arial"/>
                <a:cs typeface="Arial"/>
              </a:rPr>
              <a:t>E</a:t>
            </a:r>
            <a:r>
              <a:rPr sz="1600" spc="-5" dirty="0">
                <a:latin typeface="Arial MT"/>
                <a:cs typeface="Arial MT"/>
              </a:rPr>
              <a:t>ndovascular </a:t>
            </a:r>
            <a:r>
              <a:rPr sz="1600" spc="-430" dirty="0">
                <a:latin typeface="Arial MT"/>
                <a:cs typeface="Arial MT"/>
              </a:rPr>
              <a:t> </a:t>
            </a:r>
            <a:r>
              <a:rPr sz="1600" b="1" spc="-5" dirty="0">
                <a:latin typeface="Arial"/>
                <a:cs typeface="Arial"/>
              </a:rPr>
              <a:t>B</a:t>
            </a:r>
            <a:r>
              <a:rPr sz="1600" spc="-5" dirty="0">
                <a:latin typeface="Arial MT"/>
                <a:cs typeface="Arial MT"/>
              </a:rPr>
              <a:t>alloon </a:t>
            </a:r>
            <a:r>
              <a:rPr sz="1600" b="1" spc="-5" dirty="0">
                <a:latin typeface="Arial"/>
                <a:cs typeface="Arial"/>
              </a:rPr>
              <a:t>O</a:t>
            </a:r>
            <a:r>
              <a:rPr sz="1600" spc="-5" dirty="0">
                <a:latin typeface="Arial MT"/>
                <a:cs typeface="Arial MT"/>
              </a:rPr>
              <a:t>cclusion of the </a:t>
            </a:r>
            <a:r>
              <a:rPr sz="1600" dirty="0">
                <a:latin typeface="Arial MT"/>
                <a:cs typeface="Arial MT"/>
              </a:rPr>
              <a:t> </a:t>
            </a:r>
            <a:r>
              <a:rPr sz="1600" b="1" spc="-5" dirty="0">
                <a:latin typeface="Arial"/>
                <a:cs typeface="Arial"/>
              </a:rPr>
              <a:t>A</a:t>
            </a:r>
            <a:r>
              <a:rPr sz="1600" spc="-5" dirty="0">
                <a:latin typeface="Arial MT"/>
                <a:cs typeface="Arial MT"/>
              </a:rPr>
              <a:t>orta </a:t>
            </a:r>
            <a:r>
              <a:rPr sz="1600" b="1" dirty="0">
                <a:latin typeface="Arial"/>
                <a:cs typeface="Arial"/>
              </a:rPr>
              <a:t>(REBOA)</a:t>
            </a:r>
            <a:endParaRPr sz="1600">
              <a:latin typeface="Arial"/>
              <a:cs typeface="Arial"/>
            </a:endParaRPr>
          </a:p>
        </p:txBody>
      </p:sp>
      <p:grpSp>
        <p:nvGrpSpPr>
          <p:cNvPr id="35" name="object 35"/>
          <p:cNvGrpSpPr/>
          <p:nvPr/>
        </p:nvGrpSpPr>
        <p:grpSpPr>
          <a:xfrm>
            <a:off x="3769677" y="5260153"/>
            <a:ext cx="4742815" cy="1270635"/>
            <a:chOff x="3769677" y="5260153"/>
            <a:chExt cx="4742815" cy="1270635"/>
          </a:xfrm>
        </p:grpSpPr>
        <p:sp>
          <p:nvSpPr>
            <p:cNvPr id="36" name="object 36"/>
            <p:cNvSpPr/>
            <p:nvPr/>
          </p:nvSpPr>
          <p:spPr>
            <a:xfrm>
              <a:off x="3777615" y="5268090"/>
              <a:ext cx="4726940" cy="1254760"/>
            </a:xfrm>
            <a:custGeom>
              <a:avLst/>
              <a:gdLst/>
              <a:ahLst/>
              <a:cxnLst/>
              <a:rect l="l" t="t" r="r" b="b"/>
              <a:pathLst>
                <a:path w="4726940" h="1254759">
                  <a:moveTo>
                    <a:pt x="4517644" y="0"/>
                  </a:moveTo>
                  <a:lnTo>
                    <a:pt x="209042" y="0"/>
                  </a:lnTo>
                  <a:lnTo>
                    <a:pt x="161113" y="5520"/>
                  </a:lnTo>
                  <a:lnTo>
                    <a:pt x="117113" y="21246"/>
                  </a:lnTo>
                  <a:lnTo>
                    <a:pt x="78300" y="45922"/>
                  </a:lnTo>
                  <a:lnTo>
                    <a:pt x="45926" y="78294"/>
                  </a:lnTo>
                  <a:lnTo>
                    <a:pt x="21248" y="117108"/>
                  </a:lnTo>
                  <a:lnTo>
                    <a:pt x="5521" y="161109"/>
                  </a:lnTo>
                  <a:lnTo>
                    <a:pt x="0" y="209042"/>
                  </a:lnTo>
                  <a:lnTo>
                    <a:pt x="0" y="1045197"/>
                  </a:lnTo>
                  <a:lnTo>
                    <a:pt x="5521" y="1093130"/>
                  </a:lnTo>
                  <a:lnTo>
                    <a:pt x="21248" y="1137133"/>
                  </a:lnTo>
                  <a:lnTo>
                    <a:pt x="45926" y="1175949"/>
                  </a:lnTo>
                  <a:lnTo>
                    <a:pt x="78300" y="1208324"/>
                  </a:lnTo>
                  <a:lnTo>
                    <a:pt x="117113" y="1233003"/>
                  </a:lnTo>
                  <a:lnTo>
                    <a:pt x="161113" y="1248730"/>
                  </a:lnTo>
                  <a:lnTo>
                    <a:pt x="209042" y="1254252"/>
                  </a:lnTo>
                  <a:lnTo>
                    <a:pt x="4517644" y="1254252"/>
                  </a:lnTo>
                  <a:lnTo>
                    <a:pt x="4565572" y="1248730"/>
                  </a:lnTo>
                  <a:lnTo>
                    <a:pt x="4609572" y="1233003"/>
                  </a:lnTo>
                  <a:lnTo>
                    <a:pt x="4648385" y="1208324"/>
                  </a:lnTo>
                  <a:lnTo>
                    <a:pt x="4680759" y="1175949"/>
                  </a:lnTo>
                  <a:lnTo>
                    <a:pt x="4705437" y="1137133"/>
                  </a:lnTo>
                  <a:lnTo>
                    <a:pt x="4721164" y="1093130"/>
                  </a:lnTo>
                  <a:lnTo>
                    <a:pt x="4726686" y="1045197"/>
                  </a:lnTo>
                  <a:lnTo>
                    <a:pt x="4726686" y="209042"/>
                  </a:lnTo>
                  <a:lnTo>
                    <a:pt x="4721164" y="161109"/>
                  </a:lnTo>
                  <a:lnTo>
                    <a:pt x="4705437" y="117108"/>
                  </a:lnTo>
                  <a:lnTo>
                    <a:pt x="4680759" y="78294"/>
                  </a:lnTo>
                  <a:lnTo>
                    <a:pt x="4648385" y="45922"/>
                  </a:lnTo>
                  <a:lnTo>
                    <a:pt x="4609572" y="21246"/>
                  </a:lnTo>
                  <a:lnTo>
                    <a:pt x="4565572" y="5520"/>
                  </a:lnTo>
                  <a:lnTo>
                    <a:pt x="4517644" y="0"/>
                  </a:lnTo>
                  <a:close/>
                </a:path>
              </a:pathLst>
            </a:custGeom>
            <a:solidFill>
              <a:srgbClr val="EEE1BB">
                <a:alpha val="63920"/>
              </a:srgbClr>
            </a:solidFill>
          </p:spPr>
          <p:txBody>
            <a:bodyPr wrap="square" lIns="0" tIns="0" rIns="0" bIns="0" rtlCol="0"/>
            <a:lstStyle/>
            <a:p>
              <a:endParaRPr/>
            </a:p>
          </p:txBody>
        </p:sp>
        <p:sp>
          <p:nvSpPr>
            <p:cNvPr id="37" name="object 37"/>
            <p:cNvSpPr/>
            <p:nvPr/>
          </p:nvSpPr>
          <p:spPr>
            <a:xfrm>
              <a:off x="3777615" y="5268090"/>
              <a:ext cx="4726940" cy="1254760"/>
            </a:xfrm>
            <a:custGeom>
              <a:avLst/>
              <a:gdLst/>
              <a:ahLst/>
              <a:cxnLst/>
              <a:rect l="l" t="t" r="r" b="b"/>
              <a:pathLst>
                <a:path w="4726940" h="1254759">
                  <a:moveTo>
                    <a:pt x="0" y="209042"/>
                  </a:moveTo>
                  <a:lnTo>
                    <a:pt x="5521" y="161109"/>
                  </a:lnTo>
                  <a:lnTo>
                    <a:pt x="21248" y="117108"/>
                  </a:lnTo>
                  <a:lnTo>
                    <a:pt x="45926" y="78294"/>
                  </a:lnTo>
                  <a:lnTo>
                    <a:pt x="78300" y="45922"/>
                  </a:lnTo>
                  <a:lnTo>
                    <a:pt x="117113" y="21246"/>
                  </a:lnTo>
                  <a:lnTo>
                    <a:pt x="161113" y="5520"/>
                  </a:lnTo>
                  <a:lnTo>
                    <a:pt x="209042" y="0"/>
                  </a:lnTo>
                  <a:lnTo>
                    <a:pt x="4517644" y="0"/>
                  </a:lnTo>
                  <a:lnTo>
                    <a:pt x="4565572" y="5520"/>
                  </a:lnTo>
                  <a:lnTo>
                    <a:pt x="4609572" y="21246"/>
                  </a:lnTo>
                  <a:lnTo>
                    <a:pt x="4648385" y="45922"/>
                  </a:lnTo>
                  <a:lnTo>
                    <a:pt x="4680759" y="78294"/>
                  </a:lnTo>
                  <a:lnTo>
                    <a:pt x="4705437" y="117108"/>
                  </a:lnTo>
                  <a:lnTo>
                    <a:pt x="4721164" y="161109"/>
                  </a:lnTo>
                  <a:lnTo>
                    <a:pt x="4726686" y="209042"/>
                  </a:lnTo>
                  <a:lnTo>
                    <a:pt x="4726686" y="1045197"/>
                  </a:lnTo>
                  <a:lnTo>
                    <a:pt x="4721164" y="1093130"/>
                  </a:lnTo>
                  <a:lnTo>
                    <a:pt x="4705437" y="1137133"/>
                  </a:lnTo>
                  <a:lnTo>
                    <a:pt x="4680759" y="1175949"/>
                  </a:lnTo>
                  <a:lnTo>
                    <a:pt x="4648385" y="1208324"/>
                  </a:lnTo>
                  <a:lnTo>
                    <a:pt x="4609572" y="1233003"/>
                  </a:lnTo>
                  <a:lnTo>
                    <a:pt x="4565572" y="1248730"/>
                  </a:lnTo>
                  <a:lnTo>
                    <a:pt x="4517644" y="1254252"/>
                  </a:lnTo>
                  <a:lnTo>
                    <a:pt x="209042" y="1254252"/>
                  </a:lnTo>
                  <a:lnTo>
                    <a:pt x="161113" y="1248730"/>
                  </a:lnTo>
                  <a:lnTo>
                    <a:pt x="117113" y="1233003"/>
                  </a:lnTo>
                  <a:lnTo>
                    <a:pt x="78300" y="1208324"/>
                  </a:lnTo>
                  <a:lnTo>
                    <a:pt x="45926" y="1175949"/>
                  </a:lnTo>
                  <a:lnTo>
                    <a:pt x="21248" y="1137133"/>
                  </a:lnTo>
                  <a:lnTo>
                    <a:pt x="5521" y="1093130"/>
                  </a:lnTo>
                  <a:lnTo>
                    <a:pt x="0" y="1045197"/>
                  </a:lnTo>
                  <a:lnTo>
                    <a:pt x="0" y="209042"/>
                  </a:lnTo>
                  <a:close/>
                </a:path>
              </a:pathLst>
            </a:custGeom>
            <a:ln w="15874">
              <a:solidFill>
                <a:srgbClr val="BB8542"/>
              </a:solidFill>
            </a:ln>
          </p:spPr>
          <p:txBody>
            <a:bodyPr wrap="square" lIns="0" tIns="0" rIns="0" bIns="0" rtlCol="0"/>
            <a:lstStyle/>
            <a:p>
              <a:endParaRPr/>
            </a:p>
          </p:txBody>
        </p:sp>
      </p:grpSp>
      <p:sp>
        <p:nvSpPr>
          <p:cNvPr id="38" name="object 38"/>
          <p:cNvSpPr txBox="1"/>
          <p:nvPr/>
        </p:nvSpPr>
        <p:spPr>
          <a:xfrm>
            <a:off x="4008029" y="5305200"/>
            <a:ext cx="4265295" cy="1168400"/>
          </a:xfrm>
          <a:prstGeom prst="rect">
            <a:avLst/>
          </a:prstGeom>
        </p:spPr>
        <p:txBody>
          <a:bodyPr vert="horz" wrap="square" lIns="0" tIns="12700" rIns="0" bIns="0" rtlCol="0">
            <a:spAutoFit/>
          </a:bodyPr>
          <a:lstStyle/>
          <a:p>
            <a:pPr marL="12700" marR="5080" algn="ctr">
              <a:lnSpc>
                <a:spcPct val="100000"/>
              </a:lnSpc>
              <a:spcBef>
                <a:spcPts val="100"/>
              </a:spcBef>
            </a:pPr>
            <a:r>
              <a:rPr sz="1500" b="1" dirty="0">
                <a:latin typeface="Arial"/>
                <a:cs typeface="Arial"/>
              </a:rPr>
              <a:t>NCTH </a:t>
            </a:r>
            <a:r>
              <a:rPr sz="1500" dirty="0">
                <a:latin typeface="Arial MT"/>
                <a:cs typeface="Arial MT"/>
              </a:rPr>
              <a:t>is </a:t>
            </a:r>
            <a:r>
              <a:rPr sz="1500" spc="-5" dirty="0">
                <a:latin typeface="Arial MT"/>
                <a:cs typeface="Arial MT"/>
              </a:rPr>
              <a:t>high-grade injury </a:t>
            </a:r>
            <a:r>
              <a:rPr sz="1500" dirty="0">
                <a:latin typeface="Arial MT"/>
                <a:cs typeface="Arial MT"/>
              </a:rPr>
              <a:t>in </a:t>
            </a:r>
            <a:r>
              <a:rPr sz="1500" b="1" dirty="0">
                <a:latin typeface="Arial"/>
                <a:cs typeface="Arial"/>
              </a:rPr>
              <a:t>one </a:t>
            </a:r>
            <a:r>
              <a:rPr sz="1500" spc="-5" dirty="0">
                <a:latin typeface="Arial MT"/>
                <a:cs typeface="Arial MT"/>
              </a:rPr>
              <a:t>or </a:t>
            </a:r>
            <a:r>
              <a:rPr sz="1500" b="1" spc="-5" dirty="0">
                <a:latin typeface="Arial"/>
                <a:cs typeface="Arial"/>
              </a:rPr>
              <a:t>more </a:t>
            </a:r>
            <a:r>
              <a:rPr sz="1500" spc="-5" dirty="0">
                <a:latin typeface="Arial MT"/>
                <a:cs typeface="Arial MT"/>
              </a:rPr>
              <a:t>of the </a:t>
            </a:r>
            <a:r>
              <a:rPr sz="1500" dirty="0">
                <a:latin typeface="Arial MT"/>
                <a:cs typeface="Arial MT"/>
              </a:rPr>
              <a:t> </a:t>
            </a:r>
            <a:r>
              <a:rPr sz="1500" spc="-5" dirty="0">
                <a:latin typeface="Arial MT"/>
                <a:cs typeface="Arial MT"/>
              </a:rPr>
              <a:t>following</a:t>
            </a:r>
            <a:r>
              <a:rPr sz="1500" spc="5" dirty="0">
                <a:latin typeface="Arial MT"/>
                <a:cs typeface="Arial MT"/>
              </a:rPr>
              <a:t> </a:t>
            </a:r>
            <a:r>
              <a:rPr sz="1500" spc="-5" dirty="0">
                <a:latin typeface="Arial MT"/>
                <a:cs typeface="Arial MT"/>
              </a:rPr>
              <a:t>anatomic</a:t>
            </a:r>
            <a:r>
              <a:rPr sz="1500" spc="5" dirty="0">
                <a:latin typeface="Arial MT"/>
                <a:cs typeface="Arial MT"/>
              </a:rPr>
              <a:t> </a:t>
            </a:r>
            <a:r>
              <a:rPr sz="1500" spc="-5" dirty="0">
                <a:latin typeface="Arial MT"/>
                <a:cs typeface="Arial MT"/>
              </a:rPr>
              <a:t>domains:</a:t>
            </a:r>
            <a:r>
              <a:rPr sz="1500" spc="10" dirty="0">
                <a:latin typeface="Arial MT"/>
                <a:cs typeface="Arial MT"/>
              </a:rPr>
              <a:t> </a:t>
            </a:r>
            <a:r>
              <a:rPr sz="1500" b="1" spc="-5" dirty="0">
                <a:latin typeface="Arial"/>
                <a:cs typeface="Arial"/>
              </a:rPr>
              <a:t>pulmonary,</a:t>
            </a:r>
            <a:r>
              <a:rPr sz="1500" b="1" spc="-25" dirty="0">
                <a:latin typeface="Arial"/>
                <a:cs typeface="Arial"/>
              </a:rPr>
              <a:t> </a:t>
            </a:r>
            <a:r>
              <a:rPr sz="1500" b="1" spc="-5" dirty="0">
                <a:latin typeface="Arial"/>
                <a:cs typeface="Arial"/>
              </a:rPr>
              <a:t>solid </a:t>
            </a:r>
            <a:r>
              <a:rPr sz="1500" b="1" dirty="0">
                <a:latin typeface="Arial"/>
                <a:cs typeface="Arial"/>
              </a:rPr>
              <a:t> </a:t>
            </a:r>
            <a:r>
              <a:rPr sz="1500" b="1" spc="-5" dirty="0">
                <a:latin typeface="Arial"/>
                <a:cs typeface="Arial"/>
              </a:rPr>
              <a:t>abdominal organ, major vascular </a:t>
            </a:r>
            <a:r>
              <a:rPr sz="1500" b="1" dirty="0">
                <a:latin typeface="Arial"/>
                <a:cs typeface="Arial"/>
              </a:rPr>
              <a:t>or </a:t>
            </a:r>
            <a:r>
              <a:rPr sz="1500" b="1" spc="-5" dirty="0">
                <a:latin typeface="Arial"/>
                <a:cs typeface="Arial"/>
              </a:rPr>
              <a:t>pelvic </a:t>
            </a:r>
            <a:r>
              <a:rPr sz="1500" b="1" dirty="0">
                <a:latin typeface="Arial"/>
                <a:cs typeface="Arial"/>
              </a:rPr>
              <a:t> </a:t>
            </a:r>
            <a:r>
              <a:rPr sz="1500" b="1" spc="-5" dirty="0">
                <a:latin typeface="Arial"/>
                <a:cs typeface="Arial"/>
              </a:rPr>
              <a:t>trauma</a:t>
            </a:r>
            <a:r>
              <a:rPr sz="1500" spc="-5" dirty="0">
                <a:latin typeface="Arial MT"/>
                <a:cs typeface="Arial MT"/>
              </a:rPr>
              <a:t>;</a:t>
            </a:r>
            <a:r>
              <a:rPr sz="1500" dirty="0">
                <a:latin typeface="Arial MT"/>
                <a:cs typeface="Arial MT"/>
              </a:rPr>
              <a:t> </a:t>
            </a:r>
            <a:r>
              <a:rPr sz="1500" spc="-5" dirty="0">
                <a:latin typeface="Arial MT"/>
                <a:cs typeface="Arial MT"/>
              </a:rPr>
              <a:t>plus, hemodynamic</a:t>
            </a:r>
            <a:r>
              <a:rPr sz="1500" spc="15" dirty="0">
                <a:latin typeface="Arial MT"/>
                <a:cs typeface="Arial MT"/>
              </a:rPr>
              <a:t> </a:t>
            </a:r>
            <a:r>
              <a:rPr sz="1500" spc="-5" dirty="0">
                <a:latin typeface="Arial MT"/>
                <a:cs typeface="Arial MT"/>
              </a:rPr>
              <a:t>instability</a:t>
            </a:r>
            <a:r>
              <a:rPr sz="1500" dirty="0">
                <a:latin typeface="Arial MT"/>
                <a:cs typeface="Arial MT"/>
              </a:rPr>
              <a:t> </a:t>
            </a:r>
            <a:r>
              <a:rPr sz="1500" spc="-5" dirty="0">
                <a:latin typeface="Arial MT"/>
                <a:cs typeface="Arial MT"/>
              </a:rPr>
              <a:t>or the</a:t>
            </a:r>
            <a:r>
              <a:rPr sz="1500" spc="-10" dirty="0">
                <a:latin typeface="Arial MT"/>
                <a:cs typeface="Arial MT"/>
              </a:rPr>
              <a:t> </a:t>
            </a:r>
            <a:r>
              <a:rPr sz="1500" spc="-5" dirty="0">
                <a:latin typeface="Arial MT"/>
                <a:cs typeface="Arial MT"/>
              </a:rPr>
              <a:t>need </a:t>
            </a:r>
            <a:r>
              <a:rPr sz="1500" spc="-400" dirty="0">
                <a:latin typeface="Arial MT"/>
                <a:cs typeface="Arial MT"/>
              </a:rPr>
              <a:t> </a:t>
            </a:r>
            <a:r>
              <a:rPr sz="1500" spc="-5" dirty="0">
                <a:latin typeface="Arial MT"/>
                <a:cs typeface="Arial MT"/>
              </a:rPr>
              <a:t>for</a:t>
            </a:r>
            <a:r>
              <a:rPr sz="1500" spc="-10" dirty="0">
                <a:latin typeface="Arial MT"/>
                <a:cs typeface="Arial MT"/>
              </a:rPr>
              <a:t> </a:t>
            </a:r>
            <a:r>
              <a:rPr sz="1500" spc="-5" dirty="0">
                <a:latin typeface="Arial MT"/>
                <a:cs typeface="Arial MT"/>
              </a:rPr>
              <a:t>immediate</a:t>
            </a:r>
            <a:r>
              <a:rPr sz="1500" spc="10" dirty="0">
                <a:latin typeface="Arial MT"/>
                <a:cs typeface="Arial MT"/>
              </a:rPr>
              <a:t> </a:t>
            </a:r>
            <a:r>
              <a:rPr sz="1500" spc="-5" dirty="0">
                <a:latin typeface="Arial MT"/>
                <a:cs typeface="Arial MT"/>
              </a:rPr>
              <a:t>hemorrhage</a:t>
            </a:r>
            <a:r>
              <a:rPr sz="1500" spc="20" dirty="0">
                <a:latin typeface="Arial MT"/>
                <a:cs typeface="Arial MT"/>
              </a:rPr>
              <a:t> </a:t>
            </a:r>
            <a:r>
              <a:rPr sz="1500" spc="-5" dirty="0">
                <a:latin typeface="Arial MT"/>
                <a:cs typeface="Arial MT"/>
              </a:rPr>
              <a:t>control.</a:t>
            </a:r>
            <a:endParaRPr sz="1500">
              <a:latin typeface="Arial MT"/>
              <a:cs typeface="Arial MT"/>
            </a:endParaRPr>
          </a:p>
        </p:txBody>
      </p:sp>
      <p:sp>
        <p:nvSpPr>
          <p:cNvPr id="39" name="object 39"/>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22</a:t>
            </a:fld>
            <a:endParaRPr sz="12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1692339" y="642504"/>
            <a:ext cx="8713470" cy="1068070"/>
          </a:xfrm>
          <a:prstGeom prst="rect">
            <a:avLst/>
          </a:prstGeom>
        </p:spPr>
        <p:txBody>
          <a:bodyPr vert="horz" wrap="square" lIns="0" tIns="74295" rIns="0" bIns="0" rtlCol="0">
            <a:spAutoFit/>
          </a:bodyPr>
          <a:lstStyle/>
          <a:p>
            <a:pPr marL="12700" marR="5080" indent="912494">
              <a:lnSpc>
                <a:spcPts val="3890"/>
              </a:lnSpc>
              <a:spcBef>
                <a:spcPts val="585"/>
              </a:spcBef>
            </a:pPr>
            <a:r>
              <a:rPr sz="3600" b="1" spc="-5" dirty="0">
                <a:latin typeface="Calibri"/>
                <a:cs typeface="Calibri"/>
              </a:rPr>
              <a:t>ADVANCED PROCEDURES FOR </a:t>
            </a:r>
            <a:r>
              <a:rPr sz="3600" b="1" spc="-5" dirty="0">
                <a:solidFill>
                  <a:srgbClr val="BB8542"/>
                </a:solidFill>
                <a:latin typeface="Calibri"/>
                <a:cs typeface="Calibri"/>
              </a:rPr>
              <a:t>NON- </a:t>
            </a:r>
            <a:r>
              <a:rPr sz="3600" b="1" dirty="0">
                <a:solidFill>
                  <a:srgbClr val="BB8542"/>
                </a:solidFill>
                <a:latin typeface="Calibri"/>
                <a:cs typeface="Calibri"/>
              </a:rPr>
              <a:t> </a:t>
            </a:r>
            <a:r>
              <a:rPr sz="3600" b="1" spc="-5" dirty="0">
                <a:solidFill>
                  <a:srgbClr val="BB8542"/>
                </a:solidFill>
                <a:latin typeface="Calibri"/>
                <a:cs typeface="Calibri"/>
              </a:rPr>
              <a:t>COMPRESSIBLE</a:t>
            </a:r>
            <a:r>
              <a:rPr sz="3600" b="1" spc="-15" dirty="0">
                <a:solidFill>
                  <a:srgbClr val="BB8542"/>
                </a:solidFill>
                <a:latin typeface="Calibri"/>
                <a:cs typeface="Calibri"/>
              </a:rPr>
              <a:t> </a:t>
            </a:r>
            <a:r>
              <a:rPr sz="3600" b="1" spc="-5" dirty="0">
                <a:solidFill>
                  <a:srgbClr val="BB8542"/>
                </a:solidFill>
                <a:latin typeface="Calibri"/>
                <a:cs typeface="Calibri"/>
              </a:rPr>
              <a:t>TORSO</a:t>
            </a:r>
            <a:r>
              <a:rPr sz="3600" b="1" spc="5" dirty="0">
                <a:solidFill>
                  <a:srgbClr val="BB8542"/>
                </a:solidFill>
                <a:latin typeface="Calibri"/>
                <a:cs typeface="Calibri"/>
              </a:rPr>
              <a:t> </a:t>
            </a:r>
            <a:r>
              <a:rPr sz="3600" b="1" spc="-5" dirty="0">
                <a:solidFill>
                  <a:srgbClr val="BB8542"/>
                </a:solidFill>
                <a:latin typeface="Calibri"/>
                <a:cs typeface="Calibri"/>
              </a:rPr>
              <a:t>HEMORRHAGE</a:t>
            </a:r>
            <a:r>
              <a:rPr sz="3600" b="1" spc="10" dirty="0">
                <a:solidFill>
                  <a:srgbClr val="BB8542"/>
                </a:solidFill>
                <a:latin typeface="Calibri"/>
                <a:cs typeface="Calibri"/>
              </a:rPr>
              <a:t> </a:t>
            </a:r>
            <a:r>
              <a:rPr sz="3600" b="1" spc="-5" dirty="0">
                <a:solidFill>
                  <a:srgbClr val="BB8542"/>
                </a:solidFill>
                <a:latin typeface="Calibri"/>
                <a:cs typeface="Calibri"/>
              </a:rPr>
              <a:t>(NCTH)</a:t>
            </a:r>
            <a:endParaRPr sz="3600">
              <a:latin typeface="Calibri"/>
              <a:cs typeface="Calibri"/>
            </a:endParaRPr>
          </a:p>
        </p:txBody>
      </p:sp>
      <p:pic>
        <p:nvPicPr>
          <p:cNvPr id="5" name="object 5"/>
          <p:cNvPicPr/>
          <p:nvPr/>
        </p:nvPicPr>
        <p:blipFill>
          <a:blip r:embed="rId4" cstate="print"/>
          <a:stretch>
            <a:fillRect/>
          </a:stretch>
        </p:blipFill>
        <p:spPr>
          <a:xfrm>
            <a:off x="393954" y="1756410"/>
            <a:ext cx="6349745" cy="4299203"/>
          </a:xfrm>
          <a:prstGeom prst="rect">
            <a:avLst/>
          </a:prstGeom>
        </p:spPr>
      </p:pic>
      <p:graphicFrame>
        <p:nvGraphicFramePr>
          <p:cNvPr id="6" name="object 6"/>
          <p:cNvGraphicFramePr>
            <a:graphicFrameLocks noGrp="1"/>
          </p:cNvGraphicFramePr>
          <p:nvPr/>
        </p:nvGraphicFramePr>
        <p:xfrm>
          <a:off x="519658" y="1861858"/>
          <a:ext cx="6098540" cy="4081779"/>
        </p:xfrm>
        <a:graphic>
          <a:graphicData uri="http://schemas.openxmlformats.org/drawingml/2006/table">
            <a:tbl>
              <a:tblPr firstRow="1" bandRow="1">
                <a:tableStyleId>{2D5ABB26-0587-4C30-8999-92F81FD0307C}</a:tableStyleId>
              </a:tblPr>
              <a:tblGrid>
                <a:gridCol w="2712085">
                  <a:extLst>
                    <a:ext uri="{9D8B030D-6E8A-4147-A177-3AD203B41FA5}">
                      <a16:colId xmlns:a16="http://schemas.microsoft.com/office/drawing/2014/main" val="20000"/>
                    </a:ext>
                  </a:extLst>
                </a:gridCol>
                <a:gridCol w="3367404">
                  <a:extLst>
                    <a:ext uri="{9D8B030D-6E8A-4147-A177-3AD203B41FA5}">
                      <a16:colId xmlns:a16="http://schemas.microsoft.com/office/drawing/2014/main" val="20001"/>
                    </a:ext>
                  </a:extLst>
                </a:gridCol>
              </a:tblGrid>
              <a:tr h="701050">
                <a:tc gridSpan="2">
                  <a:txBody>
                    <a:bodyPr/>
                    <a:lstStyle/>
                    <a:p>
                      <a:pPr marL="91440" marR="511175">
                        <a:lnSpc>
                          <a:spcPct val="100699"/>
                        </a:lnSpc>
                        <a:spcBef>
                          <a:spcPts val="215"/>
                        </a:spcBef>
                      </a:pPr>
                      <a:r>
                        <a:rPr sz="2000" b="1" spc="-5" dirty="0">
                          <a:latin typeface="Calibri"/>
                          <a:cs typeface="Calibri"/>
                        </a:rPr>
                        <a:t>Resuscitative</a:t>
                      </a:r>
                      <a:r>
                        <a:rPr sz="2000" b="1" spc="5" dirty="0">
                          <a:latin typeface="Calibri"/>
                          <a:cs typeface="Calibri"/>
                        </a:rPr>
                        <a:t> </a:t>
                      </a:r>
                      <a:r>
                        <a:rPr sz="2000" b="1" spc="-5" dirty="0">
                          <a:latin typeface="Calibri"/>
                          <a:cs typeface="Calibri"/>
                        </a:rPr>
                        <a:t>Endovascular</a:t>
                      </a:r>
                      <a:r>
                        <a:rPr sz="2000" b="1" spc="15" dirty="0">
                          <a:latin typeface="Calibri"/>
                          <a:cs typeface="Calibri"/>
                        </a:rPr>
                        <a:t> </a:t>
                      </a:r>
                      <a:r>
                        <a:rPr sz="2000" b="1" spc="-5" dirty="0">
                          <a:latin typeface="Calibri"/>
                          <a:cs typeface="Calibri"/>
                        </a:rPr>
                        <a:t>Balloon</a:t>
                      </a:r>
                      <a:r>
                        <a:rPr sz="2000" b="1" dirty="0">
                          <a:latin typeface="Calibri"/>
                          <a:cs typeface="Calibri"/>
                        </a:rPr>
                        <a:t> </a:t>
                      </a:r>
                      <a:r>
                        <a:rPr sz="2000" b="1" spc="-5" dirty="0">
                          <a:latin typeface="Calibri"/>
                          <a:cs typeface="Calibri"/>
                        </a:rPr>
                        <a:t>Occlusion of</a:t>
                      </a:r>
                      <a:r>
                        <a:rPr sz="2000" b="1" dirty="0">
                          <a:latin typeface="Calibri"/>
                          <a:cs typeface="Calibri"/>
                        </a:rPr>
                        <a:t> </a:t>
                      </a:r>
                      <a:r>
                        <a:rPr sz="2000" b="1" spc="-5" dirty="0">
                          <a:latin typeface="Calibri"/>
                          <a:cs typeface="Calibri"/>
                        </a:rPr>
                        <a:t>the </a:t>
                      </a:r>
                      <a:r>
                        <a:rPr sz="2000" b="1" spc="-434" dirty="0">
                          <a:latin typeface="Calibri"/>
                          <a:cs typeface="Calibri"/>
                        </a:rPr>
                        <a:t> </a:t>
                      </a:r>
                      <a:r>
                        <a:rPr sz="2000" b="1" spc="-5" dirty="0">
                          <a:latin typeface="Calibri"/>
                          <a:cs typeface="Calibri"/>
                        </a:rPr>
                        <a:t>Aorta (REBOA)</a:t>
                      </a:r>
                      <a:endParaRPr sz="2000">
                        <a:latin typeface="Calibri"/>
                        <a:cs typeface="Calibri"/>
                      </a:endParaRPr>
                    </a:p>
                  </a:txBody>
                  <a:tcPr marL="0" marR="0" marT="2730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hMerge="1">
                  <a:txBody>
                    <a:bodyPr/>
                    <a:lstStyle/>
                    <a:p>
                      <a:endParaRPr/>
                    </a:p>
                  </a:txBody>
                  <a:tcPr marL="0" marR="0" marT="0" marB="0"/>
                </a:tc>
                <a:extLst>
                  <a:ext uri="{0D108BD9-81ED-4DB2-BD59-A6C34878D82A}">
                    <a16:rowId xmlns:a16="http://schemas.microsoft.com/office/drawing/2014/main" val="10000"/>
                  </a:ext>
                </a:extLst>
              </a:tr>
              <a:tr h="365770">
                <a:tc>
                  <a:txBody>
                    <a:bodyPr/>
                    <a:lstStyle/>
                    <a:p>
                      <a:pPr marL="724535">
                        <a:lnSpc>
                          <a:spcPct val="100000"/>
                        </a:lnSpc>
                        <a:spcBef>
                          <a:spcPts val="254"/>
                        </a:spcBef>
                      </a:pPr>
                      <a:r>
                        <a:rPr sz="1800" b="1" spc="-5" dirty="0">
                          <a:latin typeface="Calibri"/>
                          <a:cs typeface="Calibri"/>
                        </a:rPr>
                        <a:t>INDICATIONS</a:t>
                      </a:r>
                      <a:endParaRPr sz="1800">
                        <a:latin typeface="Calibri"/>
                        <a:cs typeface="Calibri"/>
                      </a:endParaRPr>
                    </a:p>
                  </a:txBody>
                  <a:tcPr marL="0" marR="0" marT="32384"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tc>
                  <a:txBody>
                    <a:bodyPr/>
                    <a:lstStyle/>
                    <a:p>
                      <a:pPr marL="1055370">
                        <a:lnSpc>
                          <a:spcPct val="100000"/>
                        </a:lnSpc>
                        <a:spcBef>
                          <a:spcPts val="254"/>
                        </a:spcBef>
                      </a:pPr>
                      <a:r>
                        <a:rPr sz="1800" b="1" spc="-5" dirty="0">
                          <a:latin typeface="Calibri"/>
                          <a:cs typeface="Calibri"/>
                        </a:rPr>
                        <a:t>LIMITATIONS</a:t>
                      </a:r>
                      <a:endParaRPr sz="1800">
                        <a:latin typeface="Calibri"/>
                        <a:cs typeface="Calibri"/>
                      </a:endParaRPr>
                    </a:p>
                  </a:txBody>
                  <a:tcPr marL="0" marR="0" marT="32384"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extLst>
                  <a:ext uri="{0D108BD9-81ED-4DB2-BD59-A6C34878D82A}">
                    <a16:rowId xmlns:a16="http://schemas.microsoft.com/office/drawing/2014/main" val="10001"/>
                  </a:ext>
                </a:extLst>
              </a:tr>
              <a:tr h="579130">
                <a:tc>
                  <a:txBody>
                    <a:bodyPr/>
                    <a:lstStyle/>
                    <a:p>
                      <a:pPr marL="376555" marR="582930" indent="-285750">
                        <a:lnSpc>
                          <a:spcPct val="100600"/>
                        </a:lnSpc>
                        <a:spcBef>
                          <a:spcPts val="245"/>
                        </a:spcBef>
                        <a:buClr>
                          <a:srgbClr val="BB8542"/>
                        </a:buClr>
                        <a:buChar char="▪"/>
                        <a:tabLst>
                          <a:tab pos="376555" algn="l"/>
                          <a:tab pos="377190" algn="l"/>
                        </a:tabLst>
                      </a:pPr>
                      <a:r>
                        <a:rPr sz="1600" spc="-5" dirty="0">
                          <a:latin typeface="Calibri"/>
                          <a:cs typeface="Calibri"/>
                        </a:rPr>
                        <a:t>Abdominal,</a:t>
                      </a:r>
                      <a:r>
                        <a:rPr sz="1600" spc="-50" dirty="0">
                          <a:latin typeface="Calibri"/>
                          <a:cs typeface="Calibri"/>
                        </a:rPr>
                        <a:t> </a:t>
                      </a:r>
                      <a:r>
                        <a:rPr sz="1600" spc="-5" dirty="0">
                          <a:latin typeface="Calibri"/>
                          <a:cs typeface="Calibri"/>
                        </a:rPr>
                        <a:t>pelvic,</a:t>
                      </a:r>
                      <a:r>
                        <a:rPr sz="1600" spc="-40" dirty="0">
                          <a:latin typeface="Calibri"/>
                          <a:cs typeface="Calibri"/>
                        </a:rPr>
                        <a:t> </a:t>
                      </a:r>
                      <a:r>
                        <a:rPr sz="1600" dirty="0">
                          <a:latin typeface="Calibri"/>
                          <a:cs typeface="Calibri"/>
                        </a:rPr>
                        <a:t>or </a:t>
                      </a:r>
                      <a:r>
                        <a:rPr sz="1600" spc="-350" dirty="0">
                          <a:latin typeface="Calibri"/>
                          <a:cs typeface="Calibri"/>
                        </a:rPr>
                        <a:t> </a:t>
                      </a:r>
                      <a:r>
                        <a:rPr sz="1600" spc="-5" dirty="0">
                          <a:latin typeface="Calibri"/>
                          <a:cs typeface="Calibri"/>
                        </a:rPr>
                        <a:t>junctional</a:t>
                      </a:r>
                      <a:r>
                        <a:rPr sz="1600" spc="-30" dirty="0">
                          <a:latin typeface="Calibri"/>
                          <a:cs typeface="Calibri"/>
                        </a:rPr>
                        <a:t> </a:t>
                      </a:r>
                      <a:r>
                        <a:rPr sz="1600" spc="-5" dirty="0">
                          <a:latin typeface="Calibri"/>
                          <a:cs typeface="Calibri"/>
                        </a:rPr>
                        <a:t>bleeds</a:t>
                      </a:r>
                      <a:endParaRPr sz="1600">
                        <a:latin typeface="Calibri"/>
                        <a:cs typeface="Calibri"/>
                      </a:endParaRPr>
                    </a:p>
                  </a:txBody>
                  <a:tcPr marL="0" marR="0" marT="3111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marL="376555" marR="506730" indent="-285750">
                        <a:lnSpc>
                          <a:spcPct val="100600"/>
                        </a:lnSpc>
                        <a:spcBef>
                          <a:spcPts val="245"/>
                        </a:spcBef>
                        <a:buClr>
                          <a:srgbClr val="BB8542"/>
                        </a:buClr>
                        <a:buChar char="▪"/>
                        <a:tabLst>
                          <a:tab pos="376555" algn="l"/>
                          <a:tab pos="377190" algn="l"/>
                        </a:tabLst>
                      </a:pPr>
                      <a:r>
                        <a:rPr sz="1600" spc="-5" dirty="0">
                          <a:latin typeface="Calibri"/>
                          <a:cs typeface="Calibri"/>
                        </a:rPr>
                        <a:t>Device availability and trained </a:t>
                      </a:r>
                      <a:r>
                        <a:rPr sz="1600" spc="-350" dirty="0">
                          <a:latin typeface="Calibri"/>
                          <a:cs typeface="Calibri"/>
                        </a:rPr>
                        <a:t> </a:t>
                      </a:r>
                      <a:r>
                        <a:rPr sz="1600" spc="-5" dirty="0">
                          <a:latin typeface="Calibri"/>
                          <a:cs typeface="Calibri"/>
                        </a:rPr>
                        <a:t>personnel</a:t>
                      </a:r>
                      <a:endParaRPr sz="1600">
                        <a:latin typeface="Calibri"/>
                        <a:cs typeface="Calibri"/>
                      </a:endParaRPr>
                    </a:p>
                  </a:txBody>
                  <a:tcPr marL="0" marR="0" marT="3111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2"/>
                  </a:ext>
                </a:extLst>
              </a:tr>
              <a:tr h="579130">
                <a:tc>
                  <a:txBody>
                    <a:bodyPr/>
                    <a:lstStyle/>
                    <a:p>
                      <a:pPr marL="376555" marR="501650" indent="-285750">
                        <a:lnSpc>
                          <a:spcPct val="100600"/>
                        </a:lnSpc>
                        <a:spcBef>
                          <a:spcPts val="250"/>
                        </a:spcBef>
                        <a:buClr>
                          <a:srgbClr val="BB8542"/>
                        </a:buClr>
                        <a:buChar char="▪"/>
                        <a:tabLst>
                          <a:tab pos="376555" algn="l"/>
                          <a:tab pos="377190" algn="l"/>
                        </a:tabLst>
                      </a:pPr>
                      <a:r>
                        <a:rPr sz="1600" spc="-5" dirty="0">
                          <a:latin typeface="Calibri"/>
                          <a:cs typeface="Calibri"/>
                        </a:rPr>
                        <a:t>No hemorrhage in the </a:t>
                      </a:r>
                      <a:r>
                        <a:rPr sz="1600" spc="-350" dirty="0">
                          <a:latin typeface="Calibri"/>
                          <a:cs typeface="Calibri"/>
                        </a:rPr>
                        <a:t> </a:t>
                      </a:r>
                      <a:r>
                        <a:rPr sz="1600" spc="-5" dirty="0">
                          <a:latin typeface="Calibri"/>
                          <a:cs typeface="Calibri"/>
                        </a:rPr>
                        <a:t>chest</a:t>
                      </a:r>
                      <a:endParaRPr sz="1600">
                        <a:latin typeface="Calibri"/>
                        <a:cs typeface="Calibri"/>
                      </a:endParaRPr>
                    </a:p>
                  </a:txBody>
                  <a:tcPr marL="0" marR="0" marT="3175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tc>
                  <a:txBody>
                    <a:bodyPr/>
                    <a:lstStyle/>
                    <a:p>
                      <a:pPr marL="376555" marR="449580" indent="-285750">
                        <a:lnSpc>
                          <a:spcPct val="100600"/>
                        </a:lnSpc>
                        <a:spcBef>
                          <a:spcPts val="250"/>
                        </a:spcBef>
                        <a:buClr>
                          <a:srgbClr val="BB8542"/>
                        </a:buClr>
                        <a:buChar char="▪"/>
                        <a:tabLst>
                          <a:tab pos="376555" algn="l"/>
                          <a:tab pos="377190" algn="l"/>
                        </a:tabLst>
                      </a:pPr>
                      <a:r>
                        <a:rPr sz="1600" spc="-5" dirty="0">
                          <a:latin typeface="Calibri"/>
                          <a:cs typeface="Calibri"/>
                        </a:rPr>
                        <a:t>Need rapid </a:t>
                      </a:r>
                      <a:r>
                        <a:rPr sz="1600" dirty="0">
                          <a:latin typeface="Calibri"/>
                          <a:cs typeface="Calibri"/>
                        </a:rPr>
                        <a:t>access </a:t>
                      </a:r>
                      <a:r>
                        <a:rPr sz="1600" spc="-5" dirty="0">
                          <a:latin typeface="Calibri"/>
                          <a:cs typeface="Calibri"/>
                        </a:rPr>
                        <a:t>to definitive </a:t>
                      </a:r>
                      <a:r>
                        <a:rPr sz="1600" spc="-350" dirty="0">
                          <a:latin typeface="Calibri"/>
                          <a:cs typeface="Calibri"/>
                        </a:rPr>
                        <a:t> </a:t>
                      </a:r>
                      <a:r>
                        <a:rPr sz="1600" spc="-5" dirty="0">
                          <a:latin typeface="Calibri"/>
                          <a:cs typeface="Calibri"/>
                        </a:rPr>
                        <a:t>surgery</a:t>
                      </a:r>
                      <a:endParaRPr sz="1600">
                        <a:latin typeface="Calibri"/>
                        <a:cs typeface="Calibri"/>
                      </a:endParaRPr>
                    </a:p>
                  </a:txBody>
                  <a:tcPr marL="0" marR="0" marT="3175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extLst>
                  <a:ext uri="{0D108BD9-81ED-4DB2-BD59-A6C34878D82A}">
                    <a16:rowId xmlns:a16="http://schemas.microsoft.com/office/drawing/2014/main" val="10003"/>
                  </a:ext>
                </a:extLst>
              </a:tr>
              <a:tr h="1066808">
                <a:tc>
                  <a:txBody>
                    <a:bodyPr/>
                    <a:lstStyle/>
                    <a:p>
                      <a:pPr marL="376555" marR="350520" indent="-285750">
                        <a:lnSpc>
                          <a:spcPct val="100200"/>
                        </a:lnSpc>
                        <a:spcBef>
                          <a:spcPts val="254"/>
                        </a:spcBef>
                        <a:buClr>
                          <a:srgbClr val="BB8542"/>
                        </a:buClr>
                        <a:buChar char="▪"/>
                        <a:tabLst>
                          <a:tab pos="376555" algn="l"/>
                          <a:tab pos="377190" algn="l"/>
                        </a:tabLst>
                      </a:pPr>
                      <a:r>
                        <a:rPr sz="1600" spc="-5" dirty="0">
                          <a:latin typeface="Calibri"/>
                          <a:cs typeface="Calibri"/>
                        </a:rPr>
                        <a:t>Blast/blunt</a:t>
                      </a:r>
                      <a:r>
                        <a:rPr sz="1600" spc="-45" dirty="0">
                          <a:latin typeface="Calibri"/>
                          <a:cs typeface="Calibri"/>
                        </a:rPr>
                        <a:t> </a:t>
                      </a:r>
                      <a:r>
                        <a:rPr sz="1600" spc="-5" dirty="0">
                          <a:latin typeface="Calibri"/>
                          <a:cs typeface="Calibri"/>
                        </a:rPr>
                        <a:t>injuries</a:t>
                      </a:r>
                      <a:r>
                        <a:rPr sz="1600" spc="-25" dirty="0">
                          <a:latin typeface="Calibri"/>
                          <a:cs typeface="Calibri"/>
                        </a:rPr>
                        <a:t> </a:t>
                      </a:r>
                      <a:r>
                        <a:rPr sz="1600" spc="-5" dirty="0">
                          <a:latin typeface="Calibri"/>
                          <a:cs typeface="Calibri"/>
                        </a:rPr>
                        <a:t>with </a:t>
                      </a:r>
                      <a:r>
                        <a:rPr sz="1600" spc="-345" dirty="0">
                          <a:latin typeface="Calibri"/>
                          <a:cs typeface="Calibri"/>
                        </a:rPr>
                        <a:t> </a:t>
                      </a:r>
                      <a:r>
                        <a:rPr sz="1600" spc="-5" dirty="0">
                          <a:latin typeface="Calibri"/>
                          <a:cs typeface="Calibri"/>
                        </a:rPr>
                        <a:t>blood </a:t>
                      </a:r>
                      <a:r>
                        <a:rPr sz="1600" dirty="0">
                          <a:latin typeface="Calibri"/>
                          <a:cs typeface="Calibri"/>
                        </a:rPr>
                        <a:t>on </a:t>
                      </a:r>
                      <a:r>
                        <a:rPr sz="1600" spc="-5" dirty="0">
                          <a:latin typeface="Calibri"/>
                          <a:cs typeface="Calibri"/>
                        </a:rPr>
                        <a:t>ultrasound, </a:t>
                      </a:r>
                      <a:r>
                        <a:rPr sz="1600" dirty="0">
                          <a:latin typeface="Calibri"/>
                          <a:cs typeface="Calibri"/>
                        </a:rPr>
                        <a:t> </a:t>
                      </a:r>
                      <a:r>
                        <a:rPr sz="1600" spc="-5" dirty="0">
                          <a:latin typeface="Calibri"/>
                          <a:cs typeface="Calibri"/>
                        </a:rPr>
                        <a:t>pelvic fracture signs, </a:t>
                      </a:r>
                      <a:r>
                        <a:rPr sz="1600" dirty="0">
                          <a:latin typeface="Calibri"/>
                          <a:cs typeface="Calibri"/>
                        </a:rPr>
                        <a:t> </a:t>
                      </a:r>
                      <a:r>
                        <a:rPr sz="1600" spc="-5" dirty="0">
                          <a:latin typeface="Calibri"/>
                          <a:cs typeface="Calibri"/>
                        </a:rPr>
                        <a:t>massive</a:t>
                      </a:r>
                      <a:r>
                        <a:rPr sz="1600" spc="-20" dirty="0">
                          <a:latin typeface="Calibri"/>
                          <a:cs typeface="Calibri"/>
                        </a:rPr>
                        <a:t> </a:t>
                      </a:r>
                      <a:r>
                        <a:rPr sz="1600" spc="-5" dirty="0">
                          <a:latin typeface="Calibri"/>
                          <a:cs typeface="Calibri"/>
                        </a:rPr>
                        <a:t>leg</a:t>
                      </a:r>
                      <a:r>
                        <a:rPr sz="1600" spc="-15" dirty="0">
                          <a:latin typeface="Calibri"/>
                          <a:cs typeface="Calibri"/>
                        </a:rPr>
                        <a:t> </a:t>
                      </a:r>
                      <a:r>
                        <a:rPr sz="1600" spc="-5" dirty="0">
                          <a:latin typeface="Calibri"/>
                          <a:cs typeface="Calibri"/>
                        </a:rPr>
                        <a:t>wounds</a:t>
                      </a:r>
                      <a:endParaRPr sz="1600">
                        <a:latin typeface="Calibri"/>
                        <a:cs typeface="Calibri"/>
                      </a:endParaRPr>
                    </a:p>
                  </a:txBody>
                  <a:tcPr marL="0" marR="0" marT="32384"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marL="376555" marR="731520" indent="-285750">
                        <a:lnSpc>
                          <a:spcPct val="100299"/>
                        </a:lnSpc>
                        <a:spcBef>
                          <a:spcPts val="254"/>
                        </a:spcBef>
                        <a:buClr>
                          <a:srgbClr val="BB8542"/>
                        </a:buClr>
                        <a:buChar char="▪"/>
                        <a:tabLst>
                          <a:tab pos="375920" algn="l"/>
                          <a:tab pos="377190" algn="l"/>
                        </a:tabLst>
                      </a:pPr>
                      <a:r>
                        <a:rPr sz="1600" spc="-5" dirty="0">
                          <a:latin typeface="Calibri"/>
                          <a:cs typeface="Calibri"/>
                        </a:rPr>
                        <a:t>Contraindication </a:t>
                      </a:r>
                      <a:r>
                        <a:rPr sz="1600" dirty="0">
                          <a:latin typeface="Calibri"/>
                          <a:cs typeface="Calibri"/>
                        </a:rPr>
                        <a:t>– </a:t>
                      </a:r>
                      <a:r>
                        <a:rPr sz="1600" spc="-5" dirty="0">
                          <a:latin typeface="Calibri"/>
                          <a:cs typeface="Calibri"/>
                        </a:rPr>
                        <a:t>cardiac </a:t>
                      </a:r>
                      <a:r>
                        <a:rPr sz="1600" dirty="0">
                          <a:latin typeface="Calibri"/>
                          <a:cs typeface="Calibri"/>
                        </a:rPr>
                        <a:t> </a:t>
                      </a:r>
                      <a:r>
                        <a:rPr sz="1600" spc="-5" dirty="0">
                          <a:latin typeface="Calibri"/>
                          <a:cs typeface="Calibri"/>
                        </a:rPr>
                        <a:t>tamponade,</a:t>
                      </a:r>
                      <a:r>
                        <a:rPr sz="1600" spc="-35" dirty="0">
                          <a:latin typeface="Calibri"/>
                          <a:cs typeface="Calibri"/>
                        </a:rPr>
                        <a:t> </a:t>
                      </a:r>
                      <a:r>
                        <a:rPr sz="1600" dirty="0">
                          <a:latin typeface="Calibri"/>
                          <a:cs typeface="Calibri"/>
                        </a:rPr>
                        <a:t>major</a:t>
                      </a:r>
                      <a:r>
                        <a:rPr sz="1600" spc="-20" dirty="0">
                          <a:latin typeface="Calibri"/>
                          <a:cs typeface="Calibri"/>
                        </a:rPr>
                        <a:t> </a:t>
                      </a:r>
                      <a:r>
                        <a:rPr sz="1600" spc="-5" dirty="0">
                          <a:latin typeface="Calibri"/>
                          <a:cs typeface="Calibri"/>
                        </a:rPr>
                        <a:t>thoracic </a:t>
                      </a:r>
                      <a:r>
                        <a:rPr sz="1600" spc="-345" dirty="0">
                          <a:latin typeface="Calibri"/>
                          <a:cs typeface="Calibri"/>
                        </a:rPr>
                        <a:t> </a:t>
                      </a:r>
                      <a:r>
                        <a:rPr sz="1600" spc="-5" dirty="0">
                          <a:latin typeface="Calibri"/>
                          <a:cs typeface="Calibri"/>
                        </a:rPr>
                        <a:t>hemorrhage</a:t>
                      </a:r>
                      <a:endParaRPr sz="1600">
                        <a:latin typeface="Calibri"/>
                        <a:cs typeface="Calibri"/>
                      </a:endParaRPr>
                    </a:p>
                  </a:txBody>
                  <a:tcPr marL="0" marR="0" marT="32384"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4"/>
                  </a:ext>
                </a:extLst>
              </a:tr>
              <a:tr h="335290">
                <a:tc>
                  <a:txBody>
                    <a:bodyPr/>
                    <a:lstStyle/>
                    <a:p>
                      <a:pPr>
                        <a:lnSpc>
                          <a:spcPct val="100000"/>
                        </a:lnSpc>
                      </a:pPr>
                      <a:endParaRPr sz="1700">
                        <a:latin typeface="Times New Roman"/>
                        <a:cs typeface="Times New Roman"/>
                      </a:endParaRPr>
                    </a:p>
                  </a:txBody>
                  <a:tcPr marL="0" marR="0" marT="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tc>
                  <a:txBody>
                    <a:bodyPr/>
                    <a:lstStyle/>
                    <a:p>
                      <a:pPr marL="376555" indent="-286385">
                        <a:lnSpc>
                          <a:spcPct val="100000"/>
                        </a:lnSpc>
                        <a:spcBef>
                          <a:spcPts val="270"/>
                        </a:spcBef>
                        <a:buClr>
                          <a:srgbClr val="BB8542"/>
                        </a:buClr>
                        <a:buChar char="▪"/>
                        <a:tabLst>
                          <a:tab pos="375920" algn="l"/>
                          <a:tab pos="377190" algn="l"/>
                        </a:tabLst>
                      </a:pPr>
                      <a:r>
                        <a:rPr sz="1600" spc="-5" dirty="0">
                          <a:latin typeface="Calibri"/>
                          <a:cs typeface="Calibri"/>
                        </a:rPr>
                        <a:t>Femoral</a:t>
                      </a:r>
                      <a:r>
                        <a:rPr sz="1600" spc="-20" dirty="0">
                          <a:latin typeface="Calibri"/>
                          <a:cs typeface="Calibri"/>
                        </a:rPr>
                        <a:t> </a:t>
                      </a:r>
                      <a:r>
                        <a:rPr sz="1600" spc="-5" dirty="0">
                          <a:latin typeface="Calibri"/>
                          <a:cs typeface="Calibri"/>
                        </a:rPr>
                        <a:t>artery </a:t>
                      </a:r>
                      <a:r>
                        <a:rPr sz="1600" dirty="0">
                          <a:latin typeface="Calibri"/>
                          <a:cs typeface="Calibri"/>
                        </a:rPr>
                        <a:t>access</a:t>
                      </a:r>
                      <a:endParaRPr sz="1600">
                        <a:latin typeface="Calibri"/>
                        <a:cs typeface="Calibri"/>
                      </a:endParaRPr>
                    </a:p>
                  </a:txBody>
                  <a:tcPr marL="0" marR="0" marT="3429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extLst>
                  <a:ext uri="{0D108BD9-81ED-4DB2-BD59-A6C34878D82A}">
                    <a16:rowId xmlns:a16="http://schemas.microsoft.com/office/drawing/2014/main" val="10005"/>
                  </a:ext>
                </a:extLst>
              </a:tr>
              <a:tr h="441601">
                <a:tc>
                  <a:txBody>
                    <a:bodyPr/>
                    <a:lstStyle/>
                    <a:p>
                      <a:pPr>
                        <a:lnSpc>
                          <a:spcPct val="100000"/>
                        </a:lnSpc>
                      </a:pPr>
                      <a:endParaRPr sz="1700">
                        <a:latin typeface="Times New Roman"/>
                        <a:cs typeface="Times New Roman"/>
                      </a:endParaRPr>
                    </a:p>
                  </a:txBody>
                  <a:tcPr marL="0" marR="0" marT="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marL="376555" indent="-286385">
                        <a:lnSpc>
                          <a:spcPct val="100000"/>
                        </a:lnSpc>
                        <a:spcBef>
                          <a:spcPts val="270"/>
                        </a:spcBef>
                        <a:buClr>
                          <a:srgbClr val="BB8542"/>
                        </a:buClr>
                        <a:buChar char="▪"/>
                        <a:tabLst>
                          <a:tab pos="375920" algn="l"/>
                          <a:tab pos="377190" algn="l"/>
                        </a:tabLst>
                      </a:pPr>
                      <a:r>
                        <a:rPr sz="1600" spc="-5" dirty="0">
                          <a:latin typeface="Calibri"/>
                          <a:cs typeface="Calibri"/>
                        </a:rPr>
                        <a:t>Tactical</a:t>
                      </a:r>
                      <a:r>
                        <a:rPr sz="1600" spc="-35" dirty="0">
                          <a:latin typeface="Calibri"/>
                          <a:cs typeface="Calibri"/>
                        </a:rPr>
                        <a:t> </a:t>
                      </a:r>
                      <a:r>
                        <a:rPr sz="1600" spc="-5" dirty="0">
                          <a:latin typeface="Calibri"/>
                          <a:cs typeface="Calibri"/>
                        </a:rPr>
                        <a:t>environment</a:t>
                      </a:r>
                      <a:r>
                        <a:rPr sz="1600" spc="-10" dirty="0">
                          <a:latin typeface="Calibri"/>
                          <a:cs typeface="Calibri"/>
                        </a:rPr>
                        <a:t> </a:t>
                      </a:r>
                      <a:r>
                        <a:rPr sz="1600" spc="-5" dirty="0">
                          <a:latin typeface="Calibri"/>
                          <a:cs typeface="Calibri"/>
                        </a:rPr>
                        <a:t>limitations</a:t>
                      </a:r>
                      <a:endParaRPr sz="1600">
                        <a:latin typeface="Calibri"/>
                        <a:cs typeface="Calibri"/>
                      </a:endParaRPr>
                    </a:p>
                  </a:txBody>
                  <a:tcPr marL="0" marR="0" marT="3429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6"/>
                  </a:ext>
                </a:extLst>
              </a:tr>
            </a:tbl>
          </a:graphicData>
        </a:graphic>
      </p:graphicFrame>
      <p:pic>
        <p:nvPicPr>
          <p:cNvPr id="7" name="object 7"/>
          <p:cNvPicPr/>
          <p:nvPr/>
        </p:nvPicPr>
        <p:blipFill>
          <a:blip r:embed="rId5" cstate="print"/>
          <a:stretch>
            <a:fillRect/>
          </a:stretch>
        </p:blipFill>
        <p:spPr>
          <a:xfrm>
            <a:off x="6678930" y="1757172"/>
            <a:ext cx="4979668" cy="4164329"/>
          </a:xfrm>
          <a:prstGeom prst="rect">
            <a:avLst/>
          </a:prstGeom>
        </p:spPr>
      </p:pic>
      <p:graphicFrame>
        <p:nvGraphicFramePr>
          <p:cNvPr id="8" name="object 8"/>
          <p:cNvGraphicFramePr>
            <a:graphicFrameLocks noGrp="1"/>
          </p:cNvGraphicFramePr>
          <p:nvPr/>
        </p:nvGraphicFramePr>
        <p:xfrm>
          <a:off x="6791491" y="1861858"/>
          <a:ext cx="4754880" cy="3949700"/>
        </p:xfrm>
        <a:graphic>
          <a:graphicData uri="http://schemas.openxmlformats.org/drawingml/2006/table">
            <a:tbl>
              <a:tblPr firstRow="1" bandRow="1">
                <a:tableStyleId>{2D5ABB26-0587-4C30-8999-92F81FD0307C}</a:tableStyleId>
              </a:tblPr>
              <a:tblGrid>
                <a:gridCol w="2059305">
                  <a:extLst>
                    <a:ext uri="{9D8B030D-6E8A-4147-A177-3AD203B41FA5}">
                      <a16:colId xmlns:a16="http://schemas.microsoft.com/office/drawing/2014/main" val="20000"/>
                    </a:ext>
                  </a:extLst>
                </a:gridCol>
                <a:gridCol w="2676524">
                  <a:extLst>
                    <a:ext uri="{9D8B030D-6E8A-4147-A177-3AD203B41FA5}">
                      <a16:colId xmlns:a16="http://schemas.microsoft.com/office/drawing/2014/main" val="20001"/>
                    </a:ext>
                  </a:extLst>
                </a:gridCol>
              </a:tblGrid>
              <a:tr h="701050">
                <a:tc gridSpan="2">
                  <a:txBody>
                    <a:bodyPr/>
                    <a:lstStyle/>
                    <a:p>
                      <a:pPr marL="91440">
                        <a:lnSpc>
                          <a:spcPct val="100000"/>
                        </a:lnSpc>
                        <a:spcBef>
                          <a:spcPts val="229"/>
                        </a:spcBef>
                      </a:pPr>
                      <a:r>
                        <a:rPr sz="2000" b="1" spc="-5" dirty="0">
                          <a:latin typeface="Calibri"/>
                          <a:cs typeface="Calibri"/>
                        </a:rPr>
                        <a:t>ResQFoam™</a:t>
                      </a:r>
                      <a:endParaRPr sz="2000">
                        <a:latin typeface="Calibri"/>
                        <a:cs typeface="Calibri"/>
                      </a:endParaRPr>
                    </a:p>
                    <a:p>
                      <a:pPr marL="91440">
                        <a:lnSpc>
                          <a:spcPct val="100000"/>
                        </a:lnSpc>
                        <a:spcBef>
                          <a:spcPts val="20"/>
                        </a:spcBef>
                      </a:pPr>
                      <a:r>
                        <a:rPr sz="2000" b="1" spc="-5" dirty="0">
                          <a:latin typeface="Calibri"/>
                          <a:cs typeface="Calibri"/>
                        </a:rPr>
                        <a:t>Intraperitoneal</a:t>
                      </a:r>
                      <a:r>
                        <a:rPr sz="2000" b="1" spc="5" dirty="0">
                          <a:latin typeface="Calibri"/>
                          <a:cs typeface="Calibri"/>
                        </a:rPr>
                        <a:t> </a:t>
                      </a:r>
                      <a:r>
                        <a:rPr sz="2000" b="1" spc="-5" dirty="0">
                          <a:latin typeface="Calibri"/>
                          <a:cs typeface="Calibri"/>
                        </a:rPr>
                        <a:t>expanding</a:t>
                      </a:r>
                      <a:r>
                        <a:rPr sz="2000" b="1" spc="5" dirty="0">
                          <a:latin typeface="Calibri"/>
                          <a:cs typeface="Calibri"/>
                        </a:rPr>
                        <a:t> </a:t>
                      </a:r>
                      <a:r>
                        <a:rPr sz="2000" b="1" spc="-5" dirty="0">
                          <a:latin typeface="Calibri"/>
                          <a:cs typeface="Calibri"/>
                        </a:rPr>
                        <a:t>agent</a:t>
                      </a:r>
                      <a:endParaRPr sz="2000">
                        <a:latin typeface="Calibri"/>
                        <a:cs typeface="Calibri"/>
                      </a:endParaRPr>
                    </a:p>
                  </a:txBody>
                  <a:tcPr marL="0" marR="0" marT="29209"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hMerge="1">
                  <a:txBody>
                    <a:bodyPr/>
                    <a:lstStyle/>
                    <a:p>
                      <a:endParaRPr/>
                    </a:p>
                  </a:txBody>
                  <a:tcPr marL="0" marR="0" marT="0" marB="0"/>
                </a:tc>
                <a:extLst>
                  <a:ext uri="{0D108BD9-81ED-4DB2-BD59-A6C34878D82A}">
                    <a16:rowId xmlns:a16="http://schemas.microsoft.com/office/drawing/2014/main" val="10000"/>
                  </a:ext>
                </a:extLst>
              </a:tr>
              <a:tr h="370424">
                <a:tc>
                  <a:txBody>
                    <a:bodyPr/>
                    <a:lstStyle/>
                    <a:p>
                      <a:pPr marL="397510">
                        <a:lnSpc>
                          <a:spcPct val="100000"/>
                        </a:lnSpc>
                        <a:spcBef>
                          <a:spcPts val="275"/>
                        </a:spcBef>
                      </a:pPr>
                      <a:r>
                        <a:rPr sz="1800" b="1" spc="-5" dirty="0">
                          <a:latin typeface="Calibri"/>
                          <a:cs typeface="Calibri"/>
                        </a:rPr>
                        <a:t>INDICATIONS</a:t>
                      </a:r>
                      <a:endParaRPr sz="1800">
                        <a:latin typeface="Calibri"/>
                        <a:cs typeface="Calibri"/>
                      </a:endParaRPr>
                    </a:p>
                  </a:txBody>
                  <a:tcPr marL="0" marR="0" marT="3492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tc>
                  <a:txBody>
                    <a:bodyPr/>
                    <a:lstStyle/>
                    <a:p>
                      <a:pPr marL="709930">
                        <a:lnSpc>
                          <a:spcPct val="100000"/>
                        </a:lnSpc>
                        <a:spcBef>
                          <a:spcPts val="275"/>
                        </a:spcBef>
                      </a:pPr>
                      <a:r>
                        <a:rPr sz="1800" b="1" spc="-5" dirty="0">
                          <a:latin typeface="Calibri"/>
                          <a:cs typeface="Calibri"/>
                        </a:rPr>
                        <a:t>LIMITATIONS</a:t>
                      </a:r>
                      <a:endParaRPr sz="1800">
                        <a:latin typeface="Calibri"/>
                        <a:cs typeface="Calibri"/>
                      </a:endParaRPr>
                    </a:p>
                  </a:txBody>
                  <a:tcPr marL="0" marR="0" marT="3492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extLst>
                  <a:ext uri="{0D108BD9-81ED-4DB2-BD59-A6C34878D82A}">
                    <a16:rowId xmlns:a16="http://schemas.microsoft.com/office/drawing/2014/main" val="10001"/>
                  </a:ext>
                </a:extLst>
              </a:tr>
              <a:tr h="1310650">
                <a:tc>
                  <a:txBody>
                    <a:bodyPr/>
                    <a:lstStyle/>
                    <a:p>
                      <a:pPr marL="376555" marR="104775" indent="-285750">
                        <a:lnSpc>
                          <a:spcPct val="100099"/>
                        </a:lnSpc>
                        <a:spcBef>
                          <a:spcPts val="254"/>
                        </a:spcBef>
                        <a:buClr>
                          <a:srgbClr val="BB8542"/>
                        </a:buClr>
                        <a:buChar char="▪"/>
                        <a:tabLst>
                          <a:tab pos="376555" algn="l"/>
                          <a:tab pos="377190" algn="l"/>
                        </a:tabLst>
                      </a:pPr>
                      <a:r>
                        <a:rPr sz="1600" spc="-5" dirty="0">
                          <a:solidFill>
                            <a:srgbClr val="221F1F"/>
                          </a:solidFill>
                          <a:latin typeface="Calibri"/>
                          <a:cs typeface="Calibri"/>
                        </a:rPr>
                        <a:t>Coexistence </a:t>
                      </a:r>
                      <a:r>
                        <a:rPr sz="1600" dirty="0">
                          <a:solidFill>
                            <a:srgbClr val="221F1F"/>
                          </a:solidFill>
                          <a:latin typeface="Calibri"/>
                          <a:cs typeface="Calibri"/>
                        </a:rPr>
                        <a:t>of </a:t>
                      </a:r>
                      <a:r>
                        <a:rPr sz="1600" spc="5" dirty="0">
                          <a:solidFill>
                            <a:srgbClr val="221F1F"/>
                          </a:solidFill>
                          <a:latin typeface="Calibri"/>
                          <a:cs typeface="Calibri"/>
                        </a:rPr>
                        <a:t> </a:t>
                      </a:r>
                      <a:r>
                        <a:rPr sz="1600" spc="-5" dirty="0">
                          <a:solidFill>
                            <a:srgbClr val="221F1F"/>
                          </a:solidFill>
                          <a:latin typeface="Calibri"/>
                          <a:cs typeface="Calibri"/>
                        </a:rPr>
                        <a:t>physiology </a:t>
                      </a:r>
                      <a:r>
                        <a:rPr sz="1600" dirty="0">
                          <a:solidFill>
                            <a:srgbClr val="221F1F"/>
                          </a:solidFill>
                          <a:latin typeface="Calibri"/>
                          <a:cs typeface="Calibri"/>
                        </a:rPr>
                        <a:t> </a:t>
                      </a:r>
                      <a:r>
                        <a:rPr sz="1600" spc="-5" dirty="0">
                          <a:solidFill>
                            <a:srgbClr val="221F1F"/>
                          </a:solidFill>
                          <a:latin typeface="Calibri"/>
                          <a:cs typeface="Calibri"/>
                        </a:rPr>
                        <a:t>consistent with </a:t>
                      </a:r>
                      <a:r>
                        <a:rPr sz="1600" dirty="0">
                          <a:solidFill>
                            <a:srgbClr val="221F1F"/>
                          </a:solidFill>
                          <a:latin typeface="Calibri"/>
                          <a:cs typeface="Calibri"/>
                        </a:rPr>
                        <a:t> </a:t>
                      </a:r>
                      <a:r>
                        <a:rPr sz="1600" spc="-5" dirty="0">
                          <a:solidFill>
                            <a:srgbClr val="221F1F"/>
                          </a:solidFill>
                          <a:latin typeface="Calibri"/>
                          <a:cs typeface="Calibri"/>
                        </a:rPr>
                        <a:t>severe </a:t>
                      </a:r>
                      <a:r>
                        <a:rPr sz="1600" dirty="0">
                          <a:solidFill>
                            <a:srgbClr val="221F1F"/>
                          </a:solidFill>
                          <a:latin typeface="Calibri"/>
                          <a:cs typeface="Calibri"/>
                        </a:rPr>
                        <a:t> </a:t>
                      </a:r>
                      <a:r>
                        <a:rPr sz="1600" spc="-5" dirty="0">
                          <a:solidFill>
                            <a:srgbClr val="221F1F"/>
                          </a:solidFill>
                          <a:latin typeface="Calibri"/>
                          <a:cs typeface="Calibri"/>
                        </a:rPr>
                        <a:t>hemorrhagic</a:t>
                      </a:r>
                      <a:r>
                        <a:rPr sz="1600" spc="-55" dirty="0">
                          <a:solidFill>
                            <a:srgbClr val="221F1F"/>
                          </a:solidFill>
                          <a:latin typeface="Calibri"/>
                          <a:cs typeface="Calibri"/>
                        </a:rPr>
                        <a:t> </a:t>
                      </a:r>
                      <a:r>
                        <a:rPr sz="1600" spc="-5" dirty="0">
                          <a:solidFill>
                            <a:srgbClr val="221F1F"/>
                          </a:solidFill>
                          <a:latin typeface="Calibri"/>
                          <a:cs typeface="Calibri"/>
                        </a:rPr>
                        <a:t>shock</a:t>
                      </a:r>
                      <a:endParaRPr sz="1600">
                        <a:latin typeface="Calibri"/>
                        <a:cs typeface="Calibri"/>
                      </a:endParaRPr>
                    </a:p>
                  </a:txBody>
                  <a:tcPr marL="0" marR="0" marT="32384"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marL="377190" marR="367665" indent="-286385">
                        <a:lnSpc>
                          <a:spcPct val="100000"/>
                        </a:lnSpc>
                        <a:spcBef>
                          <a:spcPts val="260"/>
                        </a:spcBef>
                        <a:buClr>
                          <a:srgbClr val="BB8542"/>
                        </a:buClr>
                        <a:buChar char="▪"/>
                        <a:tabLst>
                          <a:tab pos="376555" algn="l"/>
                          <a:tab pos="377825" algn="l"/>
                        </a:tabLst>
                      </a:pPr>
                      <a:r>
                        <a:rPr sz="1600" spc="-5" dirty="0">
                          <a:latin typeface="Calibri"/>
                          <a:cs typeface="Calibri"/>
                        </a:rPr>
                        <a:t>Cannot use with </a:t>
                      </a:r>
                      <a:r>
                        <a:rPr sz="1600" dirty="0">
                          <a:latin typeface="Calibri"/>
                          <a:cs typeface="Calibri"/>
                        </a:rPr>
                        <a:t> </a:t>
                      </a:r>
                      <a:r>
                        <a:rPr sz="1600" spc="-5" dirty="0">
                          <a:latin typeface="Calibri"/>
                          <a:cs typeface="Calibri"/>
                        </a:rPr>
                        <a:t>abdominal</a:t>
                      </a:r>
                      <a:r>
                        <a:rPr sz="1600" spc="-55" dirty="0">
                          <a:latin typeface="Calibri"/>
                          <a:cs typeface="Calibri"/>
                        </a:rPr>
                        <a:t> </a:t>
                      </a:r>
                      <a:r>
                        <a:rPr sz="1600" spc="-5" dirty="0">
                          <a:latin typeface="Calibri"/>
                          <a:cs typeface="Calibri"/>
                        </a:rPr>
                        <a:t>evisceration</a:t>
                      </a:r>
                      <a:endParaRPr sz="1600">
                        <a:latin typeface="Calibri"/>
                        <a:cs typeface="Calibri"/>
                      </a:endParaRPr>
                    </a:p>
                  </a:txBody>
                  <a:tcPr marL="0" marR="0" marT="3302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2"/>
                  </a:ext>
                </a:extLst>
              </a:tr>
              <a:tr h="1554490">
                <a:tc>
                  <a:txBody>
                    <a:bodyPr/>
                    <a:lstStyle/>
                    <a:p>
                      <a:pPr marL="377190" marR="393065" indent="-286385">
                        <a:lnSpc>
                          <a:spcPct val="100099"/>
                        </a:lnSpc>
                        <a:spcBef>
                          <a:spcPts val="254"/>
                        </a:spcBef>
                        <a:buClr>
                          <a:srgbClr val="BB8542"/>
                        </a:buClr>
                        <a:buChar char="▪"/>
                        <a:tabLst>
                          <a:tab pos="377190" algn="l"/>
                          <a:tab pos="377825" algn="l"/>
                        </a:tabLst>
                      </a:pPr>
                      <a:r>
                        <a:rPr sz="1600" spc="-5" dirty="0">
                          <a:solidFill>
                            <a:srgbClr val="221F1F"/>
                          </a:solidFill>
                          <a:latin typeface="Calibri"/>
                          <a:cs typeface="Calibri"/>
                        </a:rPr>
                        <a:t>Coupled with </a:t>
                      </a:r>
                      <a:r>
                        <a:rPr sz="1600" dirty="0">
                          <a:solidFill>
                            <a:srgbClr val="221F1F"/>
                          </a:solidFill>
                          <a:latin typeface="Calibri"/>
                          <a:cs typeface="Calibri"/>
                        </a:rPr>
                        <a:t> </a:t>
                      </a:r>
                      <a:r>
                        <a:rPr sz="1600" spc="-5" dirty="0">
                          <a:solidFill>
                            <a:srgbClr val="221F1F"/>
                          </a:solidFill>
                          <a:latin typeface="Calibri"/>
                          <a:cs typeface="Calibri"/>
                        </a:rPr>
                        <a:t>positive </a:t>
                      </a:r>
                      <a:r>
                        <a:rPr sz="1600" dirty="0">
                          <a:solidFill>
                            <a:srgbClr val="221F1F"/>
                          </a:solidFill>
                          <a:latin typeface="Calibri"/>
                          <a:cs typeface="Calibri"/>
                        </a:rPr>
                        <a:t> </a:t>
                      </a:r>
                      <a:r>
                        <a:rPr sz="1600" spc="-5" dirty="0">
                          <a:solidFill>
                            <a:srgbClr val="221F1F"/>
                          </a:solidFill>
                          <a:latin typeface="Calibri"/>
                          <a:cs typeface="Calibri"/>
                        </a:rPr>
                        <a:t>confirmation</a:t>
                      </a:r>
                      <a:r>
                        <a:rPr sz="1600" spc="-80" dirty="0">
                          <a:solidFill>
                            <a:srgbClr val="221F1F"/>
                          </a:solidFill>
                          <a:latin typeface="Calibri"/>
                          <a:cs typeface="Calibri"/>
                        </a:rPr>
                        <a:t> </a:t>
                      </a:r>
                      <a:r>
                        <a:rPr sz="1600" dirty="0">
                          <a:solidFill>
                            <a:srgbClr val="221F1F"/>
                          </a:solidFill>
                          <a:latin typeface="Calibri"/>
                          <a:cs typeface="Calibri"/>
                        </a:rPr>
                        <a:t>of </a:t>
                      </a:r>
                      <a:r>
                        <a:rPr sz="1600" spc="-345" dirty="0">
                          <a:solidFill>
                            <a:srgbClr val="221F1F"/>
                          </a:solidFill>
                          <a:latin typeface="Calibri"/>
                          <a:cs typeface="Calibri"/>
                        </a:rPr>
                        <a:t> </a:t>
                      </a:r>
                      <a:r>
                        <a:rPr sz="1600" spc="-5" dirty="0">
                          <a:solidFill>
                            <a:srgbClr val="221F1F"/>
                          </a:solidFill>
                          <a:latin typeface="Calibri"/>
                          <a:cs typeface="Calibri"/>
                        </a:rPr>
                        <a:t>bleeding within </a:t>
                      </a:r>
                      <a:r>
                        <a:rPr sz="1600" spc="-350" dirty="0">
                          <a:solidFill>
                            <a:srgbClr val="221F1F"/>
                          </a:solidFill>
                          <a:latin typeface="Calibri"/>
                          <a:cs typeface="Calibri"/>
                        </a:rPr>
                        <a:t> </a:t>
                      </a:r>
                      <a:r>
                        <a:rPr sz="1600" spc="-5" dirty="0">
                          <a:solidFill>
                            <a:srgbClr val="221F1F"/>
                          </a:solidFill>
                          <a:latin typeface="Calibri"/>
                          <a:cs typeface="Calibri"/>
                        </a:rPr>
                        <a:t>the abdominal </a:t>
                      </a:r>
                      <a:r>
                        <a:rPr sz="1600" dirty="0">
                          <a:solidFill>
                            <a:srgbClr val="221F1F"/>
                          </a:solidFill>
                          <a:latin typeface="Calibri"/>
                          <a:cs typeface="Calibri"/>
                        </a:rPr>
                        <a:t> </a:t>
                      </a:r>
                      <a:r>
                        <a:rPr sz="1600" spc="-5" dirty="0">
                          <a:solidFill>
                            <a:srgbClr val="221F1F"/>
                          </a:solidFill>
                          <a:latin typeface="Calibri"/>
                          <a:cs typeface="Calibri"/>
                        </a:rPr>
                        <a:t>compartment</a:t>
                      </a:r>
                      <a:endParaRPr sz="1600">
                        <a:latin typeface="Calibri"/>
                        <a:cs typeface="Calibri"/>
                      </a:endParaRPr>
                    </a:p>
                  </a:txBody>
                  <a:tcPr marL="0" marR="0" marT="32384"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tc>
                  <a:txBody>
                    <a:bodyPr/>
                    <a:lstStyle/>
                    <a:p>
                      <a:pPr marL="377190" marR="172085" indent="-286385">
                        <a:lnSpc>
                          <a:spcPct val="100099"/>
                        </a:lnSpc>
                        <a:spcBef>
                          <a:spcPts val="250"/>
                        </a:spcBef>
                        <a:buClr>
                          <a:srgbClr val="BB8542"/>
                        </a:buClr>
                        <a:buChar char="▪"/>
                        <a:tabLst>
                          <a:tab pos="377190" algn="l"/>
                          <a:tab pos="377825" algn="l"/>
                        </a:tabLst>
                      </a:pPr>
                      <a:r>
                        <a:rPr sz="1600" spc="-5" dirty="0">
                          <a:latin typeface="Calibri"/>
                          <a:cs typeface="Calibri"/>
                        </a:rPr>
                        <a:t>Diaphragm injuries may </a:t>
                      </a:r>
                      <a:r>
                        <a:rPr sz="1600" dirty="0">
                          <a:latin typeface="Calibri"/>
                          <a:cs typeface="Calibri"/>
                        </a:rPr>
                        <a:t> </a:t>
                      </a:r>
                      <a:r>
                        <a:rPr sz="1600" spc="-5" dirty="0">
                          <a:latin typeface="Calibri"/>
                          <a:cs typeface="Calibri"/>
                        </a:rPr>
                        <a:t>result in </a:t>
                      </a:r>
                      <a:r>
                        <a:rPr sz="1600" dirty="0">
                          <a:latin typeface="Calibri"/>
                          <a:cs typeface="Calibri"/>
                        </a:rPr>
                        <a:t>a </a:t>
                      </a:r>
                      <a:r>
                        <a:rPr sz="1600" spc="5" dirty="0">
                          <a:latin typeface="Calibri"/>
                          <a:cs typeface="Calibri"/>
                        </a:rPr>
                        <a:t> </a:t>
                      </a:r>
                      <a:r>
                        <a:rPr sz="1600" b="1" spc="-5" dirty="0">
                          <a:latin typeface="Calibri"/>
                          <a:cs typeface="Calibri"/>
                        </a:rPr>
                        <a:t>FOAMOTHORAX</a:t>
                      </a:r>
                      <a:r>
                        <a:rPr sz="1600" b="1" dirty="0">
                          <a:latin typeface="Calibri"/>
                          <a:cs typeface="Calibri"/>
                        </a:rPr>
                        <a:t> </a:t>
                      </a:r>
                      <a:r>
                        <a:rPr sz="1600" spc="-5" dirty="0">
                          <a:latin typeface="Calibri"/>
                          <a:cs typeface="Calibri"/>
                        </a:rPr>
                        <a:t>so</a:t>
                      </a:r>
                      <a:r>
                        <a:rPr sz="1600" dirty="0">
                          <a:latin typeface="Calibri"/>
                          <a:cs typeface="Calibri"/>
                        </a:rPr>
                        <a:t> </a:t>
                      </a:r>
                      <a:r>
                        <a:rPr sz="1600" spc="-5" dirty="0">
                          <a:latin typeface="Calibri"/>
                          <a:cs typeface="Calibri"/>
                        </a:rPr>
                        <a:t>foam </a:t>
                      </a:r>
                      <a:r>
                        <a:rPr sz="1600" spc="-350" dirty="0">
                          <a:latin typeface="Calibri"/>
                          <a:cs typeface="Calibri"/>
                        </a:rPr>
                        <a:t> </a:t>
                      </a:r>
                      <a:r>
                        <a:rPr sz="1600" spc="-5" dirty="0">
                          <a:latin typeface="Calibri"/>
                          <a:cs typeface="Calibri"/>
                        </a:rPr>
                        <a:t>should be withheld in the </a:t>
                      </a:r>
                      <a:r>
                        <a:rPr sz="1600" spc="-350" dirty="0">
                          <a:latin typeface="Calibri"/>
                          <a:cs typeface="Calibri"/>
                        </a:rPr>
                        <a:t> </a:t>
                      </a:r>
                      <a:r>
                        <a:rPr sz="1600" spc="-5" dirty="0">
                          <a:latin typeface="Calibri"/>
                          <a:cs typeface="Calibri"/>
                        </a:rPr>
                        <a:t>absence </a:t>
                      </a:r>
                      <a:r>
                        <a:rPr sz="1600" dirty="0">
                          <a:latin typeface="Calibri"/>
                          <a:cs typeface="Calibri"/>
                        </a:rPr>
                        <a:t>of </a:t>
                      </a:r>
                      <a:r>
                        <a:rPr sz="1600" spc="-5" dirty="0">
                          <a:latin typeface="Calibri"/>
                          <a:cs typeface="Calibri"/>
                        </a:rPr>
                        <a:t>even, bilateral </a:t>
                      </a:r>
                      <a:r>
                        <a:rPr sz="1600" spc="-350" dirty="0">
                          <a:latin typeface="Calibri"/>
                          <a:cs typeface="Calibri"/>
                        </a:rPr>
                        <a:t> </a:t>
                      </a:r>
                      <a:r>
                        <a:rPr sz="1600" spc="-5" dirty="0">
                          <a:latin typeface="Calibri"/>
                          <a:cs typeface="Calibri"/>
                        </a:rPr>
                        <a:t>breath</a:t>
                      </a:r>
                      <a:r>
                        <a:rPr sz="1600" spc="-10" dirty="0">
                          <a:latin typeface="Calibri"/>
                          <a:cs typeface="Calibri"/>
                        </a:rPr>
                        <a:t> </a:t>
                      </a:r>
                      <a:r>
                        <a:rPr sz="1600" spc="-5" dirty="0">
                          <a:latin typeface="Calibri"/>
                          <a:cs typeface="Calibri"/>
                        </a:rPr>
                        <a:t>sounds</a:t>
                      </a:r>
                      <a:endParaRPr sz="1600">
                        <a:latin typeface="Calibri"/>
                        <a:cs typeface="Calibri"/>
                      </a:endParaRPr>
                    </a:p>
                  </a:txBody>
                  <a:tcPr marL="0" marR="0" marT="3175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extLst>
                  <a:ext uri="{0D108BD9-81ED-4DB2-BD59-A6C34878D82A}">
                    <a16:rowId xmlns:a16="http://schemas.microsoft.com/office/drawing/2014/main" val="10003"/>
                  </a:ext>
                </a:extLst>
              </a:tr>
            </a:tbl>
          </a:graphicData>
        </a:graphic>
      </p:graphicFrame>
      <p:grpSp>
        <p:nvGrpSpPr>
          <p:cNvPr id="9" name="object 9"/>
          <p:cNvGrpSpPr/>
          <p:nvPr/>
        </p:nvGrpSpPr>
        <p:grpSpPr>
          <a:xfrm>
            <a:off x="516636" y="6027421"/>
            <a:ext cx="3468370" cy="640080"/>
            <a:chOff x="516636" y="6027421"/>
            <a:chExt cx="3468370" cy="640080"/>
          </a:xfrm>
        </p:grpSpPr>
        <p:sp>
          <p:nvSpPr>
            <p:cNvPr id="10" name="object 10"/>
            <p:cNvSpPr/>
            <p:nvPr/>
          </p:nvSpPr>
          <p:spPr>
            <a:xfrm>
              <a:off x="526161" y="6036946"/>
              <a:ext cx="3449320" cy="621030"/>
            </a:xfrm>
            <a:custGeom>
              <a:avLst/>
              <a:gdLst/>
              <a:ahLst/>
              <a:cxnLst/>
              <a:rect l="l" t="t" r="r" b="b"/>
              <a:pathLst>
                <a:path w="3449320" h="621029">
                  <a:moveTo>
                    <a:pt x="3377514" y="0"/>
                  </a:moveTo>
                  <a:lnTo>
                    <a:pt x="71297" y="0"/>
                  </a:lnTo>
                  <a:lnTo>
                    <a:pt x="43548" y="5602"/>
                  </a:lnTo>
                  <a:lnTo>
                    <a:pt x="20885" y="20880"/>
                  </a:lnTo>
                  <a:lnTo>
                    <a:pt x="5603" y="43542"/>
                  </a:lnTo>
                  <a:lnTo>
                    <a:pt x="0" y="71297"/>
                  </a:lnTo>
                  <a:lnTo>
                    <a:pt x="0" y="549732"/>
                  </a:lnTo>
                  <a:lnTo>
                    <a:pt x="5603" y="577481"/>
                  </a:lnTo>
                  <a:lnTo>
                    <a:pt x="20885" y="600144"/>
                  </a:lnTo>
                  <a:lnTo>
                    <a:pt x="43548" y="615426"/>
                  </a:lnTo>
                  <a:lnTo>
                    <a:pt x="71297" y="621030"/>
                  </a:lnTo>
                  <a:lnTo>
                    <a:pt x="3377514" y="621030"/>
                  </a:lnTo>
                  <a:lnTo>
                    <a:pt x="3405263" y="615426"/>
                  </a:lnTo>
                  <a:lnTo>
                    <a:pt x="3427926" y="600144"/>
                  </a:lnTo>
                  <a:lnTo>
                    <a:pt x="3443208" y="577481"/>
                  </a:lnTo>
                  <a:lnTo>
                    <a:pt x="3448812" y="549732"/>
                  </a:lnTo>
                  <a:lnTo>
                    <a:pt x="3448812" y="71297"/>
                  </a:lnTo>
                  <a:lnTo>
                    <a:pt x="3443208" y="43542"/>
                  </a:lnTo>
                  <a:lnTo>
                    <a:pt x="3427926" y="20880"/>
                  </a:lnTo>
                  <a:lnTo>
                    <a:pt x="3405263" y="5602"/>
                  </a:lnTo>
                  <a:lnTo>
                    <a:pt x="3377514" y="0"/>
                  </a:lnTo>
                  <a:close/>
                </a:path>
              </a:pathLst>
            </a:custGeom>
            <a:solidFill>
              <a:srgbClr val="A0C1E7">
                <a:alpha val="74900"/>
              </a:srgbClr>
            </a:solidFill>
          </p:spPr>
          <p:txBody>
            <a:bodyPr wrap="square" lIns="0" tIns="0" rIns="0" bIns="0" rtlCol="0"/>
            <a:lstStyle/>
            <a:p>
              <a:endParaRPr/>
            </a:p>
          </p:txBody>
        </p:sp>
        <p:sp>
          <p:nvSpPr>
            <p:cNvPr id="11" name="object 11"/>
            <p:cNvSpPr/>
            <p:nvPr/>
          </p:nvSpPr>
          <p:spPr>
            <a:xfrm>
              <a:off x="526161" y="6036946"/>
              <a:ext cx="3449320" cy="621030"/>
            </a:xfrm>
            <a:custGeom>
              <a:avLst/>
              <a:gdLst/>
              <a:ahLst/>
              <a:cxnLst/>
              <a:rect l="l" t="t" r="r" b="b"/>
              <a:pathLst>
                <a:path w="3449320" h="621029">
                  <a:moveTo>
                    <a:pt x="0" y="71297"/>
                  </a:moveTo>
                  <a:lnTo>
                    <a:pt x="5603" y="43542"/>
                  </a:lnTo>
                  <a:lnTo>
                    <a:pt x="20885" y="20880"/>
                  </a:lnTo>
                  <a:lnTo>
                    <a:pt x="43548" y="5602"/>
                  </a:lnTo>
                  <a:lnTo>
                    <a:pt x="71297" y="0"/>
                  </a:lnTo>
                  <a:lnTo>
                    <a:pt x="3377514" y="0"/>
                  </a:lnTo>
                  <a:lnTo>
                    <a:pt x="3405263" y="5602"/>
                  </a:lnTo>
                  <a:lnTo>
                    <a:pt x="3427926" y="20880"/>
                  </a:lnTo>
                  <a:lnTo>
                    <a:pt x="3443208" y="43542"/>
                  </a:lnTo>
                  <a:lnTo>
                    <a:pt x="3448812" y="71297"/>
                  </a:lnTo>
                  <a:lnTo>
                    <a:pt x="3448812" y="549732"/>
                  </a:lnTo>
                  <a:lnTo>
                    <a:pt x="3443208" y="577481"/>
                  </a:lnTo>
                  <a:lnTo>
                    <a:pt x="3427926" y="600144"/>
                  </a:lnTo>
                  <a:lnTo>
                    <a:pt x="3405263" y="615426"/>
                  </a:lnTo>
                  <a:lnTo>
                    <a:pt x="3377514" y="621030"/>
                  </a:lnTo>
                  <a:lnTo>
                    <a:pt x="71297" y="621030"/>
                  </a:lnTo>
                  <a:lnTo>
                    <a:pt x="43548" y="615426"/>
                  </a:lnTo>
                  <a:lnTo>
                    <a:pt x="20885" y="600144"/>
                  </a:lnTo>
                  <a:lnTo>
                    <a:pt x="5603" y="577481"/>
                  </a:lnTo>
                  <a:lnTo>
                    <a:pt x="0" y="549732"/>
                  </a:lnTo>
                  <a:lnTo>
                    <a:pt x="0" y="71297"/>
                  </a:lnTo>
                  <a:close/>
                </a:path>
              </a:pathLst>
            </a:custGeom>
            <a:ln w="19049">
              <a:solidFill>
                <a:srgbClr val="A0C1E7"/>
              </a:solidFill>
            </a:ln>
          </p:spPr>
          <p:txBody>
            <a:bodyPr wrap="square" lIns="0" tIns="0" rIns="0" bIns="0" rtlCol="0"/>
            <a:lstStyle/>
            <a:p>
              <a:endParaRPr/>
            </a:p>
          </p:txBody>
        </p:sp>
      </p:grpSp>
      <p:sp>
        <p:nvSpPr>
          <p:cNvPr id="12" name="object 12"/>
          <p:cNvSpPr txBox="1"/>
          <p:nvPr/>
        </p:nvSpPr>
        <p:spPr>
          <a:xfrm>
            <a:off x="1276427" y="6193609"/>
            <a:ext cx="2376170"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0" dirty="0">
                <a:latin typeface="Arial"/>
                <a:cs typeface="Arial"/>
              </a:rPr>
              <a:t> </a:t>
            </a:r>
            <a:r>
              <a:rPr sz="1600" dirty="0">
                <a:latin typeface="Arial MT"/>
                <a:cs typeface="Arial MT"/>
              </a:rPr>
              <a:t>C-EO</a:t>
            </a:r>
            <a:endParaRPr sz="1600">
              <a:latin typeface="Arial MT"/>
              <a:cs typeface="Arial MT"/>
            </a:endParaRPr>
          </a:p>
        </p:txBody>
      </p:sp>
      <p:grpSp>
        <p:nvGrpSpPr>
          <p:cNvPr id="13" name="object 13"/>
          <p:cNvGrpSpPr/>
          <p:nvPr/>
        </p:nvGrpSpPr>
        <p:grpSpPr>
          <a:xfrm>
            <a:off x="610374" y="5977889"/>
            <a:ext cx="923290" cy="880110"/>
            <a:chOff x="610374" y="5977889"/>
            <a:chExt cx="923290" cy="880110"/>
          </a:xfrm>
        </p:grpSpPr>
        <p:pic>
          <p:nvPicPr>
            <p:cNvPr id="14" name="object 14"/>
            <p:cNvPicPr/>
            <p:nvPr/>
          </p:nvPicPr>
          <p:blipFill>
            <a:blip r:embed="rId6" cstate="print"/>
            <a:stretch>
              <a:fillRect/>
            </a:stretch>
          </p:blipFill>
          <p:spPr>
            <a:xfrm>
              <a:off x="610374" y="5977889"/>
              <a:ext cx="922769" cy="880110"/>
            </a:xfrm>
            <a:prstGeom prst="rect">
              <a:avLst/>
            </a:prstGeom>
          </p:spPr>
        </p:pic>
        <p:pic>
          <p:nvPicPr>
            <p:cNvPr id="15" name="object 15"/>
            <p:cNvPicPr/>
            <p:nvPr/>
          </p:nvPicPr>
          <p:blipFill>
            <a:blip r:embed="rId7" cstate="print"/>
            <a:stretch>
              <a:fillRect/>
            </a:stretch>
          </p:blipFill>
          <p:spPr>
            <a:xfrm>
              <a:off x="804671" y="6172200"/>
              <a:ext cx="336041" cy="391667"/>
            </a:xfrm>
            <a:prstGeom prst="rect">
              <a:avLst/>
            </a:prstGeom>
          </p:spPr>
        </p:pic>
      </p:grpSp>
      <p:sp>
        <p:nvSpPr>
          <p:cNvPr id="16" name="object 16"/>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23</a:t>
            </a:fld>
            <a:endParaRPr sz="12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3" cstate="print"/>
          <a:stretch>
            <a:fillRect/>
          </a:stretch>
        </p:blipFill>
        <p:spPr>
          <a:xfrm>
            <a:off x="309372" y="255270"/>
            <a:ext cx="1172717" cy="656081"/>
          </a:xfrm>
          <a:prstGeom prst="rect">
            <a:avLst/>
          </a:prstGeom>
        </p:spPr>
      </p:pic>
      <p:pic>
        <p:nvPicPr>
          <p:cNvPr id="4" name="object 4"/>
          <p:cNvPicPr/>
          <p:nvPr/>
        </p:nvPicPr>
        <p:blipFill>
          <a:blip r:embed="rId4" cstate="print"/>
          <a:stretch>
            <a:fillRect/>
          </a:stretch>
        </p:blipFill>
        <p:spPr>
          <a:xfrm>
            <a:off x="531876" y="1894332"/>
            <a:ext cx="11139677" cy="4744211"/>
          </a:xfrm>
          <a:prstGeom prst="rect">
            <a:avLst/>
          </a:prstGeom>
        </p:spPr>
      </p:pic>
      <p:graphicFrame>
        <p:nvGraphicFramePr>
          <p:cNvPr id="5" name="object 5"/>
          <p:cNvGraphicFramePr>
            <a:graphicFrameLocks noGrp="1"/>
          </p:cNvGraphicFramePr>
          <p:nvPr/>
        </p:nvGraphicFramePr>
        <p:xfrm>
          <a:off x="704385" y="2004245"/>
          <a:ext cx="10795000" cy="4510405"/>
        </p:xfrm>
        <a:graphic>
          <a:graphicData uri="http://schemas.openxmlformats.org/drawingml/2006/table">
            <a:tbl>
              <a:tblPr firstRow="1" bandRow="1">
                <a:tableStyleId>{2D5ABB26-0587-4C30-8999-92F81FD0307C}</a:tableStyleId>
              </a:tblPr>
              <a:tblGrid>
                <a:gridCol w="3019425">
                  <a:extLst>
                    <a:ext uri="{9D8B030D-6E8A-4147-A177-3AD203B41FA5}">
                      <a16:colId xmlns:a16="http://schemas.microsoft.com/office/drawing/2014/main" val="20000"/>
                    </a:ext>
                  </a:extLst>
                </a:gridCol>
                <a:gridCol w="6320155">
                  <a:extLst>
                    <a:ext uri="{9D8B030D-6E8A-4147-A177-3AD203B41FA5}">
                      <a16:colId xmlns:a16="http://schemas.microsoft.com/office/drawing/2014/main" val="20001"/>
                    </a:ext>
                  </a:extLst>
                </a:gridCol>
                <a:gridCol w="1412240">
                  <a:extLst>
                    <a:ext uri="{9D8B030D-6E8A-4147-A177-3AD203B41FA5}">
                      <a16:colId xmlns:a16="http://schemas.microsoft.com/office/drawing/2014/main" val="20002"/>
                    </a:ext>
                  </a:extLst>
                </a:gridCol>
              </a:tblGrid>
              <a:tr h="548650">
                <a:tc>
                  <a:txBody>
                    <a:bodyPr/>
                    <a:lstStyle/>
                    <a:p>
                      <a:pPr marL="726440">
                        <a:lnSpc>
                          <a:spcPct val="100000"/>
                        </a:lnSpc>
                        <a:spcBef>
                          <a:spcPts val="1215"/>
                        </a:spcBef>
                      </a:pPr>
                      <a:r>
                        <a:rPr sz="1500" b="1" spc="-5" dirty="0">
                          <a:latin typeface="Arial"/>
                          <a:cs typeface="Arial"/>
                        </a:rPr>
                        <a:t>Subject</a:t>
                      </a:r>
                      <a:r>
                        <a:rPr sz="1500" b="1" spc="-45" dirty="0">
                          <a:latin typeface="Arial"/>
                          <a:cs typeface="Arial"/>
                        </a:rPr>
                        <a:t> </a:t>
                      </a:r>
                      <a:r>
                        <a:rPr sz="1500" b="1" spc="-5" dirty="0">
                          <a:latin typeface="Arial"/>
                          <a:cs typeface="Arial"/>
                        </a:rPr>
                        <a:t>Category</a:t>
                      </a:r>
                      <a:endParaRPr sz="1500">
                        <a:latin typeface="Arial"/>
                        <a:cs typeface="Arial"/>
                      </a:endParaRPr>
                    </a:p>
                  </a:txBody>
                  <a:tcPr marL="0" marR="0" marT="15430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A6A6A6"/>
                    </a:solidFill>
                  </a:tcPr>
                </a:tc>
                <a:tc>
                  <a:txBody>
                    <a:bodyPr/>
                    <a:lstStyle/>
                    <a:p>
                      <a:pPr algn="ctr">
                        <a:lnSpc>
                          <a:spcPct val="100000"/>
                        </a:lnSpc>
                        <a:spcBef>
                          <a:spcPts val="1215"/>
                        </a:spcBef>
                      </a:pPr>
                      <a:r>
                        <a:rPr sz="1500" b="1" spc="-5" dirty="0">
                          <a:latin typeface="Arial"/>
                          <a:cs typeface="Arial"/>
                        </a:rPr>
                        <a:t>Study</a:t>
                      </a:r>
                      <a:r>
                        <a:rPr sz="1500" b="1" spc="-50" dirty="0">
                          <a:latin typeface="Arial"/>
                          <a:cs typeface="Arial"/>
                        </a:rPr>
                        <a:t> </a:t>
                      </a:r>
                      <a:r>
                        <a:rPr sz="1500" b="1" dirty="0">
                          <a:latin typeface="Arial"/>
                          <a:cs typeface="Arial"/>
                        </a:rPr>
                        <a:t>Types</a:t>
                      </a:r>
                      <a:endParaRPr sz="1500">
                        <a:latin typeface="Arial"/>
                        <a:cs typeface="Arial"/>
                      </a:endParaRPr>
                    </a:p>
                  </a:txBody>
                  <a:tcPr marL="0" marR="0" marT="15430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A6A6A6"/>
                    </a:solidFill>
                  </a:tcPr>
                </a:tc>
                <a:tc>
                  <a:txBody>
                    <a:bodyPr/>
                    <a:lstStyle/>
                    <a:p>
                      <a:pPr marL="287020" marR="280035" indent="58419">
                        <a:lnSpc>
                          <a:spcPct val="100000"/>
                        </a:lnSpc>
                        <a:spcBef>
                          <a:spcPts val="315"/>
                        </a:spcBef>
                      </a:pPr>
                      <a:r>
                        <a:rPr sz="1500" b="1" spc="-5" dirty="0">
                          <a:latin typeface="Arial"/>
                          <a:cs typeface="Arial"/>
                        </a:rPr>
                        <a:t>Level </a:t>
                      </a:r>
                      <a:r>
                        <a:rPr sz="1500" b="1" dirty="0">
                          <a:latin typeface="Arial"/>
                          <a:cs typeface="Arial"/>
                        </a:rPr>
                        <a:t>of </a:t>
                      </a:r>
                      <a:r>
                        <a:rPr sz="1500" b="1" spc="-405" dirty="0">
                          <a:latin typeface="Arial"/>
                          <a:cs typeface="Arial"/>
                        </a:rPr>
                        <a:t> </a:t>
                      </a:r>
                      <a:r>
                        <a:rPr sz="1500" b="1" dirty="0">
                          <a:latin typeface="Arial"/>
                          <a:cs typeface="Arial"/>
                        </a:rPr>
                        <a:t>E</a:t>
                      </a:r>
                      <a:r>
                        <a:rPr sz="1500" b="1" spc="-5" dirty="0">
                          <a:latin typeface="Arial"/>
                          <a:cs typeface="Arial"/>
                        </a:rPr>
                        <a:t>vi</a:t>
                      </a:r>
                      <a:r>
                        <a:rPr sz="1500" b="1" dirty="0">
                          <a:latin typeface="Arial"/>
                          <a:cs typeface="Arial"/>
                        </a:rPr>
                        <a:t>d</a:t>
                      </a:r>
                      <a:r>
                        <a:rPr sz="1500" b="1" spc="-5" dirty="0">
                          <a:latin typeface="Arial"/>
                          <a:cs typeface="Arial"/>
                        </a:rPr>
                        <a:t>e</a:t>
                      </a:r>
                      <a:r>
                        <a:rPr sz="1500" b="1" dirty="0">
                          <a:latin typeface="Arial"/>
                          <a:cs typeface="Arial"/>
                        </a:rPr>
                        <a:t>n</a:t>
                      </a:r>
                      <a:r>
                        <a:rPr sz="1500" b="1" spc="-5" dirty="0">
                          <a:latin typeface="Arial"/>
                          <a:cs typeface="Arial"/>
                        </a:rPr>
                        <a:t>ce</a:t>
                      </a:r>
                      <a:endParaRPr sz="1500">
                        <a:latin typeface="Arial"/>
                        <a:cs typeface="Arial"/>
                      </a:endParaRPr>
                    </a:p>
                  </a:txBody>
                  <a:tcPr marL="0" marR="0" marT="4000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solidFill>
                      <a:srgbClr val="A6A6A6"/>
                    </a:solidFill>
                  </a:tcPr>
                </a:tc>
                <a:extLst>
                  <a:ext uri="{0D108BD9-81ED-4DB2-BD59-A6C34878D82A}">
                    <a16:rowId xmlns:a16="http://schemas.microsoft.com/office/drawing/2014/main" val="10000"/>
                  </a:ext>
                </a:extLst>
              </a:tr>
              <a:tr h="736574">
                <a:tc>
                  <a:txBody>
                    <a:bodyPr/>
                    <a:lstStyle/>
                    <a:p>
                      <a:pPr>
                        <a:lnSpc>
                          <a:spcPct val="100000"/>
                        </a:lnSpc>
                      </a:pPr>
                      <a:endParaRPr sz="1700">
                        <a:latin typeface="Times New Roman"/>
                        <a:cs typeface="Times New Roman"/>
                      </a:endParaRPr>
                    </a:p>
                    <a:p>
                      <a:pPr marL="179705">
                        <a:lnSpc>
                          <a:spcPct val="100000"/>
                        </a:lnSpc>
                      </a:pPr>
                      <a:r>
                        <a:rPr sz="1500" spc="-5" dirty="0">
                          <a:latin typeface="Arial MT"/>
                          <a:cs typeface="Arial MT"/>
                        </a:rPr>
                        <a:t>Pelvic</a:t>
                      </a:r>
                      <a:r>
                        <a:rPr sz="1500" spc="-15" dirty="0">
                          <a:latin typeface="Arial MT"/>
                          <a:cs typeface="Arial MT"/>
                        </a:rPr>
                        <a:t> </a:t>
                      </a:r>
                      <a:r>
                        <a:rPr sz="1500" spc="-5" dirty="0">
                          <a:latin typeface="Arial MT"/>
                          <a:cs typeface="Arial MT"/>
                        </a:rPr>
                        <a:t>Compression</a:t>
                      </a:r>
                      <a:r>
                        <a:rPr sz="1500" dirty="0">
                          <a:latin typeface="Arial MT"/>
                          <a:cs typeface="Arial MT"/>
                        </a:rPr>
                        <a:t> </a:t>
                      </a:r>
                      <a:r>
                        <a:rPr sz="1500" spc="-5" dirty="0">
                          <a:latin typeface="Arial MT"/>
                          <a:cs typeface="Arial MT"/>
                        </a:rPr>
                        <a:t>Devices</a:t>
                      </a:r>
                      <a:endParaRPr sz="1500">
                        <a:latin typeface="Arial MT"/>
                        <a:cs typeface="Arial MT"/>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a:lnSpc>
                          <a:spcPct val="100000"/>
                        </a:lnSpc>
                      </a:pPr>
                      <a:endParaRPr sz="1700">
                        <a:latin typeface="Times New Roman"/>
                        <a:cs typeface="Times New Roman"/>
                      </a:endParaRPr>
                    </a:p>
                    <a:p>
                      <a:pPr marL="179705">
                        <a:lnSpc>
                          <a:spcPct val="100000"/>
                        </a:lnSpc>
                      </a:pPr>
                      <a:r>
                        <a:rPr sz="1500" spc="-5" dirty="0">
                          <a:latin typeface="Arial MT"/>
                          <a:cs typeface="Arial MT"/>
                        </a:rPr>
                        <a:t>Clinical</a:t>
                      </a:r>
                      <a:r>
                        <a:rPr sz="1500" spc="10" dirty="0">
                          <a:latin typeface="Arial MT"/>
                          <a:cs typeface="Arial MT"/>
                        </a:rPr>
                        <a:t> </a:t>
                      </a:r>
                      <a:r>
                        <a:rPr sz="1500" spc="-5" dirty="0">
                          <a:latin typeface="Arial MT"/>
                          <a:cs typeface="Arial MT"/>
                        </a:rPr>
                        <a:t>Consensus,</a:t>
                      </a:r>
                      <a:r>
                        <a:rPr sz="1500" spc="15" dirty="0">
                          <a:latin typeface="Arial MT"/>
                          <a:cs typeface="Arial MT"/>
                        </a:rPr>
                        <a:t> </a:t>
                      </a:r>
                      <a:r>
                        <a:rPr sz="1500" spc="-5" dirty="0">
                          <a:latin typeface="Arial MT"/>
                          <a:cs typeface="Arial MT"/>
                        </a:rPr>
                        <a:t>Expert</a:t>
                      </a:r>
                      <a:r>
                        <a:rPr sz="1500" spc="5" dirty="0">
                          <a:latin typeface="Arial MT"/>
                          <a:cs typeface="Arial MT"/>
                        </a:rPr>
                        <a:t> </a:t>
                      </a:r>
                      <a:r>
                        <a:rPr sz="1500" spc="-5" dirty="0">
                          <a:latin typeface="Arial MT"/>
                          <a:cs typeface="Arial MT"/>
                        </a:rPr>
                        <a:t>Opinion</a:t>
                      </a:r>
                      <a:r>
                        <a:rPr sz="1500" spc="10" dirty="0">
                          <a:latin typeface="Arial MT"/>
                          <a:cs typeface="Arial MT"/>
                        </a:rPr>
                        <a:t> </a:t>
                      </a:r>
                      <a:r>
                        <a:rPr sz="1500" spc="-5" dirty="0">
                          <a:latin typeface="Arial MT"/>
                          <a:cs typeface="Arial MT"/>
                        </a:rPr>
                        <a:t>and</a:t>
                      </a:r>
                      <a:r>
                        <a:rPr sz="1500" spc="5" dirty="0">
                          <a:latin typeface="Arial MT"/>
                          <a:cs typeface="Arial MT"/>
                        </a:rPr>
                        <a:t> </a:t>
                      </a:r>
                      <a:r>
                        <a:rPr sz="1500" spc="-5" dirty="0">
                          <a:latin typeface="Arial MT"/>
                          <a:cs typeface="Arial MT"/>
                        </a:rPr>
                        <a:t>Discussion</a:t>
                      </a:r>
                      <a:endParaRPr sz="1500">
                        <a:latin typeface="Arial MT"/>
                        <a:cs typeface="Arial MT"/>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a:lnSpc>
                          <a:spcPct val="100000"/>
                        </a:lnSpc>
                        <a:spcBef>
                          <a:spcPts val="50"/>
                        </a:spcBef>
                      </a:pPr>
                      <a:endParaRPr sz="1600">
                        <a:latin typeface="Times New Roman"/>
                        <a:cs typeface="Times New Roman"/>
                      </a:endParaRPr>
                    </a:p>
                    <a:p>
                      <a:pPr algn="ctr">
                        <a:lnSpc>
                          <a:spcPct val="100000"/>
                        </a:lnSpc>
                        <a:spcBef>
                          <a:spcPts val="5"/>
                        </a:spcBef>
                      </a:pPr>
                      <a:r>
                        <a:rPr sz="1600" b="1" dirty="0">
                          <a:latin typeface="Arial"/>
                          <a:cs typeface="Arial"/>
                        </a:rPr>
                        <a:t>C-EO</a:t>
                      </a:r>
                      <a:endParaRPr sz="1600">
                        <a:latin typeface="Arial"/>
                        <a:cs typeface="Arial"/>
                      </a:endParaRPr>
                    </a:p>
                  </a:txBody>
                  <a:tcPr marL="0" marR="0" marT="635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A0C1E7"/>
                    </a:solidFill>
                  </a:tcPr>
                </a:tc>
                <a:extLst>
                  <a:ext uri="{0D108BD9-81ED-4DB2-BD59-A6C34878D82A}">
                    <a16:rowId xmlns:a16="http://schemas.microsoft.com/office/drawing/2014/main" val="10001"/>
                  </a:ext>
                </a:extLst>
              </a:tr>
              <a:tr h="736575">
                <a:tc>
                  <a:txBody>
                    <a:bodyPr/>
                    <a:lstStyle/>
                    <a:p>
                      <a:pPr>
                        <a:lnSpc>
                          <a:spcPct val="100000"/>
                        </a:lnSpc>
                      </a:pPr>
                      <a:endParaRPr sz="1700">
                        <a:latin typeface="Times New Roman"/>
                        <a:cs typeface="Times New Roman"/>
                      </a:endParaRPr>
                    </a:p>
                    <a:p>
                      <a:pPr marL="179705">
                        <a:lnSpc>
                          <a:spcPct val="100000"/>
                        </a:lnSpc>
                      </a:pPr>
                      <a:r>
                        <a:rPr sz="1500" spc="-5" dirty="0">
                          <a:latin typeface="Arial MT"/>
                          <a:cs typeface="Arial MT"/>
                        </a:rPr>
                        <a:t>Tourniquet</a:t>
                      </a:r>
                      <a:r>
                        <a:rPr sz="1500" spc="-25" dirty="0">
                          <a:latin typeface="Arial MT"/>
                          <a:cs typeface="Arial MT"/>
                        </a:rPr>
                        <a:t> </a:t>
                      </a:r>
                      <a:r>
                        <a:rPr sz="1500" spc="-5" dirty="0">
                          <a:latin typeface="Arial MT"/>
                          <a:cs typeface="Arial MT"/>
                        </a:rPr>
                        <a:t>Replacement</a:t>
                      </a:r>
                      <a:endParaRPr sz="1500">
                        <a:latin typeface="Arial MT"/>
                        <a:cs typeface="Arial MT"/>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a:lnSpc>
                          <a:spcPct val="100000"/>
                        </a:lnSpc>
                      </a:pPr>
                      <a:endParaRPr sz="1700">
                        <a:latin typeface="Times New Roman"/>
                        <a:cs typeface="Times New Roman"/>
                      </a:endParaRPr>
                    </a:p>
                    <a:p>
                      <a:pPr marL="179705">
                        <a:lnSpc>
                          <a:spcPct val="100000"/>
                        </a:lnSpc>
                      </a:pPr>
                      <a:r>
                        <a:rPr sz="1500" spc="-5" dirty="0">
                          <a:latin typeface="Arial MT"/>
                          <a:cs typeface="Arial MT"/>
                        </a:rPr>
                        <a:t>Clinical</a:t>
                      </a:r>
                      <a:r>
                        <a:rPr sz="1500" spc="10" dirty="0">
                          <a:latin typeface="Arial MT"/>
                          <a:cs typeface="Arial MT"/>
                        </a:rPr>
                        <a:t> </a:t>
                      </a:r>
                      <a:r>
                        <a:rPr sz="1500" spc="-5" dirty="0">
                          <a:latin typeface="Arial MT"/>
                          <a:cs typeface="Arial MT"/>
                        </a:rPr>
                        <a:t>Consensus,</a:t>
                      </a:r>
                      <a:r>
                        <a:rPr sz="1500" spc="15" dirty="0">
                          <a:latin typeface="Arial MT"/>
                          <a:cs typeface="Arial MT"/>
                        </a:rPr>
                        <a:t> </a:t>
                      </a:r>
                      <a:r>
                        <a:rPr sz="1500" spc="-5" dirty="0">
                          <a:latin typeface="Arial MT"/>
                          <a:cs typeface="Arial MT"/>
                        </a:rPr>
                        <a:t>Expert</a:t>
                      </a:r>
                      <a:r>
                        <a:rPr sz="1500" spc="5" dirty="0">
                          <a:latin typeface="Arial MT"/>
                          <a:cs typeface="Arial MT"/>
                        </a:rPr>
                        <a:t> </a:t>
                      </a:r>
                      <a:r>
                        <a:rPr sz="1500" spc="-5" dirty="0">
                          <a:latin typeface="Arial MT"/>
                          <a:cs typeface="Arial MT"/>
                        </a:rPr>
                        <a:t>Opinion</a:t>
                      </a:r>
                      <a:r>
                        <a:rPr sz="1500" spc="10" dirty="0">
                          <a:latin typeface="Arial MT"/>
                          <a:cs typeface="Arial MT"/>
                        </a:rPr>
                        <a:t> </a:t>
                      </a:r>
                      <a:r>
                        <a:rPr sz="1500" spc="-5" dirty="0">
                          <a:latin typeface="Arial MT"/>
                          <a:cs typeface="Arial MT"/>
                        </a:rPr>
                        <a:t>and</a:t>
                      </a:r>
                      <a:r>
                        <a:rPr sz="1500" spc="5" dirty="0">
                          <a:latin typeface="Arial MT"/>
                          <a:cs typeface="Arial MT"/>
                        </a:rPr>
                        <a:t> </a:t>
                      </a:r>
                      <a:r>
                        <a:rPr sz="1500" spc="-5" dirty="0">
                          <a:latin typeface="Arial MT"/>
                          <a:cs typeface="Arial MT"/>
                        </a:rPr>
                        <a:t>Discussion</a:t>
                      </a:r>
                      <a:endParaRPr sz="1500">
                        <a:latin typeface="Arial MT"/>
                        <a:cs typeface="Arial MT"/>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a:lnSpc>
                          <a:spcPct val="100000"/>
                        </a:lnSpc>
                        <a:spcBef>
                          <a:spcPts val="50"/>
                        </a:spcBef>
                      </a:pPr>
                      <a:endParaRPr sz="1600">
                        <a:latin typeface="Times New Roman"/>
                        <a:cs typeface="Times New Roman"/>
                      </a:endParaRPr>
                    </a:p>
                    <a:p>
                      <a:pPr algn="ctr">
                        <a:lnSpc>
                          <a:spcPct val="100000"/>
                        </a:lnSpc>
                        <a:spcBef>
                          <a:spcPts val="5"/>
                        </a:spcBef>
                      </a:pPr>
                      <a:r>
                        <a:rPr sz="1600" b="1" dirty="0">
                          <a:latin typeface="Arial"/>
                          <a:cs typeface="Arial"/>
                        </a:rPr>
                        <a:t>C-EO</a:t>
                      </a:r>
                      <a:endParaRPr sz="1600">
                        <a:latin typeface="Arial"/>
                        <a:cs typeface="Arial"/>
                      </a:endParaRPr>
                    </a:p>
                  </a:txBody>
                  <a:tcPr marL="0" marR="0" marT="635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A0C1E7"/>
                    </a:solidFill>
                  </a:tcPr>
                </a:tc>
                <a:extLst>
                  <a:ext uri="{0D108BD9-81ED-4DB2-BD59-A6C34878D82A}">
                    <a16:rowId xmlns:a16="http://schemas.microsoft.com/office/drawing/2014/main" val="10002"/>
                  </a:ext>
                </a:extLst>
              </a:tr>
              <a:tr h="736574">
                <a:tc>
                  <a:txBody>
                    <a:bodyPr/>
                    <a:lstStyle/>
                    <a:p>
                      <a:pPr>
                        <a:lnSpc>
                          <a:spcPct val="100000"/>
                        </a:lnSpc>
                      </a:pPr>
                      <a:endParaRPr sz="1700">
                        <a:latin typeface="Times New Roman"/>
                        <a:cs typeface="Times New Roman"/>
                      </a:endParaRPr>
                    </a:p>
                    <a:p>
                      <a:pPr marL="179705">
                        <a:lnSpc>
                          <a:spcPct val="100000"/>
                        </a:lnSpc>
                      </a:pPr>
                      <a:r>
                        <a:rPr sz="1500" spc="-5" dirty="0">
                          <a:latin typeface="Arial MT"/>
                          <a:cs typeface="Arial MT"/>
                        </a:rPr>
                        <a:t>Tourniquet</a:t>
                      </a:r>
                      <a:r>
                        <a:rPr sz="1500" spc="-25" dirty="0">
                          <a:latin typeface="Arial MT"/>
                          <a:cs typeface="Arial MT"/>
                        </a:rPr>
                        <a:t> </a:t>
                      </a:r>
                      <a:r>
                        <a:rPr sz="1500" spc="-5" dirty="0">
                          <a:latin typeface="Arial MT"/>
                          <a:cs typeface="Arial MT"/>
                        </a:rPr>
                        <a:t>Conversion</a:t>
                      </a:r>
                      <a:endParaRPr sz="1500">
                        <a:latin typeface="Arial MT"/>
                        <a:cs typeface="Arial MT"/>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a:lnSpc>
                          <a:spcPct val="100000"/>
                        </a:lnSpc>
                      </a:pPr>
                      <a:endParaRPr sz="1700">
                        <a:latin typeface="Times New Roman"/>
                        <a:cs typeface="Times New Roman"/>
                      </a:endParaRPr>
                    </a:p>
                    <a:p>
                      <a:pPr marL="179705">
                        <a:lnSpc>
                          <a:spcPct val="100000"/>
                        </a:lnSpc>
                      </a:pPr>
                      <a:r>
                        <a:rPr sz="1500" spc="-5" dirty="0">
                          <a:latin typeface="Arial MT"/>
                          <a:cs typeface="Arial MT"/>
                        </a:rPr>
                        <a:t>Clinical</a:t>
                      </a:r>
                      <a:r>
                        <a:rPr sz="1500" spc="10" dirty="0">
                          <a:latin typeface="Arial MT"/>
                          <a:cs typeface="Arial MT"/>
                        </a:rPr>
                        <a:t> </a:t>
                      </a:r>
                      <a:r>
                        <a:rPr sz="1500" spc="-5" dirty="0">
                          <a:latin typeface="Arial MT"/>
                          <a:cs typeface="Arial MT"/>
                        </a:rPr>
                        <a:t>Consensus,</a:t>
                      </a:r>
                      <a:r>
                        <a:rPr sz="1500" spc="15" dirty="0">
                          <a:latin typeface="Arial MT"/>
                          <a:cs typeface="Arial MT"/>
                        </a:rPr>
                        <a:t> </a:t>
                      </a:r>
                      <a:r>
                        <a:rPr sz="1500" spc="-5" dirty="0">
                          <a:latin typeface="Arial MT"/>
                          <a:cs typeface="Arial MT"/>
                        </a:rPr>
                        <a:t>Expert</a:t>
                      </a:r>
                      <a:r>
                        <a:rPr sz="1500" spc="5" dirty="0">
                          <a:latin typeface="Arial MT"/>
                          <a:cs typeface="Arial MT"/>
                        </a:rPr>
                        <a:t> </a:t>
                      </a:r>
                      <a:r>
                        <a:rPr sz="1500" spc="-5" dirty="0">
                          <a:latin typeface="Arial MT"/>
                          <a:cs typeface="Arial MT"/>
                        </a:rPr>
                        <a:t>Opinion</a:t>
                      </a:r>
                      <a:r>
                        <a:rPr sz="1500" spc="10" dirty="0">
                          <a:latin typeface="Arial MT"/>
                          <a:cs typeface="Arial MT"/>
                        </a:rPr>
                        <a:t> </a:t>
                      </a:r>
                      <a:r>
                        <a:rPr sz="1500" spc="-5" dirty="0">
                          <a:latin typeface="Arial MT"/>
                          <a:cs typeface="Arial MT"/>
                        </a:rPr>
                        <a:t>and</a:t>
                      </a:r>
                      <a:r>
                        <a:rPr sz="1500" spc="5" dirty="0">
                          <a:latin typeface="Arial MT"/>
                          <a:cs typeface="Arial MT"/>
                        </a:rPr>
                        <a:t> </a:t>
                      </a:r>
                      <a:r>
                        <a:rPr sz="1500" spc="-5" dirty="0">
                          <a:latin typeface="Arial MT"/>
                          <a:cs typeface="Arial MT"/>
                        </a:rPr>
                        <a:t>Discussion</a:t>
                      </a:r>
                      <a:endParaRPr sz="1500">
                        <a:latin typeface="Arial MT"/>
                        <a:cs typeface="Arial MT"/>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a:lnSpc>
                          <a:spcPct val="100000"/>
                        </a:lnSpc>
                        <a:spcBef>
                          <a:spcPts val="50"/>
                        </a:spcBef>
                      </a:pPr>
                      <a:endParaRPr sz="1600">
                        <a:latin typeface="Times New Roman"/>
                        <a:cs typeface="Times New Roman"/>
                      </a:endParaRPr>
                    </a:p>
                    <a:p>
                      <a:pPr algn="ctr">
                        <a:lnSpc>
                          <a:spcPct val="100000"/>
                        </a:lnSpc>
                        <a:spcBef>
                          <a:spcPts val="5"/>
                        </a:spcBef>
                      </a:pPr>
                      <a:r>
                        <a:rPr sz="1600" b="1" dirty="0">
                          <a:latin typeface="Arial"/>
                          <a:cs typeface="Arial"/>
                        </a:rPr>
                        <a:t>C-EO</a:t>
                      </a:r>
                      <a:endParaRPr sz="1600">
                        <a:latin typeface="Arial"/>
                        <a:cs typeface="Arial"/>
                      </a:endParaRPr>
                    </a:p>
                  </a:txBody>
                  <a:tcPr marL="0" marR="0" marT="635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A0C1E7"/>
                    </a:solidFill>
                  </a:tcPr>
                </a:tc>
                <a:extLst>
                  <a:ext uri="{0D108BD9-81ED-4DB2-BD59-A6C34878D82A}">
                    <a16:rowId xmlns:a16="http://schemas.microsoft.com/office/drawing/2014/main" val="10003"/>
                  </a:ext>
                </a:extLst>
              </a:tr>
              <a:tr h="986699">
                <a:tc>
                  <a:txBody>
                    <a:bodyPr/>
                    <a:lstStyle/>
                    <a:p>
                      <a:pPr>
                        <a:lnSpc>
                          <a:spcPct val="100000"/>
                        </a:lnSpc>
                        <a:spcBef>
                          <a:spcPts val="30"/>
                        </a:spcBef>
                      </a:pPr>
                      <a:endParaRPr sz="1750">
                        <a:latin typeface="Times New Roman"/>
                        <a:cs typeface="Times New Roman"/>
                      </a:endParaRPr>
                    </a:p>
                    <a:p>
                      <a:pPr marL="179705" marR="267335">
                        <a:lnSpc>
                          <a:spcPct val="100000"/>
                        </a:lnSpc>
                      </a:pPr>
                      <a:r>
                        <a:rPr sz="1500" spc="-5" dirty="0">
                          <a:latin typeface="Arial MT"/>
                          <a:cs typeface="Arial MT"/>
                        </a:rPr>
                        <a:t>Resuscitative Endovascular </a:t>
                      </a:r>
                      <a:r>
                        <a:rPr sz="1500" dirty="0">
                          <a:latin typeface="Arial MT"/>
                          <a:cs typeface="Arial MT"/>
                        </a:rPr>
                        <a:t> </a:t>
                      </a:r>
                      <a:r>
                        <a:rPr sz="1500" spc="-5" dirty="0">
                          <a:latin typeface="Arial MT"/>
                          <a:cs typeface="Arial MT"/>
                        </a:rPr>
                        <a:t>Balloon Occlusion of</a:t>
                      </a:r>
                      <a:r>
                        <a:rPr sz="1500" spc="-15" dirty="0">
                          <a:latin typeface="Arial MT"/>
                          <a:cs typeface="Arial MT"/>
                        </a:rPr>
                        <a:t> </a:t>
                      </a:r>
                      <a:r>
                        <a:rPr sz="1500" spc="-5" dirty="0">
                          <a:latin typeface="Arial MT"/>
                          <a:cs typeface="Arial MT"/>
                        </a:rPr>
                        <a:t>the</a:t>
                      </a:r>
                      <a:r>
                        <a:rPr sz="1500" spc="-10" dirty="0">
                          <a:latin typeface="Arial MT"/>
                          <a:cs typeface="Arial MT"/>
                        </a:rPr>
                        <a:t> </a:t>
                      </a:r>
                      <a:r>
                        <a:rPr sz="1500" spc="-5" dirty="0">
                          <a:latin typeface="Arial MT"/>
                          <a:cs typeface="Arial MT"/>
                        </a:rPr>
                        <a:t>Aorta</a:t>
                      </a:r>
                      <a:endParaRPr sz="1500">
                        <a:latin typeface="Arial MT"/>
                        <a:cs typeface="Arial MT"/>
                      </a:endParaRPr>
                    </a:p>
                  </a:txBody>
                  <a:tcPr marL="0" marR="0" marT="381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a:lnSpc>
                          <a:spcPct val="100000"/>
                        </a:lnSpc>
                      </a:pPr>
                      <a:endParaRPr sz="1700">
                        <a:latin typeface="Times New Roman"/>
                        <a:cs typeface="Times New Roman"/>
                      </a:endParaRPr>
                    </a:p>
                    <a:p>
                      <a:pPr marL="179705">
                        <a:lnSpc>
                          <a:spcPct val="100000"/>
                        </a:lnSpc>
                        <a:spcBef>
                          <a:spcPts val="985"/>
                        </a:spcBef>
                      </a:pPr>
                      <a:r>
                        <a:rPr sz="1500" spc="-5" dirty="0">
                          <a:latin typeface="Arial MT"/>
                          <a:cs typeface="Arial MT"/>
                        </a:rPr>
                        <a:t>Clinical</a:t>
                      </a:r>
                      <a:r>
                        <a:rPr sz="1500" spc="10" dirty="0">
                          <a:latin typeface="Arial MT"/>
                          <a:cs typeface="Arial MT"/>
                        </a:rPr>
                        <a:t> </a:t>
                      </a:r>
                      <a:r>
                        <a:rPr sz="1500" spc="-5" dirty="0">
                          <a:latin typeface="Arial MT"/>
                          <a:cs typeface="Arial MT"/>
                        </a:rPr>
                        <a:t>Consensus,</a:t>
                      </a:r>
                      <a:r>
                        <a:rPr sz="1500" spc="15" dirty="0">
                          <a:latin typeface="Arial MT"/>
                          <a:cs typeface="Arial MT"/>
                        </a:rPr>
                        <a:t> </a:t>
                      </a:r>
                      <a:r>
                        <a:rPr sz="1500" spc="-5" dirty="0">
                          <a:latin typeface="Arial MT"/>
                          <a:cs typeface="Arial MT"/>
                        </a:rPr>
                        <a:t>Expert</a:t>
                      </a:r>
                      <a:r>
                        <a:rPr sz="1500" spc="5" dirty="0">
                          <a:latin typeface="Arial MT"/>
                          <a:cs typeface="Arial MT"/>
                        </a:rPr>
                        <a:t> </a:t>
                      </a:r>
                      <a:r>
                        <a:rPr sz="1500" spc="-5" dirty="0">
                          <a:latin typeface="Arial MT"/>
                          <a:cs typeface="Arial MT"/>
                        </a:rPr>
                        <a:t>Opinion</a:t>
                      </a:r>
                      <a:r>
                        <a:rPr sz="1500" spc="10" dirty="0">
                          <a:latin typeface="Arial MT"/>
                          <a:cs typeface="Arial MT"/>
                        </a:rPr>
                        <a:t> </a:t>
                      </a:r>
                      <a:r>
                        <a:rPr sz="1500" spc="-5" dirty="0">
                          <a:latin typeface="Arial MT"/>
                          <a:cs typeface="Arial MT"/>
                        </a:rPr>
                        <a:t>and</a:t>
                      </a:r>
                      <a:r>
                        <a:rPr sz="1500" spc="5" dirty="0">
                          <a:latin typeface="Arial MT"/>
                          <a:cs typeface="Arial MT"/>
                        </a:rPr>
                        <a:t> </a:t>
                      </a:r>
                      <a:r>
                        <a:rPr sz="1500" spc="-5" dirty="0">
                          <a:latin typeface="Arial MT"/>
                          <a:cs typeface="Arial MT"/>
                        </a:rPr>
                        <a:t>Discussion</a:t>
                      </a:r>
                      <a:endParaRPr sz="1500">
                        <a:latin typeface="Arial MT"/>
                        <a:cs typeface="Arial MT"/>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a:lnSpc>
                          <a:spcPct val="100000"/>
                        </a:lnSpc>
                      </a:pPr>
                      <a:endParaRPr sz="2500">
                        <a:latin typeface="Times New Roman"/>
                        <a:cs typeface="Times New Roman"/>
                      </a:endParaRPr>
                    </a:p>
                    <a:p>
                      <a:pPr algn="ctr">
                        <a:lnSpc>
                          <a:spcPct val="100000"/>
                        </a:lnSpc>
                      </a:pPr>
                      <a:r>
                        <a:rPr sz="1600" b="1" dirty="0">
                          <a:latin typeface="Arial"/>
                          <a:cs typeface="Arial"/>
                        </a:rPr>
                        <a:t>C-EO</a:t>
                      </a:r>
                      <a:endParaRPr sz="16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A0C1E7"/>
                    </a:solidFill>
                  </a:tcPr>
                </a:tc>
                <a:extLst>
                  <a:ext uri="{0D108BD9-81ED-4DB2-BD59-A6C34878D82A}">
                    <a16:rowId xmlns:a16="http://schemas.microsoft.com/office/drawing/2014/main" val="10004"/>
                  </a:ext>
                </a:extLst>
              </a:tr>
              <a:tr h="736574">
                <a:tc>
                  <a:txBody>
                    <a:bodyPr/>
                    <a:lstStyle/>
                    <a:p>
                      <a:pPr marL="179705" marR="553085">
                        <a:lnSpc>
                          <a:spcPct val="100000"/>
                        </a:lnSpc>
                        <a:spcBef>
                          <a:spcPts val="1055"/>
                        </a:spcBef>
                      </a:pPr>
                      <a:r>
                        <a:rPr sz="1500" dirty="0">
                          <a:latin typeface="Arial MT"/>
                          <a:cs typeface="Arial MT"/>
                        </a:rPr>
                        <a:t>Expandable</a:t>
                      </a:r>
                      <a:r>
                        <a:rPr sz="1500" spc="-65" dirty="0">
                          <a:latin typeface="Arial MT"/>
                          <a:cs typeface="Arial MT"/>
                        </a:rPr>
                        <a:t> </a:t>
                      </a:r>
                      <a:r>
                        <a:rPr sz="1500" spc="-5" dirty="0">
                          <a:latin typeface="Arial MT"/>
                          <a:cs typeface="Arial MT"/>
                        </a:rPr>
                        <a:t>Intraperitoneal </a:t>
                      </a:r>
                      <a:r>
                        <a:rPr sz="1500" spc="-400" dirty="0">
                          <a:latin typeface="Arial MT"/>
                          <a:cs typeface="Arial MT"/>
                        </a:rPr>
                        <a:t> </a:t>
                      </a:r>
                      <a:r>
                        <a:rPr sz="1500" spc="-5" dirty="0">
                          <a:latin typeface="Arial MT"/>
                          <a:cs typeface="Arial MT"/>
                        </a:rPr>
                        <a:t>Agents</a:t>
                      </a:r>
                      <a:r>
                        <a:rPr sz="1500" spc="-10" dirty="0">
                          <a:latin typeface="Arial MT"/>
                          <a:cs typeface="Arial MT"/>
                        </a:rPr>
                        <a:t> </a:t>
                      </a:r>
                      <a:r>
                        <a:rPr sz="1500" spc="-5" dirty="0">
                          <a:latin typeface="Arial MT"/>
                          <a:cs typeface="Arial MT"/>
                        </a:rPr>
                        <a:t>(ResQFoam)</a:t>
                      </a:r>
                      <a:endParaRPr sz="1500">
                        <a:latin typeface="Arial MT"/>
                        <a:cs typeface="Arial MT"/>
                      </a:endParaRPr>
                    </a:p>
                  </a:txBody>
                  <a:tcPr marL="0" marR="0" marT="13398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A0C1E7"/>
                    </a:solidFill>
                  </a:tcPr>
                </a:tc>
                <a:tc>
                  <a:txBody>
                    <a:bodyPr/>
                    <a:lstStyle/>
                    <a:p>
                      <a:pPr>
                        <a:lnSpc>
                          <a:spcPct val="100000"/>
                        </a:lnSpc>
                      </a:pPr>
                      <a:endParaRPr sz="1700">
                        <a:latin typeface="Times New Roman"/>
                        <a:cs typeface="Times New Roman"/>
                      </a:endParaRPr>
                    </a:p>
                    <a:p>
                      <a:pPr marL="179705">
                        <a:lnSpc>
                          <a:spcPct val="100000"/>
                        </a:lnSpc>
                      </a:pPr>
                      <a:r>
                        <a:rPr sz="1500" spc="-5" dirty="0">
                          <a:latin typeface="Arial MT"/>
                          <a:cs typeface="Arial MT"/>
                        </a:rPr>
                        <a:t>Lab</a:t>
                      </a:r>
                      <a:r>
                        <a:rPr sz="1500" dirty="0">
                          <a:latin typeface="Arial MT"/>
                          <a:cs typeface="Arial MT"/>
                        </a:rPr>
                        <a:t> </a:t>
                      </a:r>
                      <a:r>
                        <a:rPr sz="1500" spc="-5" dirty="0">
                          <a:latin typeface="Arial MT"/>
                          <a:cs typeface="Arial MT"/>
                        </a:rPr>
                        <a:t>evaluation</a:t>
                      </a:r>
                      <a:r>
                        <a:rPr sz="1500" spc="10" dirty="0">
                          <a:latin typeface="Arial MT"/>
                          <a:cs typeface="Arial MT"/>
                        </a:rPr>
                        <a:t> </a:t>
                      </a:r>
                      <a:r>
                        <a:rPr sz="1500" spc="-5" dirty="0">
                          <a:latin typeface="Arial MT"/>
                          <a:cs typeface="Arial MT"/>
                        </a:rPr>
                        <a:t>observational</a:t>
                      </a:r>
                      <a:r>
                        <a:rPr sz="1500" spc="15" dirty="0">
                          <a:latin typeface="Arial MT"/>
                          <a:cs typeface="Arial MT"/>
                        </a:rPr>
                        <a:t> </a:t>
                      </a:r>
                      <a:r>
                        <a:rPr sz="1500" spc="-5" dirty="0">
                          <a:latin typeface="Arial MT"/>
                          <a:cs typeface="Arial MT"/>
                        </a:rPr>
                        <a:t>study</a:t>
                      </a:r>
                      <a:r>
                        <a:rPr sz="1500" dirty="0">
                          <a:latin typeface="Arial MT"/>
                          <a:cs typeface="Arial MT"/>
                        </a:rPr>
                        <a:t> </a:t>
                      </a:r>
                      <a:r>
                        <a:rPr sz="1500" spc="-5" dirty="0">
                          <a:latin typeface="Arial MT"/>
                          <a:cs typeface="Arial MT"/>
                        </a:rPr>
                        <a:t>with limitations</a:t>
                      </a:r>
                      <a:endParaRPr sz="1500">
                        <a:latin typeface="Arial MT"/>
                        <a:cs typeface="Arial MT"/>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A0C1E7"/>
                    </a:solidFill>
                  </a:tcPr>
                </a:tc>
                <a:tc>
                  <a:txBody>
                    <a:bodyPr/>
                    <a:lstStyle/>
                    <a:p>
                      <a:pPr>
                        <a:lnSpc>
                          <a:spcPct val="100000"/>
                        </a:lnSpc>
                        <a:spcBef>
                          <a:spcPts val="50"/>
                        </a:spcBef>
                      </a:pPr>
                      <a:endParaRPr sz="1600">
                        <a:latin typeface="Times New Roman"/>
                        <a:cs typeface="Times New Roman"/>
                      </a:endParaRPr>
                    </a:p>
                    <a:p>
                      <a:pPr algn="ctr">
                        <a:lnSpc>
                          <a:spcPct val="100000"/>
                        </a:lnSpc>
                        <a:spcBef>
                          <a:spcPts val="5"/>
                        </a:spcBef>
                      </a:pPr>
                      <a:r>
                        <a:rPr sz="1600" b="1" spc="-5" dirty="0">
                          <a:latin typeface="Arial"/>
                          <a:cs typeface="Arial"/>
                        </a:rPr>
                        <a:t>C-LD</a:t>
                      </a:r>
                      <a:endParaRPr sz="1600">
                        <a:latin typeface="Arial"/>
                        <a:cs typeface="Arial"/>
                      </a:endParaRPr>
                    </a:p>
                  </a:txBody>
                  <a:tcPr marL="0" marR="0" marT="635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A0C1E7"/>
                    </a:solidFill>
                  </a:tcPr>
                </a:tc>
                <a:extLst>
                  <a:ext uri="{0D108BD9-81ED-4DB2-BD59-A6C34878D82A}">
                    <a16:rowId xmlns:a16="http://schemas.microsoft.com/office/drawing/2014/main" val="10005"/>
                  </a:ext>
                </a:extLst>
              </a:tr>
            </a:tbl>
          </a:graphicData>
        </a:graphic>
      </p:graphicFrame>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24</a:t>
            </a:fld>
            <a:endParaRPr sz="1200"/>
          </a:p>
        </p:txBody>
      </p:sp>
      <p:sp>
        <p:nvSpPr>
          <p:cNvPr id="6" name="object 6"/>
          <p:cNvSpPr txBox="1"/>
          <p:nvPr/>
        </p:nvSpPr>
        <p:spPr>
          <a:xfrm>
            <a:off x="1727873" y="675634"/>
            <a:ext cx="8813800" cy="1055370"/>
          </a:xfrm>
          <a:prstGeom prst="rect">
            <a:avLst/>
          </a:prstGeom>
        </p:spPr>
        <p:txBody>
          <a:bodyPr vert="horz" wrap="square" lIns="0" tIns="84455" rIns="0" bIns="0" rtlCol="0">
            <a:spAutoFit/>
          </a:bodyPr>
          <a:lstStyle/>
          <a:p>
            <a:pPr marL="12700" marR="5080" indent="1651000">
              <a:lnSpc>
                <a:spcPts val="3790"/>
              </a:lnSpc>
              <a:spcBef>
                <a:spcPts val="665"/>
              </a:spcBef>
            </a:pPr>
            <a:r>
              <a:rPr sz="3600" b="1" dirty="0">
                <a:latin typeface="Arial"/>
                <a:cs typeface="Arial"/>
              </a:rPr>
              <a:t>EVIDENCE SUPPORTING </a:t>
            </a:r>
            <a:r>
              <a:rPr sz="3600" b="1" spc="5" dirty="0">
                <a:latin typeface="Arial"/>
                <a:cs typeface="Arial"/>
              </a:rPr>
              <a:t> </a:t>
            </a:r>
            <a:r>
              <a:rPr sz="3600" b="1" spc="-5" dirty="0">
                <a:latin typeface="Arial"/>
                <a:cs typeface="Arial"/>
              </a:rPr>
              <a:t>HEMORRHAGE</a:t>
            </a:r>
            <a:r>
              <a:rPr sz="3600" b="1" spc="-20" dirty="0">
                <a:latin typeface="Arial"/>
                <a:cs typeface="Arial"/>
              </a:rPr>
              <a:t> </a:t>
            </a:r>
            <a:r>
              <a:rPr sz="3600" b="1" spc="-5" dirty="0">
                <a:latin typeface="Arial"/>
                <a:cs typeface="Arial"/>
              </a:rPr>
              <a:t>CONTROL</a:t>
            </a:r>
            <a:r>
              <a:rPr sz="3600" b="1" spc="-25" dirty="0">
                <a:latin typeface="Arial"/>
                <a:cs typeface="Arial"/>
              </a:rPr>
              <a:t> </a:t>
            </a:r>
            <a:r>
              <a:rPr sz="3600" b="1" spc="-5" dirty="0">
                <a:latin typeface="Arial"/>
                <a:cs typeface="Arial"/>
              </a:rPr>
              <a:t>STRATEGIES</a:t>
            </a:r>
            <a:endParaRPr sz="3600">
              <a:latin typeface="Aria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3" cstate="print"/>
          <a:stretch>
            <a:fillRect/>
          </a:stretch>
        </p:blipFill>
        <p:spPr>
          <a:xfrm>
            <a:off x="309372" y="255270"/>
            <a:ext cx="1172717" cy="656081"/>
          </a:xfrm>
          <a:prstGeom prst="rect">
            <a:avLst/>
          </a:prstGeom>
        </p:spPr>
      </p:pic>
      <p:pic>
        <p:nvPicPr>
          <p:cNvPr id="4" name="object 4"/>
          <p:cNvPicPr/>
          <p:nvPr/>
        </p:nvPicPr>
        <p:blipFill>
          <a:blip r:embed="rId4" cstate="print"/>
          <a:stretch>
            <a:fillRect/>
          </a:stretch>
        </p:blipFill>
        <p:spPr>
          <a:xfrm>
            <a:off x="649986" y="1400555"/>
            <a:ext cx="11014709" cy="5116067"/>
          </a:xfrm>
          <a:prstGeom prst="rect">
            <a:avLst/>
          </a:prstGeom>
        </p:spPr>
      </p:pic>
      <p:graphicFrame>
        <p:nvGraphicFramePr>
          <p:cNvPr id="5" name="object 5"/>
          <p:cNvGraphicFramePr>
            <a:graphicFrameLocks noGrp="1"/>
          </p:cNvGraphicFramePr>
          <p:nvPr/>
        </p:nvGraphicFramePr>
        <p:xfrm>
          <a:off x="821182" y="1514480"/>
          <a:ext cx="10672445" cy="4882515"/>
        </p:xfrm>
        <a:graphic>
          <a:graphicData uri="http://schemas.openxmlformats.org/drawingml/2006/table">
            <a:tbl>
              <a:tblPr firstRow="1" bandRow="1">
                <a:tableStyleId>{2D5ABB26-0587-4C30-8999-92F81FD0307C}</a:tableStyleId>
              </a:tblPr>
              <a:tblGrid>
                <a:gridCol w="1074420">
                  <a:extLst>
                    <a:ext uri="{9D8B030D-6E8A-4147-A177-3AD203B41FA5}">
                      <a16:colId xmlns:a16="http://schemas.microsoft.com/office/drawing/2014/main" val="20000"/>
                    </a:ext>
                  </a:extLst>
                </a:gridCol>
                <a:gridCol w="5692139">
                  <a:extLst>
                    <a:ext uri="{9D8B030D-6E8A-4147-A177-3AD203B41FA5}">
                      <a16:colId xmlns:a16="http://schemas.microsoft.com/office/drawing/2014/main" val="20001"/>
                    </a:ext>
                  </a:extLst>
                </a:gridCol>
                <a:gridCol w="3886200">
                  <a:extLst>
                    <a:ext uri="{9D8B030D-6E8A-4147-A177-3AD203B41FA5}">
                      <a16:colId xmlns:a16="http://schemas.microsoft.com/office/drawing/2014/main" val="20002"/>
                    </a:ext>
                  </a:extLst>
                </a:gridCol>
              </a:tblGrid>
              <a:tr h="752149">
                <a:tc>
                  <a:txBody>
                    <a:bodyPr/>
                    <a:lstStyle/>
                    <a:p>
                      <a:pPr marL="91440" marR="83185" indent="60960">
                        <a:lnSpc>
                          <a:spcPts val="1880"/>
                        </a:lnSpc>
                        <a:spcBef>
                          <a:spcPts val="1090"/>
                        </a:spcBef>
                      </a:pPr>
                      <a:r>
                        <a:rPr sz="1600" b="1" spc="-5" dirty="0">
                          <a:latin typeface="Arial"/>
                          <a:cs typeface="Arial"/>
                        </a:rPr>
                        <a:t>Level of </a:t>
                      </a:r>
                      <a:r>
                        <a:rPr sz="1600" b="1" dirty="0">
                          <a:latin typeface="Arial"/>
                          <a:cs typeface="Arial"/>
                        </a:rPr>
                        <a:t> </a:t>
                      </a:r>
                      <a:r>
                        <a:rPr sz="1600" b="1" spc="-5" dirty="0">
                          <a:latin typeface="Arial"/>
                          <a:cs typeface="Arial"/>
                        </a:rPr>
                        <a:t>Evidence</a:t>
                      </a:r>
                      <a:endParaRPr sz="1600">
                        <a:latin typeface="Arial"/>
                        <a:cs typeface="Arial"/>
                      </a:endParaRPr>
                    </a:p>
                  </a:txBody>
                  <a:tcPr marL="0" marR="0" marT="13843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1D2D3"/>
                    </a:solidFill>
                  </a:tcPr>
                </a:tc>
                <a:tc>
                  <a:txBody>
                    <a:bodyPr/>
                    <a:lstStyle/>
                    <a:p>
                      <a:pPr>
                        <a:lnSpc>
                          <a:spcPct val="100000"/>
                        </a:lnSpc>
                        <a:spcBef>
                          <a:spcPts val="15"/>
                        </a:spcBef>
                      </a:pPr>
                      <a:endParaRPr sz="1650">
                        <a:latin typeface="Times New Roman"/>
                        <a:cs typeface="Times New Roman"/>
                      </a:endParaRPr>
                    </a:p>
                    <a:p>
                      <a:pPr marL="114300">
                        <a:lnSpc>
                          <a:spcPct val="100000"/>
                        </a:lnSpc>
                      </a:pPr>
                      <a:r>
                        <a:rPr sz="1600" b="1" dirty="0">
                          <a:latin typeface="Arial"/>
                          <a:cs typeface="Arial"/>
                        </a:rPr>
                        <a:t>AHA</a:t>
                      </a:r>
                      <a:r>
                        <a:rPr sz="1600" b="1" spc="-15" dirty="0">
                          <a:latin typeface="Arial"/>
                          <a:cs typeface="Arial"/>
                        </a:rPr>
                        <a:t> </a:t>
                      </a:r>
                      <a:r>
                        <a:rPr sz="1600" b="1" spc="-5" dirty="0">
                          <a:latin typeface="Arial"/>
                          <a:cs typeface="Arial"/>
                        </a:rPr>
                        <a:t>Recommendation</a:t>
                      </a:r>
                      <a:r>
                        <a:rPr sz="1600" b="1" spc="-15" dirty="0">
                          <a:latin typeface="Arial"/>
                          <a:cs typeface="Arial"/>
                        </a:rPr>
                        <a:t> </a:t>
                      </a:r>
                      <a:r>
                        <a:rPr sz="1600" b="1" spc="-5" dirty="0">
                          <a:latin typeface="Arial"/>
                          <a:cs typeface="Arial"/>
                        </a:rPr>
                        <a:t>System</a:t>
                      </a:r>
                      <a:r>
                        <a:rPr sz="1600" b="1" dirty="0">
                          <a:latin typeface="Arial"/>
                          <a:cs typeface="Arial"/>
                        </a:rPr>
                        <a:t> </a:t>
                      </a:r>
                      <a:r>
                        <a:rPr sz="1600" b="1" spc="-5" dirty="0">
                          <a:latin typeface="Arial"/>
                          <a:cs typeface="Arial"/>
                        </a:rPr>
                        <a:t>Terminology</a:t>
                      </a:r>
                      <a:r>
                        <a:rPr sz="1600" b="1" dirty="0">
                          <a:latin typeface="Arial"/>
                          <a:cs typeface="Arial"/>
                        </a:rPr>
                        <a:t> </a:t>
                      </a:r>
                      <a:r>
                        <a:rPr sz="1600" b="1" spc="-5" dirty="0">
                          <a:latin typeface="Arial"/>
                          <a:cs typeface="Arial"/>
                        </a:rPr>
                        <a:t>Explanation</a:t>
                      </a:r>
                      <a:endParaRPr sz="1600">
                        <a:latin typeface="Arial"/>
                        <a:cs typeface="Arial"/>
                      </a:endParaRPr>
                    </a:p>
                  </a:txBody>
                  <a:tcPr marL="0" marR="0" marT="1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1D2D3"/>
                    </a:solidFill>
                  </a:tcPr>
                </a:tc>
                <a:tc>
                  <a:txBody>
                    <a:bodyPr/>
                    <a:lstStyle/>
                    <a:p>
                      <a:pPr>
                        <a:lnSpc>
                          <a:spcPct val="100000"/>
                        </a:lnSpc>
                        <a:spcBef>
                          <a:spcPts val="15"/>
                        </a:spcBef>
                      </a:pPr>
                      <a:endParaRPr sz="1650">
                        <a:latin typeface="Times New Roman"/>
                        <a:cs typeface="Times New Roman"/>
                      </a:endParaRPr>
                    </a:p>
                    <a:p>
                      <a:pPr marL="158115">
                        <a:lnSpc>
                          <a:spcPct val="100000"/>
                        </a:lnSpc>
                      </a:pPr>
                      <a:r>
                        <a:rPr sz="1600" b="1" spc="-5" dirty="0">
                          <a:latin typeface="Arial"/>
                          <a:cs typeface="Arial"/>
                        </a:rPr>
                        <a:t>Why the </a:t>
                      </a:r>
                      <a:r>
                        <a:rPr sz="1600" b="1" dirty="0">
                          <a:latin typeface="Arial"/>
                          <a:cs typeface="Arial"/>
                        </a:rPr>
                        <a:t>AHA</a:t>
                      </a:r>
                      <a:r>
                        <a:rPr sz="1600" b="1" spc="-10" dirty="0">
                          <a:latin typeface="Arial"/>
                          <a:cs typeface="Arial"/>
                        </a:rPr>
                        <a:t> </a:t>
                      </a:r>
                      <a:r>
                        <a:rPr sz="1600" b="1" spc="-5" dirty="0">
                          <a:latin typeface="Arial"/>
                          <a:cs typeface="Arial"/>
                        </a:rPr>
                        <a:t>Classification</a:t>
                      </a:r>
                      <a:r>
                        <a:rPr sz="1600" b="1" spc="5" dirty="0">
                          <a:latin typeface="Arial"/>
                          <a:cs typeface="Arial"/>
                        </a:rPr>
                        <a:t> </a:t>
                      </a:r>
                      <a:r>
                        <a:rPr sz="1600" b="1" spc="-5" dirty="0">
                          <a:latin typeface="Arial"/>
                          <a:cs typeface="Arial"/>
                        </a:rPr>
                        <a:t>System?</a:t>
                      </a:r>
                      <a:endParaRPr sz="1600">
                        <a:latin typeface="Arial"/>
                        <a:cs typeface="Arial"/>
                      </a:endParaRPr>
                    </a:p>
                  </a:txBody>
                  <a:tcPr marL="0" marR="0" marT="1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1D2D3"/>
                    </a:solidFill>
                  </a:tcPr>
                </a:tc>
                <a:extLst>
                  <a:ext uri="{0D108BD9-81ED-4DB2-BD59-A6C34878D82A}">
                    <a16:rowId xmlns:a16="http://schemas.microsoft.com/office/drawing/2014/main" val="10000"/>
                  </a:ext>
                </a:extLst>
              </a:tr>
              <a:tr h="825550">
                <a:tc>
                  <a:txBody>
                    <a:bodyPr/>
                    <a:lstStyle/>
                    <a:p>
                      <a:pPr>
                        <a:lnSpc>
                          <a:spcPct val="100000"/>
                        </a:lnSpc>
                        <a:spcBef>
                          <a:spcPts val="30"/>
                        </a:spcBef>
                      </a:pPr>
                      <a:endParaRPr sz="2000">
                        <a:latin typeface="Times New Roman"/>
                        <a:cs typeface="Times New Roman"/>
                      </a:endParaRPr>
                    </a:p>
                    <a:p>
                      <a:pPr algn="ctr">
                        <a:lnSpc>
                          <a:spcPct val="100000"/>
                        </a:lnSpc>
                      </a:pPr>
                      <a:r>
                        <a:rPr sz="1400" b="1" dirty="0">
                          <a:latin typeface="Arial"/>
                          <a:cs typeface="Arial"/>
                        </a:rPr>
                        <a:t>A</a:t>
                      </a:r>
                      <a:endParaRPr sz="1400">
                        <a:latin typeface="Arial"/>
                        <a:cs typeface="Arial"/>
                      </a:endParaRPr>
                    </a:p>
                  </a:txBody>
                  <a:tcPr marL="0" marR="0" marT="38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a:txBody>
                    <a:bodyPr/>
                    <a:lstStyle/>
                    <a:p>
                      <a:pPr>
                        <a:lnSpc>
                          <a:spcPct val="100000"/>
                        </a:lnSpc>
                        <a:spcBef>
                          <a:spcPts val="10"/>
                        </a:spcBef>
                      </a:pPr>
                      <a:endParaRPr sz="1400">
                        <a:latin typeface="Times New Roman"/>
                        <a:cs typeface="Times New Roman"/>
                      </a:endParaRPr>
                    </a:p>
                    <a:p>
                      <a:pPr marL="287655" marR="723900">
                        <a:lnSpc>
                          <a:spcPts val="1639"/>
                        </a:lnSpc>
                      </a:pPr>
                      <a:r>
                        <a:rPr sz="1400" spc="-5" dirty="0">
                          <a:latin typeface="Arial MT"/>
                          <a:cs typeface="Arial MT"/>
                        </a:rPr>
                        <a:t>Evidence from multiple randomized clinical trials (RCT) with </a:t>
                      </a:r>
                      <a:r>
                        <a:rPr sz="1400" spc="-375" dirty="0">
                          <a:latin typeface="Arial MT"/>
                          <a:cs typeface="Arial MT"/>
                        </a:rPr>
                        <a:t> </a:t>
                      </a:r>
                      <a:r>
                        <a:rPr sz="1400" spc="-5" dirty="0">
                          <a:latin typeface="Arial MT"/>
                          <a:cs typeface="Arial MT"/>
                        </a:rPr>
                        <a:t>concordant</a:t>
                      </a:r>
                      <a:r>
                        <a:rPr sz="1400" spc="-20" dirty="0">
                          <a:latin typeface="Arial MT"/>
                          <a:cs typeface="Arial MT"/>
                        </a:rPr>
                        <a:t> </a:t>
                      </a:r>
                      <a:r>
                        <a:rPr sz="1400" spc="-5" dirty="0">
                          <a:latin typeface="Arial MT"/>
                          <a:cs typeface="Arial MT"/>
                        </a:rPr>
                        <a:t>results</a:t>
                      </a:r>
                      <a:r>
                        <a:rPr sz="1400" spc="-15" dirty="0">
                          <a:latin typeface="Arial MT"/>
                          <a:cs typeface="Arial MT"/>
                        </a:rPr>
                        <a:t> </a:t>
                      </a:r>
                      <a:r>
                        <a:rPr sz="1400" spc="-5" dirty="0">
                          <a:latin typeface="Arial MT"/>
                          <a:cs typeface="Arial MT"/>
                        </a:rPr>
                        <a:t>or</a:t>
                      </a:r>
                      <a:r>
                        <a:rPr sz="1400" spc="-15" dirty="0">
                          <a:latin typeface="Arial MT"/>
                          <a:cs typeface="Arial MT"/>
                        </a:rPr>
                        <a:t> </a:t>
                      </a:r>
                      <a:r>
                        <a:rPr sz="1400" spc="-5" dirty="0">
                          <a:latin typeface="Arial MT"/>
                          <a:cs typeface="Arial MT"/>
                        </a:rPr>
                        <a:t>from</a:t>
                      </a:r>
                      <a:r>
                        <a:rPr sz="1400" spc="-15" dirty="0">
                          <a:latin typeface="Arial MT"/>
                          <a:cs typeface="Arial MT"/>
                        </a:rPr>
                        <a:t> </a:t>
                      </a:r>
                      <a:r>
                        <a:rPr sz="1400" b="1" spc="-5" dirty="0">
                          <a:latin typeface="Arial"/>
                          <a:cs typeface="Arial"/>
                        </a:rPr>
                        <a:t>HIGH-QUALITY</a:t>
                      </a:r>
                      <a:r>
                        <a:rPr sz="1400" b="1" spc="10" dirty="0">
                          <a:latin typeface="Arial"/>
                          <a:cs typeface="Arial"/>
                        </a:rPr>
                        <a:t> </a:t>
                      </a:r>
                      <a:r>
                        <a:rPr sz="1400" spc="-5" dirty="0">
                          <a:latin typeface="Arial MT"/>
                          <a:cs typeface="Arial MT"/>
                        </a:rPr>
                        <a:t>meta-analyses.</a:t>
                      </a:r>
                      <a:endParaRPr sz="1400">
                        <a:latin typeface="Arial MT"/>
                        <a:cs typeface="Arial MT"/>
                      </a:endParaRPr>
                    </a:p>
                  </a:txBody>
                  <a:tcPr marL="0" marR="0" marT="12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rowSpan="5">
                  <a:txBody>
                    <a:bodyPr/>
                    <a:lstStyle/>
                    <a:p>
                      <a:pPr marL="573405" marR="427990" indent="-285750">
                        <a:lnSpc>
                          <a:spcPct val="99600"/>
                        </a:lnSpc>
                        <a:spcBef>
                          <a:spcPts val="810"/>
                        </a:spcBef>
                        <a:buSzPct val="125000"/>
                        <a:buChar char="•"/>
                        <a:tabLst>
                          <a:tab pos="573405" algn="l"/>
                          <a:tab pos="574040" algn="l"/>
                        </a:tabLst>
                      </a:pPr>
                      <a:r>
                        <a:rPr sz="1600" spc="-5" dirty="0">
                          <a:latin typeface="Arial MT"/>
                          <a:cs typeface="Arial MT"/>
                        </a:rPr>
                        <a:t>The level of evidence </a:t>
                      </a:r>
                      <a:r>
                        <a:rPr sz="1600" dirty="0">
                          <a:latin typeface="Arial MT"/>
                          <a:cs typeface="Arial MT"/>
                        </a:rPr>
                        <a:t> </a:t>
                      </a:r>
                      <a:r>
                        <a:rPr sz="1600" spc="-5" dirty="0">
                          <a:latin typeface="Arial MT"/>
                          <a:cs typeface="Arial MT"/>
                        </a:rPr>
                        <a:t>recommendations allow readers </a:t>
                      </a:r>
                      <a:r>
                        <a:rPr sz="1600" spc="-430" dirty="0">
                          <a:latin typeface="Arial MT"/>
                          <a:cs typeface="Arial MT"/>
                        </a:rPr>
                        <a:t> </a:t>
                      </a:r>
                      <a:r>
                        <a:rPr sz="1600" spc="-5" dirty="0">
                          <a:latin typeface="Arial MT"/>
                          <a:cs typeface="Arial MT"/>
                        </a:rPr>
                        <a:t>to quickly glean information on </a:t>
                      </a:r>
                      <a:r>
                        <a:rPr sz="1600" dirty="0">
                          <a:latin typeface="Arial MT"/>
                          <a:cs typeface="Arial MT"/>
                        </a:rPr>
                        <a:t> </a:t>
                      </a:r>
                      <a:r>
                        <a:rPr sz="1600" spc="-5" dirty="0">
                          <a:latin typeface="Arial MT"/>
                          <a:cs typeface="Arial MT"/>
                        </a:rPr>
                        <a:t>the</a:t>
                      </a:r>
                      <a:r>
                        <a:rPr sz="1600" dirty="0">
                          <a:latin typeface="Arial MT"/>
                          <a:cs typeface="Arial MT"/>
                        </a:rPr>
                        <a:t> </a:t>
                      </a:r>
                      <a:r>
                        <a:rPr sz="1600" spc="-5" dirty="0">
                          <a:latin typeface="Arial MT"/>
                          <a:cs typeface="Arial MT"/>
                        </a:rPr>
                        <a:t>strength,</a:t>
                      </a:r>
                      <a:r>
                        <a:rPr sz="1600" spc="10" dirty="0">
                          <a:latin typeface="Arial MT"/>
                          <a:cs typeface="Arial MT"/>
                        </a:rPr>
                        <a:t> </a:t>
                      </a:r>
                      <a:r>
                        <a:rPr sz="1600" spc="-5" dirty="0">
                          <a:latin typeface="Arial MT"/>
                          <a:cs typeface="Arial MT"/>
                        </a:rPr>
                        <a:t>certainty,</a:t>
                      </a:r>
                      <a:r>
                        <a:rPr sz="1600" spc="10" dirty="0">
                          <a:latin typeface="Arial MT"/>
                          <a:cs typeface="Arial MT"/>
                        </a:rPr>
                        <a:t> </a:t>
                      </a:r>
                      <a:r>
                        <a:rPr sz="1600" spc="-5" dirty="0">
                          <a:latin typeface="Arial MT"/>
                          <a:cs typeface="Arial MT"/>
                        </a:rPr>
                        <a:t>and </a:t>
                      </a:r>
                      <a:r>
                        <a:rPr sz="1600" dirty="0">
                          <a:latin typeface="Arial MT"/>
                          <a:cs typeface="Arial MT"/>
                        </a:rPr>
                        <a:t> </a:t>
                      </a:r>
                      <a:r>
                        <a:rPr sz="1600" spc="-5" dirty="0">
                          <a:latin typeface="Arial MT"/>
                          <a:cs typeface="Arial MT"/>
                        </a:rPr>
                        <a:t>quality of evidence supporting </a:t>
                      </a:r>
                      <a:r>
                        <a:rPr sz="1600" dirty="0">
                          <a:latin typeface="Arial MT"/>
                          <a:cs typeface="Arial MT"/>
                        </a:rPr>
                        <a:t> </a:t>
                      </a:r>
                      <a:r>
                        <a:rPr sz="1600" spc="-5" dirty="0">
                          <a:latin typeface="Arial MT"/>
                          <a:cs typeface="Arial MT"/>
                        </a:rPr>
                        <a:t>each</a:t>
                      </a:r>
                      <a:r>
                        <a:rPr sz="1600" spc="-10" dirty="0">
                          <a:latin typeface="Arial MT"/>
                          <a:cs typeface="Arial MT"/>
                        </a:rPr>
                        <a:t> </a:t>
                      </a:r>
                      <a:r>
                        <a:rPr sz="1600" spc="-5" dirty="0">
                          <a:latin typeface="Arial MT"/>
                          <a:cs typeface="Arial MT"/>
                        </a:rPr>
                        <a:t>recommendation.</a:t>
                      </a:r>
                      <a:endParaRPr sz="1600">
                        <a:latin typeface="Arial MT"/>
                        <a:cs typeface="Arial MT"/>
                      </a:endParaRPr>
                    </a:p>
                    <a:p>
                      <a:pPr>
                        <a:lnSpc>
                          <a:spcPct val="100000"/>
                        </a:lnSpc>
                        <a:spcBef>
                          <a:spcPts val="25"/>
                        </a:spcBef>
                        <a:buFont typeface="Arial MT"/>
                        <a:buChar char="•"/>
                      </a:pPr>
                      <a:endParaRPr sz="1700">
                        <a:latin typeface="Times New Roman"/>
                        <a:cs typeface="Times New Roman"/>
                      </a:endParaRPr>
                    </a:p>
                    <a:p>
                      <a:pPr marL="573405" marR="301625" indent="-285750">
                        <a:lnSpc>
                          <a:spcPct val="99200"/>
                        </a:lnSpc>
                        <a:buSzPct val="125000"/>
                        <a:buChar char="•"/>
                        <a:tabLst>
                          <a:tab pos="573405" algn="l"/>
                          <a:tab pos="574040" algn="l"/>
                        </a:tabLst>
                      </a:pPr>
                      <a:r>
                        <a:rPr sz="1600" dirty="0">
                          <a:latin typeface="Arial MT"/>
                          <a:cs typeface="Arial MT"/>
                        </a:rPr>
                        <a:t>A </a:t>
                      </a:r>
                      <a:r>
                        <a:rPr sz="1600" spc="-5" dirty="0">
                          <a:latin typeface="Arial MT"/>
                          <a:cs typeface="Arial MT"/>
                        </a:rPr>
                        <a:t>recommendation with Level of </a:t>
                      </a:r>
                      <a:r>
                        <a:rPr sz="1600" dirty="0">
                          <a:latin typeface="Arial MT"/>
                          <a:cs typeface="Arial MT"/>
                        </a:rPr>
                        <a:t> </a:t>
                      </a:r>
                      <a:r>
                        <a:rPr sz="1600" spc="-5" dirty="0">
                          <a:latin typeface="Arial MT"/>
                          <a:cs typeface="Arial MT"/>
                        </a:rPr>
                        <a:t>Evidence (LOE) </a:t>
                      </a:r>
                      <a:r>
                        <a:rPr sz="1600" dirty="0">
                          <a:latin typeface="Arial MT"/>
                          <a:cs typeface="Arial MT"/>
                        </a:rPr>
                        <a:t>C </a:t>
                      </a:r>
                      <a:r>
                        <a:rPr sz="1600" spc="-5" dirty="0">
                          <a:latin typeface="Arial MT"/>
                          <a:cs typeface="Arial MT"/>
                        </a:rPr>
                        <a:t>does not imply </a:t>
                      </a:r>
                      <a:r>
                        <a:rPr sz="1600" spc="-430" dirty="0">
                          <a:latin typeface="Arial MT"/>
                          <a:cs typeface="Arial MT"/>
                        </a:rPr>
                        <a:t> </a:t>
                      </a:r>
                      <a:r>
                        <a:rPr sz="1600" spc="-5" dirty="0">
                          <a:latin typeface="Arial MT"/>
                          <a:cs typeface="Arial MT"/>
                        </a:rPr>
                        <a:t>that</a:t>
                      </a:r>
                      <a:r>
                        <a:rPr sz="1600" spc="110" dirty="0">
                          <a:latin typeface="Arial MT"/>
                          <a:cs typeface="Arial MT"/>
                        </a:rPr>
                        <a:t> </a:t>
                      </a:r>
                      <a:r>
                        <a:rPr sz="1600" spc="-5" dirty="0">
                          <a:latin typeface="Arial MT"/>
                          <a:cs typeface="Arial MT"/>
                        </a:rPr>
                        <a:t>the</a:t>
                      </a:r>
                      <a:r>
                        <a:rPr sz="1600" spc="100" dirty="0">
                          <a:latin typeface="Arial MT"/>
                          <a:cs typeface="Arial MT"/>
                        </a:rPr>
                        <a:t> </a:t>
                      </a:r>
                      <a:r>
                        <a:rPr sz="1600" spc="-5" dirty="0">
                          <a:latin typeface="Arial MT"/>
                          <a:cs typeface="Arial MT"/>
                        </a:rPr>
                        <a:t>recommendation</a:t>
                      </a:r>
                      <a:r>
                        <a:rPr sz="1600" spc="105" dirty="0">
                          <a:latin typeface="Arial MT"/>
                          <a:cs typeface="Arial MT"/>
                        </a:rPr>
                        <a:t> </a:t>
                      </a:r>
                      <a:r>
                        <a:rPr sz="1600" spc="-5" dirty="0">
                          <a:latin typeface="Arial MT"/>
                          <a:cs typeface="Arial MT"/>
                        </a:rPr>
                        <a:t>is </a:t>
                      </a:r>
                      <a:r>
                        <a:rPr sz="1600" dirty="0">
                          <a:latin typeface="Arial MT"/>
                          <a:cs typeface="Arial MT"/>
                        </a:rPr>
                        <a:t> </a:t>
                      </a:r>
                      <a:r>
                        <a:rPr sz="1600" spc="-5" dirty="0">
                          <a:latin typeface="Arial MT"/>
                          <a:cs typeface="Arial MT"/>
                        </a:rPr>
                        <a:t>weak.</a:t>
                      </a:r>
                      <a:endParaRPr sz="1600">
                        <a:latin typeface="Arial MT"/>
                        <a:cs typeface="Arial MT"/>
                      </a:endParaRPr>
                    </a:p>
                    <a:p>
                      <a:pPr>
                        <a:lnSpc>
                          <a:spcPct val="100000"/>
                        </a:lnSpc>
                        <a:spcBef>
                          <a:spcPts val="20"/>
                        </a:spcBef>
                        <a:buFont typeface="Arial MT"/>
                        <a:buChar char="•"/>
                      </a:pPr>
                      <a:endParaRPr sz="1700">
                        <a:latin typeface="Times New Roman"/>
                        <a:cs typeface="Times New Roman"/>
                      </a:endParaRPr>
                    </a:p>
                    <a:p>
                      <a:pPr marL="573405" marR="344170" indent="-285750">
                        <a:lnSpc>
                          <a:spcPct val="99200"/>
                        </a:lnSpc>
                        <a:spcBef>
                          <a:spcPts val="5"/>
                        </a:spcBef>
                        <a:buSzPct val="125000"/>
                        <a:buChar char="•"/>
                        <a:tabLst>
                          <a:tab pos="573405" algn="l"/>
                          <a:tab pos="574040" algn="l"/>
                        </a:tabLst>
                      </a:pPr>
                      <a:r>
                        <a:rPr sz="1600" spc="-5" dirty="0">
                          <a:latin typeface="Arial MT"/>
                          <a:cs typeface="Arial MT"/>
                        </a:rPr>
                        <a:t>Although, </a:t>
                      </a:r>
                      <a:r>
                        <a:rPr sz="1600" dirty="0">
                          <a:latin typeface="Arial MT"/>
                          <a:cs typeface="Arial MT"/>
                        </a:rPr>
                        <a:t>RCTs </a:t>
                      </a:r>
                      <a:r>
                        <a:rPr sz="1600" spc="-5" dirty="0">
                          <a:latin typeface="Arial MT"/>
                          <a:cs typeface="Arial MT"/>
                        </a:rPr>
                        <a:t>are unavailable, </a:t>
                      </a:r>
                      <a:r>
                        <a:rPr sz="1600" spc="-430" dirty="0">
                          <a:latin typeface="Arial MT"/>
                          <a:cs typeface="Arial MT"/>
                        </a:rPr>
                        <a:t> </a:t>
                      </a:r>
                      <a:r>
                        <a:rPr sz="1600" spc="-5" dirty="0">
                          <a:latin typeface="Arial MT"/>
                          <a:cs typeface="Arial MT"/>
                        </a:rPr>
                        <a:t>there</a:t>
                      </a:r>
                      <a:r>
                        <a:rPr sz="1600" dirty="0">
                          <a:latin typeface="Arial MT"/>
                          <a:cs typeface="Arial MT"/>
                        </a:rPr>
                        <a:t> </a:t>
                      </a:r>
                      <a:r>
                        <a:rPr sz="1600" spc="-5" dirty="0">
                          <a:latin typeface="Arial MT"/>
                          <a:cs typeface="Arial MT"/>
                        </a:rPr>
                        <a:t>may</a:t>
                      </a:r>
                      <a:r>
                        <a:rPr sz="1600" spc="5" dirty="0">
                          <a:latin typeface="Arial MT"/>
                          <a:cs typeface="Arial MT"/>
                        </a:rPr>
                        <a:t> </a:t>
                      </a:r>
                      <a:r>
                        <a:rPr sz="1600" spc="-5" dirty="0">
                          <a:latin typeface="Arial MT"/>
                          <a:cs typeface="Arial MT"/>
                        </a:rPr>
                        <a:t>be</a:t>
                      </a:r>
                      <a:r>
                        <a:rPr sz="1600" spc="-10" dirty="0">
                          <a:latin typeface="Arial MT"/>
                          <a:cs typeface="Arial MT"/>
                        </a:rPr>
                        <a:t> </a:t>
                      </a:r>
                      <a:r>
                        <a:rPr sz="1600" dirty="0">
                          <a:latin typeface="Arial MT"/>
                          <a:cs typeface="Arial MT"/>
                        </a:rPr>
                        <a:t>a</a:t>
                      </a:r>
                      <a:r>
                        <a:rPr sz="1600" spc="-5" dirty="0">
                          <a:latin typeface="Arial MT"/>
                          <a:cs typeface="Arial MT"/>
                        </a:rPr>
                        <a:t> very</a:t>
                      </a:r>
                      <a:r>
                        <a:rPr sz="1600" dirty="0">
                          <a:latin typeface="Arial MT"/>
                          <a:cs typeface="Arial MT"/>
                        </a:rPr>
                        <a:t> </a:t>
                      </a:r>
                      <a:r>
                        <a:rPr sz="1600" spc="-5" dirty="0">
                          <a:latin typeface="Arial MT"/>
                          <a:cs typeface="Arial MT"/>
                        </a:rPr>
                        <a:t>clear</a:t>
                      </a:r>
                      <a:r>
                        <a:rPr sz="1600" dirty="0">
                          <a:latin typeface="Arial MT"/>
                          <a:cs typeface="Arial MT"/>
                        </a:rPr>
                        <a:t> </a:t>
                      </a:r>
                      <a:r>
                        <a:rPr sz="1600" spc="-5" dirty="0">
                          <a:latin typeface="Arial MT"/>
                          <a:cs typeface="Arial MT"/>
                        </a:rPr>
                        <a:t>clinical </a:t>
                      </a:r>
                      <a:r>
                        <a:rPr sz="1600" spc="-430" dirty="0">
                          <a:latin typeface="Arial MT"/>
                          <a:cs typeface="Arial MT"/>
                        </a:rPr>
                        <a:t> </a:t>
                      </a:r>
                      <a:r>
                        <a:rPr sz="1600" spc="-5" dirty="0">
                          <a:latin typeface="Arial MT"/>
                          <a:cs typeface="Arial MT"/>
                        </a:rPr>
                        <a:t>consensus</a:t>
                      </a:r>
                      <a:r>
                        <a:rPr sz="1600" spc="-15" dirty="0">
                          <a:latin typeface="Arial MT"/>
                          <a:cs typeface="Arial MT"/>
                        </a:rPr>
                        <a:t> </a:t>
                      </a:r>
                      <a:r>
                        <a:rPr sz="1600" spc="-5" dirty="0">
                          <a:latin typeface="Arial MT"/>
                          <a:cs typeface="Arial MT"/>
                        </a:rPr>
                        <a:t>that</a:t>
                      </a:r>
                      <a:r>
                        <a:rPr sz="1600" spc="10" dirty="0">
                          <a:latin typeface="Arial MT"/>
                          <a:cs typeface="Arial MT"/>
                        </a:rPr>
                        <a:t> </a:t>
                      </a:r>
                      <a:r>
                        <a:rPr sz="1600" dirty="0">
                          <a:latin typeface="Arial MT"/>
                          <a:cs typeface="Arial MT"/>
                        </a:rPr>
                        <a:t>a</a:t>
                      </a:r>
                      <a:r>
                        <a:rPr sz="1600" spc="-5" dirty="0">
                          <a:latin typeface="Arial MT"/>
                          <a:cs typeface="Arial MT"/>
                        </a:rPr>
                        <a:t> particular</a:t>
                      </a:r>
                      <a:r>
                        <a:rPr sz="1600" spc="5" dirty="0">
                          <a:latin typeface="Arial MT"/>
                          <a:cs typeface="Arial MT"/>
                        </a:rPr>
                        <a:t> </a:t>
                      </a:r>
                      <a:r>
                        <a:rPr sz="1600" spc="-5" dirty="0">
                          <a:latin typeface="Arial MT"/>
                          <a:cs typeface="Arial MT"/>
                        </a:rPr>
                        <a:t>test </a:t>
                      </a:r>
                      <a:r>
                        <a:rPr sz="1600" dirty="0">
                          <a:latin typeface="Arial MT"/>
                          <a:cs typeface="Arial MT"/>
                        </a:rPr>
                        <a:t> </a:t>
                      </a:r>
                      <a:r>
                        <a:rPr sz="1600" spc="-5" dirty="0">
                          <a:latin typeface="Arial MT"/>
                          <a:cs typeface="Arial MT"/>
                        </a:rPr>
                        <a:t>or</a:t>
                      </a:r>
                      <a:r>
                        <a:rPr sz="1600" spc="5" dirty="0">
                          <a:latin typeface="Arial MT"/>
                          <a:cs typeface="Arial MT"/>
                        </a:rPr>
                        <a:t> </a:t>
                      </a:r>
                      <a:r>
                        <a:rPr sz="1600" spc="-5" dirty="0">
                          <a:latin typeface="Arial MT"/>
                          <a:cs typeface="Arial MT"/>
                        </a:rPr>
                        <a:t>therapy</a:t>
                      </a:r>
                      <a:r>
                        <a:rPr sz="1600" dirty="0">
                          <a:latin typeface="Arial MT"/>
                          <a:cs typeface="Arial MT"/>
                        </a:rPr>
                        <a:t> </a:t>
                      </a:r>
                      <a:r>
                        <a:rPr sz="1600" spc="-5" dirty="0">
                          <a:latin typeface="Arial MT"/>
                          <a:cs typeface="Arial MT"/>
                        </a:rPr>
                        <a:t>is useful</a:t>
                      </a:r>
                      <a:r>
                        <a:rPr sz="1600" spc="-10"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effective.</a:t>
                      </a:r>
                      <a:endParaRPr sz="1600">
                        <a:latin typeface="Arial MT"/>
                        <a:cs typeface="Arial MT"/>
                      </a:endParaRPr>
                    </a:p>
                  </a:txBody>
                  <a:tcPr marL="0" marR="0" marT="1028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FF"/>
                    </a:solidFill>
                  </a:tcPr>
                </a:tc>
                <a:extLst>
                  <a:ext uri="{0D108BD9-81ED-4DB2-BD59-A6C34878D82A}">
                    <a16:rowId xmlns:a16="http://schemas.microsoft.com/office/drawing/2014/main" val="10001"/>
                  </a:ext>
                </a:extLst>
              </a:tr>
              <a:tr h="856079">
                <a:tc>
                  <a:txBody>
                    <a:bodyPr/>
                    <a:lstStyle/>
                    <a:p>
                      <a:pPr>
                        <a:lnSpc>
                          <a:spcPct val="100000"/>
                        </a:lnSpc>
                        <a:spcBef>
                          <a:spcPts val="35"/>
                        </a:spcBef>
                      </a:pPr>
                      <a:endParaRPr sz="2100">
                        <a:latin typeface="Times New Roman"/>
                        <a:cs typeface="Times New Roman"/>
                      </a:endParaRPr>
                    </a:p>
                    <a:p>
                      <a:pPr algn="ctr">
                        <a:lnSpc>
                          <a:spcPct val="100000"/>
                        </a:lnSpc>
                      </a:pPr>
                      <a:r>
                        <a:rPr sz="1400" b="1" spc="-5" dirty="0">
                          <a:latin typeface="Arial"/>
                          <a:cs typeface="Arial"/>
                        </a:rPr>
                        <a:t>B-R</a:t>
                      </a:r>
                      <a:endParaRPr sz="1400">
                        <a:latin typeface="Arial"/>
                        <a:cs typeface="Arial"/>
                      </a:endParaRPr>
                    </a:p>
                  </a:txBody>
                  <a:tcPr marL="0" marR="0" marT="44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marL="287655" marR="726440">
                        <a:lnSpc>
                          <a:spcPct val="98800"/>
                        </a:lnSpc>
                        <a:spcBef>
                          <a:spcPts val="830"/>
                        </a:spcBef>
                      </a:pPr>
                      <a:r>
                        <a:rPr sz="1400" spc="-5" dirty="0">
                          <a:latin typeface="Arial MT"/>
                          <a:cs typeface="Arial MT"/>
                        </a:rPr>
                        <a:t>Evidence from moderate-quality trials, or a meta-analysis of </a:t>
                      </a:r>
                      <a:r>
                        <a:rPr sz="1400" spc="-375" dirty="0">
                          <a:latin typeface="Arial MT"/>
                          <a:cs typeface="Arial MT"/>
                        </a:rPr>
                        <a:t> </a:t>
                      </a:r>
                      <a:r>
                        <a:rPr sz="1400" spc="-5" dirty="0">
                          <a:latin typeface="Arial MT"/>
                          <a:cs typeface="Arial MT"/>
                        </a:rPr>
                        <a:t>moderate quality (RCT) followed by an R to denote </a:t>
                      </a:r>
                      <a:r>
                        <a:rPr sz="1400" dirty="0">
                          <a:latin typeface="Arial MT"/>
                          <a:cs typeface="Arial MT"/>
                        </a:rPr>
                        <a:t> </a:t>
                      </a:r>
                      <a:r>
                        <a:rPr sz="1400" b="1" spc="-10" dirty="0">
                          <a:latin typeface="Arial"/>
                          <a:cs typeface="Arial"/>
                        </a:rPr>
                        <a:t>RANDOMIZED</a:t>
                      </a:r>
                      <a:r>
                        <a:rPr sz="1400" b="1" spc="15" dirty="0">
                          <a:latin typeface="Arial"/>
                          <a:cs typeface="Arial"/>
                        </a:rPr>
                        <a:t> </a:t>
                      </a:r>
                      <a:r>
                        <a:rPr sz="1400" spc="-5" dirty="0">
                          <a:latin typeface="Arial MT"/>
                          <a:cs typeface="Arial MT"/>
                        </a:rPr>
                        <a:t>studies</a:t>
                      </a:r>
                      <a:endParaRPr sz="1400">
                        <a:latin typeface="Arial MT"/>
                        <a:cs typeface="Arial MT"/>
                      </a:endParaRPr>
                    </a:p>
                  </a:txBody>
                  <a:tcPr marL="0" marR="0" marT="1054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vMerge="1">
                  <a:txBody>
                    <a:bodyPr/>
                    <a:lstStyle/>
                    <a:p>
                      <a:endParaRPr/>
                    </a:p>
                  </a:txBody>
                  <a:tcPr marL="0" marR="0" marT="1028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FF"/>
                    </a:solidFill>
                  </a:tcPr>
                </a:tc>
                <a:extLst>
                  <a:ext uri="{0D108BD9-81ED-4DB2-BD59-A6C34878D82A}">
                    <a16:rowId xmlns:a16="http://schemas.microsoft.com/office/drawing/2014/main" val="10002"/>
                  </a:ext>
                </a:extLst>
              </a:tr>
              <a:tr h="856080">
                <a:tc>
                  <a:txBody>
                    <a:bodyPr/>
                    <a:lstStyle/>
                    <a:p>
                      <a:pPr>
                        <a:lnSpc>
                          <a:spcPct val="100000"/>
                        </a:lnSpc>
                        <a:spcBef>
                          <a:spcPts val="35"/>
                        </a:spcBef>
                      </a:pPr>
                      <a:endParaRPr sz="2100">
                        <a:latin typeface="Times New Roman"/>
                        <a:cs typeface="Times New Roman"/>
                      </a:endParaRPr>
                    </a:p>
                    <a:p>
                      <a:pPr algn="ctr">
                        <a:lnSpc>
                          <a:spcPct val="100000"/>
                        </a:lnSpc>
                      </a:pPr>
                      <a:r>
                        <a:rPr sz="1400" b="1" spc="-5" dirty="0">
                          <a:latin typeface="Arial"/>
                          <a:cs typeface="Arial"/>
                        </a:rPr>
                        <a:t>B-NR</a:t>
                      </a:r>
                      <a:endParaRPr sz="1400">
                        <a:latin typeface="Arial"/>
                        <a:cs typeface="Arial"/>
                      </a:endParaRPr>
                    </a:p>
                  </a:txBody>
                  <a:tcPr marL="0" marR="0" marT="44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marL="287655" marR="351790">
                        <a:lnSpc>
                          <a:spcPct val="98800"/>
                        </a:lnSpc>
                        <a:spcBef>
                          <a:spcPts val="830"/>
                        </a:spcBef>
                      </a:pPr>
                      <a:r>
                        <a:rPr sz="1400" spc="-5" dirty="0">
                          <a:latin typeface="Arial MT"/>
                          <a:cs typeface="Arial MT"/>
                        </a:rPr>
                        <a:t>Evidence from moderate-quality trials, or a meta-analysis of </a:t>
                      </a:r>
                      <a:r>
                        <a:rPr sz="1400" dirty="0">
                          <a:latin typeface="Arial MT"/>
                          <a:cs typeface="Arial MT"/>
                        </a:rPr>
                        <a:t> </a:t>
                      </a:r>
                      <a:r>
                        <a:rPr sz="1400" spc="-5" dirty="0">
                          <a:latin typeface="Arial MT"/>
                          <a:cs typeface="Arial MT"/>
                        </a:rPr>
                        <a:t>moderate</a:t>
                      </a:r>
                      <a:r>
                        <a:rPr sz="1400" spc="-15" dirty="0">
                          <a:latin typeface="Arial MT"/>
                          <a:cs typeface="Arial MT"/>
                        </a:rPr>
                        <a:t> </a:t>
                      </a:r>
                      <a:r>
                        <a:rPr sz="1400" spc="-5" dirty="0">
                          <a:latin typeface="Arial MT"/>
                          <a:cs typeface="Arial MT"/>
                        </a:rPr>
                        <a:t>quality</a:t>
                      </a:r>
                      <a:r>
                        <a:rPr sz="1400" spc="-15" dirty="0">
                          <a:latin typeface="Arial MT"/>
                          <a:cs typeface="Arial MT"/>
                        </a:rPr>
                        <a:t> </a:t>
                      </a:r>
                      <a:r>
                        <a:rPr sz="1400" spc="-5" dirty="0">
                          <a:latin typeface="Arial MT"/>
                          <a:cs typeface="Arial MT"/>
                        </a:rPr>
                        <a:t>followed by</a:t>
                      </a:r>
                      <a:r>
                        <a:rPr sz="1400" spc="5" dirty="0">
                          <a:latin typeface="Arial MT"/>
                          <a:cs typeface="Arial MT"/>
                        </a:rPr>
                        <a:t> </a:t>
                      </a:r>
                      <a:r>
                        <a:rPr sz="1400" spc="-5" dirty="0">
                          <a:latin typeface="Arial MT"/>
                          <a:cs typeface="Arial MT"/>
                        </a:rPr>
                        <a:t>NR</a:t>
                      </a:r>
                      <a:r>
                        <a:rPr sz="1400" spc="15" dirty="0">
                          <a:latin typeface="Arial MT"/>
                          <a:cs typeface="Arial MT"/>
                        </a:rPr>
                        <a:t> </a:t>
                      </a:r>
                      <a:r>
                        <a:rPr sz="1400" spc="-5" dirty="0">
                          <a:latin typeface="Arial MT"/>
                          <a:cs typeface="Arial MT"/>
                        </a:rPr>
                        <a:t>to</a:t>
                      </a:r>
                      <a:r>
                        <a:rPr sz="1400" dirty="0">
                          <a:latin typeface="Arial MT"/>
                          <a:cs typeface="Arial MT"/>
                        </a:rPr>
                        <a:t> </a:t>
                      </a:r>
                      <a:r>
                        <a:rPr sz="1400" spc="-5" dirty="0">
                          <a:latin typeface="Arial MT"/>
                          <a:cs typeface="Arial MT"/>
                        </a:rPr>
                        <a:t>denote</a:t>
                      </a:r>
                      <a:r>
                        <a:rPr sz="1400" spc="-15" dirty="0">
                          <a:latin typeface="Arial MT"/>
                          <a:cs typeface="Arial MT"/>
                        </a:rPr>
                        <a:t> </a:t>
                      </a:r>
                      <a:r>
                        <a:rPr sz="1400" b="1" spc="-10" dirty="0">
                          <a:latin typeface="Arial"/>
                          <a:cs typeface="Arial"/>
                        </a:rPr>
                        <a:t>NON-RANDOMIZED </a:t>
                      </a:r>
                      <a:r>
                        <a:rPr sz="1400" b="1" spc="-375" dirty="0">
                          <a:latin typeface="Arial"/>
                          <a:cs typeface="Arial"/>
                        </a:rPr>
                        <a:t> </a:t>
                      </a:r>
                      <a:r>
                        <a:rPr sz="1400" spc="-5" dirty="0">
                          <a:latin typeface="Arial MT"/>
                          <a:cs typeface="Arial MT"/>
                        </a:rPr>
                        <a:t>studies</a:t>
                      </a:r>
                      <a:endParaRPr sz="1400">
                        <a:latin typeface="Arial MT"/>
                        <a:cs typeface="Arial MT"/>
                      </a:endParaRPr>
                    </a:p>
                  </a:txBody>
                  <a:tcPr marL="0" marR="0" marT="1054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vMerge="1">
                  <a:txBody>
                    <a:bodyPr/>
                    <a:lstStyle/>
                    <a:p>
                      <a:endParaRPr/>
                    </a:p>
                  </a:txBody>
                  <a:tcPr marL="0" marR="0" marT="1028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FF"/>
                    </a:solidFill>
                  </a:tcPr>
                </a:tc>
                <a:extLst>
                  <a:ext uri="{0D108BD9-81ED-4DB2-BD59-A6C34878D82A}">
                    <a16:rowId xmlns:a16="http://schemas.microsoft.com/office/drawing/2014/main" val="10003"/>
                  </a:ext>
                </a:extLst>
              </a:tr>
              <a:tr h="642720">
                <a:tc>
                  <a:txBody>
                    <a:bodyPr/>
                    <a:lstStyle/>
                    <a:p>
                      <a:pPr>
                        <a:lnSpc>
                          <a:spcPct val="100000"/>
                        </a:lnSpc>
                      </a:pPr>
                      <a:endParaRPr sz="1400">
                        <a:latin typeface="Times New Roman"/>
                        <a:cs typeface="Times New Roman"/>
                      </a:endParaRPr>
                    </a:p>
                    <a:p>
                      <a:pPr algn="ctr">
                        <a:lnSpc>
                          <a:spcPct val="100000"/>
                        </a:lnSpc>
                      </a:pPr>
                      <a:r>
                        <a:rPr sz="1400" b="1" spc="-5" dirty="0">
                          <a:latin typeface="Arial"/>
                          <a:cs typeface="Arial"/>
                        </a:rPr>
                        <a:t>C-LD</a:t>
                      </a:r>
                      <a:endParaRPr sz="14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marL="287655" marR="931544">
                        <a:lnSpc>
                          <a:spcPts val="1639"/>
                        </a:lnSpc>
                        <a:spcBef>
                          <a:spcPts val="900"/>
                        </a:spcBef>
                      </a:pPr>
                      <a:r>
                        <a:rPr sz="1400" spc="-5" dirty="0">
                          <a:latin typeface="Arial MT"/>
                          <a:cs typeface="Arial MT"/>
                        </a:rPr>
                        <a:t>There is no convincing evidence and is followed by LD to </a:t>
                      </a:r>
                      <a:r>
                        <a:rPr sz="1400" spc="-375" dirty="0">
                          <a:latin typeface="Arial MT"/>
                          <a:cs typeface="Arial MT"/>
                        </a:rPr>
                        <a:t> </a:t>
                      </a:r>
                      <a:r>
                        <a:rPr sz="1400" spc="-5" dirty="0">
                          <a:latin typeface="Arial MT"/>
                          <a:cs typeface="Arial MT"/>
                        </a:rPr>
                        <a:t>indicate</a:t>
                      </a:r>
                      <a:r>
                        <a:rPr sz="1400" spc="-30" dirty="0">
                          <a:latin typeface="Arial MT"/>
                          <a:cs typeface="Arial MT"/>
                        </a:rPr>
                        <a:t> </a:t>
                      </a:r>
                      <a:r>
                        <a:rPr sz="1400" b="1" spc="-5" dirty="0">
                          <a:latin typeface="Arial"/>
                          <a:cs typeface="Arial"/>
                        </a:rPr>
                        <a:t>LIMITED </a:t>
                      </a:r>
                      <a:r>
                        <a:rPr sz="1400" b="1" spc="-10" dirty="0">
                          <a:latin typeface="Arial"/>
                          <a:cs typeface="Arial"/>
                        </a:rPr>
                        <a:t>DATA</a:t>
                      </a:r>
                      <a:endParaRPr sz="1400">
                        <a:latin typeface="Arial"/>
                        <a:cs typeface="Arial"/>
                      </a:endParaRPr>
                    </a:p>
                  </a:txBody>
                  <a:tcPr marL="0" marR="0" marT="1143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vMerge="1">
                  <a:txBody>
                    <a:bodyPr/>
                    <a:lstStyle/>
                    <a:p>
                      <a:endParaRPr/>
                    </a:p>
                  </a:txBody>
                  <a:tcPr marL="0" marR="0" marT="1028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FF"/>
                    </a:solidFill>
                  </a:tcPr>
                </a:tc>
                <a:extLst>
                  <a:ext uri="{0D108BD9-81ED-4DB2-BD59-A6C34878D82A}">
                    <a16:rowId xmlns:a16="http://schemas.microsoft.com/office/drawing/2014/main" val="10004"/>
                  </a:ext>
                </a:extLst>
              </a:tr>
              <a:tr h="937009">
                <a:tc>
                  <a:txBody>
                    <a:bodyPr/>
                    <a:lstStyle/>
                    <a:p>
                      <a:pPr>
                        <a:lnSpc>
                          <a:spcPct val="100000"/>
                        </a:lnSpc>
                      </a:pPr>
                      <a:endParaRPr sz="1500">
                        <a:latin typeface="Times New Roman"/>
                        <a:cs typeface="Times New Roman"/>
                      </a:endParaRPr>
                    </a:p>
                    <a:p>
                      <a:pPr algn="ctr">
                        <a:lnSpc>
                          <a:spcPct val="100000"/>
                        </a:lnSpc>
                        <a:spcBef>
                          <a:spcPts val="1045"/>
                        </a:spcBef>
                      </a:pPr>
                      <a:r>
                        <a:rPr sz="1400" b="1" spc="-5" dirty="0">
                          <a:latin typeface="Arial"/>
                          <a:cs typeface="Arial"/>
                        </a:rPr>
                        <a:t>C-EO</a:t>
                      </a:r>
                      <a:endParaRPr sz="14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marL="287655" marR="664210">
                        <a:lnSpc>
                          <a:spcPct val="98800"/>
                        </a:lnSpc>
                        <a:spcBef>
                          <a:spcPts val="1150"/>
                        </a:spcBef>
                      </a:pPr>
                      <a:r>
                        <a:rPr sz="1400" spc="-5" dirty="0">
                          <a:latin typeface="Arial MT"/>
                          <a:cs typeface="Arial MT"/>
                        </a:rPr>
                        <a:t>There is no convincing evidence and is followed by EO if the </a:t>
                      </a:r>
                      <a:r>
                        <a:rPr sz="1400" spc="-375" dirty="0">
                          <a:latin typeface="Arial MT"/>
                          <a:cs typeface="Arial MT"/>
                        </a:rPr>
                        <a:t> </a:t>
                      </a:r>
                      <a:r>
                        <a:rPr sz="1400" spc="-5" dirty="0">
                          <a:latin typeface="Arial MT"/>
                          <a:cs typeface="Arial MT"/>
                        </a:rPr>
                        <a:t>consensus is based on </a:t>
                      </a:r>
                      <a:r>
                        <a:rPr sz="1400" b="1" spc="-5" dirty="0">
                          <a:latin typeface="Arial"/>
                          <a:cs typeface="Arial"/>
                        </a:rPr>
                        <a:t>EXPERT OPINION</a:t>
                      </a:r>
                      <a:r>
                        <a:rPr sz="1400" spc="-5" dirty="0">
                          <a:latin typeface="Arial MT"/>
                          <a:cs typeface="Arial MT"/>
                        </a:rPr>
                        <a:t>, case studies or </a:t>
                      </a:r>
                      <a:r>
                        <a:rPr sz="1400" dirty="0">
                          <a:latin typeface="Arial MT"/>
                          <a:cs typeface="Arial MT"/>
                        </a:rPr>
                        <a:t> </a:t>
                      </a:r>
                      <a:r>
                        <a:rPr sz="1400" spc="-5" dirty="0">
                          <a:latin typeface="Arial MT"/>
                          <a:cs typeface="Arial MT"/>
                        </a:rPr>
                        <a:t>standards</a:t>
                      </a:r>
                      <a:r>
                        <a:rPr sz="1400" spc="-25" dirty="0">
                          <a:latin typeface="Arial MT"/>
                          <a:cs typeface="Arial MT"/>
                        </a:rPr>
                        <a:t> </a:t>
                      </a:r>
                      <a:r>
                        <a:rPr sz="1400" spc="-5" dirty="0">
                          <a:latin typeface="Arial MT"/>
                          <a:cs typeface="Arial MT"/>
                        </a:rPr>
                        <a:t>of care.</a:t>
                      </a:r>
                      <a:endParaRPr sz="1400">
                        <a:latin typeface="Arial MT"/>
                        <a:cs typeface="Arial MT"/>
                      </a:endParaRPr>
                    </a:p>
                  </a:txBody>
                  <a:tcPr marL="0" marR="0" marT="14605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vMerge="1">
                  <a:txBody>
                    <a:bodyPr/>
                    <a:lstStyle/>
                    <a:p>
                      <a:endParaRPr/>
                    </a:p>
                  </a:txBody>
                  <a:tcPr marL="0" marR="0" marT="1028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FF"/>
                    </a:solidFill>
                  </a:tcPr>
                </a:tc>
                <a:extLst>
                  <a:ext uri="{0D108BD9-81ED-4DB2-BD59-A6C34878D82A}">
                    <a16:rowId xmlns:a16="http://schemas.microsoft.com/office/drawing/2014/main" val="10005"/>
                  </a:ext>
                </a:extLst>
              </a:tr>
            </a:tbl>
          </a:graphicData>
        </a:graphic>
      </p:graphicFrame>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25</a:t>
            </a:fld>
            <a:endParaRPr sz="1200"/>
          </a:p>
        </p:txBody>
      </p:sp>
      <p:sp>
        <p:nvSpPr>
          <p:cNvPr id="6" name="object 6"/>
          <p:cNvSpPr txBox="1"/>
          <p:nvPr/>
        </p:nvSpPr>
        <p:spPr>
          <a:xfrm>
            <a:off x="1048321" y="836787"/>
            <a:ext cx="10213340" cy="574040"/>
          </a:xfrm>
          <a:prstGeom prst="rect">
            <a:avLst/>
          </a:prstGeom>
        </p:spPr>
        <p:txBody>
          <a:bodyPr vert="horz" wrap="square" lIns="0" tIns="12700" rIns="0" bIns="0" rtlCol="0">
            <a:spAutoFit/>
          </a:bodyPr>
          <a:lstStyle/>
          <a:p>
            <a:pPr marL="12700">
              <a:lnSpc>
                <a:spcPct val="100000"/>
              </a:lnSpc>
              <a:spcBef>
                <a:spcPts val="100"/>
              </a:spcBef>
            </a:pPr>
            <a:r>
              <a:rPr sz="3600" b="1" spc="-5" dirty="0">
                <a:latin typeface="Arial"/>
                <a:cs typeface="Arial"/>
              </a:rPr>
              <a:t>ASSESSING</a:t>
            </a:r>
            <a:r>
              <a:rPr sz="3600" b="1" spc="-25" dirty="0">
                <a:latin typeface="Arial"/>
                <a:cs typeface="Arial"/>
              </a:rPr>
              <a:t> </a:t>
            </a:r>
            <a:r>
              <a:rPr sz="3600" b="1" spc="-5" dirty="0">
                <a:latin typeface="Arial"/>
                <a:cs typeface="Arial"/>
              </a:rPr>
              <a:t>THE</a:t>
            </a:r>
            <a:r>
              <a:rPr sz="3600" b="1" spc="-25" dirty="0">
                <a:latin typeface="Arial"/>
                <a:cs typeface="Arial"/>
              </a:rPr>
              <a:t> </a:t>
            </a:r>
            <a:r>
              <a:rPr sz="3600" b="1" dirty="0">
                <a:latin typeface="Arial"/>
                <a:cs typeface="Arial"/>
              </a:rPr>
              <a:t>EVIDENCE</a:t>
            </a:r>
            <a:r>
              <a:rPr sz="3600" b="1" spc="-15" dirty="0">
                <a:latin typeface="Arial"/>
                <a:cs typeface="Arial"/>
              </a:rPr>
              <a:t> </a:t>
            </a:r>
            <a:r>
              <a:rPr sz="3600" b="1" dirty="0">
                <a:latin typeface="Arial"/>
                <a:cs typeface="Arial"/>
              </a:rPr>
              <a:t>FOR</a:t>
            </a:r>
            <a:r>
              <a:rPr sz="3600" b="1" spc="-25" dirty="0">
                <a:latin typeface="Arial"/>
                <a:cs typeface="Arial"/>
              </a:rPr>
              <a:t> </a:t>
            </a:r>
            <a:r>
              <a:rPr sz="3600" b="1" dirty="0">
                <a:latin typeface="Arial"/>
                <a:cs typeface="Arial"/>
              </a:rPr>
              <a:t>GUIDELINES</a:t>
            </a:r>
            <a:endParaRPr sz="3600">
              <a:latin typeface="Arial"/>
              <a:cs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2470213" y="977037"/>
            <a:ext cx="7366634" cy="574040"/>
          </a:xfrm>
          <a:prstGeom prst="rect">
            <a:avLst/>
          </a:prstGeom>
        </p:spPr>
        <p:txBody>
          <a:bodyPr vert="horz" wrap="square" lIns="0" tIns="12700" rIns="0" bIns="0" rtlCol="0">
            <a:spAutoFit/>
          </a:bodyPr>
          <a:lstStyle/>
          <a:p>
            <a:pPr marL="12700">
              <a:lnSpc>
                <a:spcPct val="100000"/>
              </a:lnSpc>
              <a:spcBef>
                <a:spcPts val="100"/>
              </a:spcBef>
            </a:pPr>
            <a:r>
              <a:rPr sz="3600" b="1" spc="-5" dirty="0">
                <a:solidFill>
                  <a:srgbClr val="FFFFFF"/>
                </a:solidFill>
                <a:latin typeface="Arial"/>
                <a:cs typeface="Arial"/>
              </a:rPr>
              <a:t>HEMORRHAGE</a:t>
            </a:r>
            <a:r>
              <a:rPr sz="3600" b="1" spc="-25" dirty="0">
                <a:solidFill>
                  <a:srgbClr val="FFFFFF"/>
                </a:solidFill>
                <a:latin typeface="Arial"/>
                <a:cs typeface="Arial"/>
              </a:rPr>
              <a:t> </a:t>
            </a:r>
            <a:r>
              <a:rPr sz="3600" b="1" spc="-5" dirty="0">
                <a:solidFill>
                  <a:srgbClr val="FFFFFF"/>
                </a:solidFill>
                <a:latin typeface="Arial"/>
                <a:cs typeface="Arial"/>
              </a:rPr>
              <a:t>CONTROL</a:t>
            </a:r>
            <a:r>
              <a:rPr sz="3600" b="1" spc="-30" dirty="0">
                <a:solidFill>
                  <a:srgbClr val="FFFFFF"/>
                </a:solidFill>
                <a:latin typeface="Arial"/>
                <a:cs typeface="Arial"/>
              </a:rPr>
              <a:t> </a:t>
            </a:r>
            <a:r>
              <a:rPr sz="3600" b="1" dirty="0">
                <a:solidFill>
                  <a:srgbClr val="FFFFFF"/>
                </a:solidFill>
                <a:latin typeface="Arial"/>
                <a:cs typeface="Arial"/>
              </a:rPr>
              <a:t>IN</a:t>
            </a:r>
            <a:r>
              <a:rPr sz="3600" b="1" spc="-30" dirty="0">
                <a:solidFill>
                  <a:srgbClr val="FFFFFF"/>
                </a:solidFill>
                <a:latin typeface="Arial"/>
                <a:cs typeface="Arial"/>
              </a:rPr>
              <a:t> </a:t>
            </a:r>
            <a:r>
              <a:rPr sz="3600" b="1" dirty="0">
                <a:solidFill>
                  <a:srgbClr val="FFFFFF"/>
                </a:solidFill>
                <a:latin typeface="Arial"/>
                <a:cs typeface="Arial"/>
              </a:rPr>
              <a:t>TFC</a:t>
            </a:r>
            <a:endParaRPr sz="360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40796"/>
            <a:ext cx="4714875" cy="299720"/>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26</a:t>
            </a:fld>
            <a:endParaRPr sz="1200"/>
          </a:p>
        </p:txBody>
      </p:sp>
      <p:pic>
        <p:nvPicPr>
          <p:cNvPr id="11" name="09d. Circulation and Hemorrhage Control in Tactical Field Care">
            <a:hlinkClick r:id="" action="ppaction://media"/>
            <a:extLst>
              <a:ext uri="{FF2B5EF4-FFF2-40B4-BE49-F238E27FC236}">
                <a16:creationId xmlns:a16="http://schemas.microsoft.com/office/drawing/2014/main" id="{54D38705-28A1-0FA9-C8EE-56CFC76F134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901379" y="1644586"/>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44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a:spLocks noGrp="1"/>
          </p:cNvSpPr>
          <p:nvPr>
            <p:ph type="title"/>
          </p:nvPr>
        </p:nvSpPr>
        <p:spPr>
          <a:xfrm>
            <a:off x="4608525" y="675111"/>
            <a:ext cx="2387600" cy="574040"/>
          </a:xfrm>
          <a:prstGeom prst="rect">
            <a:avLst/>
          </a:prstGeom>
        </p:spPr>
        <p:txBody>
          <a:bodyPr vert="horz" wrap="square" lIns="0" tIns="12700" rIns="0" bIns="0" rtlCol="0">
            <a:spAutoFit/>
          </a:bodyPr>
          <a:lstStyle/>
          <a:p>
            <a:pPr marL="12700">
              <a:lnSpc>
                <a:spcPct val="100000"/>
              </a:lnSpc>
              <a:spcBef>
                <a:spcPts val="100"/>
              </a:spcBef>
            </a:pPr>
            <a:r>
              <a:rPr sz="3600" dirty="0">
                <a:solidFill>
                  <a:srgbClr val="000000"/>
                </a:solidFill>
              </a:rPr>
              <a:t>SUMMARY</a:t>
            </a:r>
            <a:endParaRPr sz="3600"/>
          </a:p>
        </p:txBody>
      </p:sp>
      <p:sp>
        <p:nvSpPr>
          <p:cNvPr id="5" name="object 5"/>
          <p:cNvSpPr/>
          <p:nvPr/>
        </p:nvSpPr>
        <p:spPr>
          <a:xfrm>
            <a:off x="7079742" y="2117598"/>
            <a:ext cx="114300" cy="274320"/>
          </a:xfrm>
          <a:custGeom>
            <a:avLst/>
            <a:gdLst/>
            <a:ahLst/>
            <a:cxnLst/>
            <a:rect l="l" t="t" r="r" b="b"/>
            <a:pathLst>
              <a:path w="114300" h="274319">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sp>
        <p:nvSpPr>
          <p:cNvPr id="6" name="object 6"/>
          <p:cNvSpPr/>
          <p:nvPr/>
        </p:nvSpPr>
        <p:spPr>
          <a:xfrm>
            <a:off x="7079742" y="3662934"/>
            <a:ext cx="114300" cy="502920"/>
          </a:xfrm>
          <a:custGeom>
            <a:avLst/>
            <a:gdLst/>
            <a:ahLst/>
            <a:cxnLst/>
            <a:rect l="l" t="t" r="r" b="b"/>
            <a:pathLst>
              <a:path w="114300" h="502920">
                <a:moveTo>
                  <a:pt x="0" y="502919"/>
                </a:moveTo>
                <a:lnTo>
                  <a:pt x="114300" y="502919"/>
                </a:lnTo>
                <a:lnTo>
                  <a:pt x="114300" y="0"/>
                </a:lnTo>
                <a:lnTo>
                  <a:pt x="0" y="0"/>
                </a:lnTo>
                <a:lnTo>
                  <a:pt x="0" y="502919"/>
                </a:lnTo>
                <a:close/>
              </a:path>
            </a:pathLst>
          </a:custGeom>
          <a:solidFill>
            <a:srgbClr val="BB8542"/>
          </a:solidFill>
        </p:spPr>
        <p:txBody>
          <a:bodyPr wrap="square" lIns="0" tIns="0" rIns="0" bIns="0" rtlCol="0"/>
          <a:lstStyle/>
          <a:p>
            <a:endParaRPr/>
          </a:p>
        </p:txBody>
      </p:sp>
      <p:sp>
        <p:nvSpPr>
          <p:cNvPr id="7" name="object 7"/>
          <p:cNvSpPr/>
          <p:nvPr/>
        </p:nvSpPr>
        <p:spPr>
          <a:xfrm>
            <a:off x="1004316" y="5136641"/>
            <a:ext cx="114300" cy="502920"/>
          </a:xfrm>
          <a:custGeom>
            <a:avLst/>
            <a:gdLst/>
            <a:ahLst/>
            <a:cxnLst/>
            <a:rect l="l" t="t" r="r" b="b"/>
            <a:pathLst>
              <a:path w="114300" h="502920">
                <a:moveTo>
                  <a:pt x="0" y="502919"/>
                </a:moveTo>
                <a:lnTo>
                  <a:pt x="114300" y="502919"/>
                </a:lnTo>
                <a:lnTo>
                  <a:pt x="114300" y="0"/>
                </a:lnTo>
                <a:lnTo>
                  <a:pt x="0" y="0"/>
                </a:lnTo>
                <a:lnTo>
                  <a:pt x="0" y="502919"/>
                </a:lnTo>
                <a:close/>
              </a:path>
            </a:pathLst>
          </a:custGeom>
          <a:solidFill>
            <a:srgbClr val="BB8542"/>
          </a:solidFill>
        </p:spPr>
        <p:txBody>
          <a:bodyPr wrap="square" lIns="0" tIns="0" rIns="0" bIns="0" rtlCol="0"/>
          <a:lstStyle/>
          <a:p>
            <a:endParaRPr/>
          </a:p>
        </p:txBody>
      </p:sp>
      <p:sp>
        <p:nvSpPr>
          <p:cNvPr id="8" name="object 8"/>
          <p:cNvSpPr txBox="1"/>
          <p:nvPr/>
        </p:nvSpPr>
        <p:spPr>
          <a:xfrm>
            <a:off x="7287178" y="2010399"/>
            <a:ext cx="3976370" cy="2829560"/>
          </a:xfrm>
          <a:prstGeom prst="rect">
            <a:avLst/>
          </a:prstGeom>
        </p:spPr>
        <p:txBody>
          <a:bodyPr vert="horz" wrap="square" lIns="0" tIns="12065" rIns="0" bIns="0" rtlCol="0">
            <a:spAutoFit/>
          </a:bodyPr>
          <a:lstStyle/>
          <a:p>
            <a:pPr marL="12700" marR="1450340">
              <a:lnSpc>
                <a:spcPct val="137100"/>
              </a:lnSpc>
              <a:spcBef>
                <a:spcPts val="95"/>
              </a:spcBef>
            </a:pPr>
            <a:r>
              <a:rPr sz="1800" spc="-5" dirty="0">
                <a:latin typeface="Arial MT"/>
                <a:cs typeface="Arial MT"/>
              </a:rPr>
              <a:t>Tourniquet Replacement </a:t>
            </a:r>
            <a:r>
              <a:rPr sz="1800" spc="-490" dirty="0">
                <a:latin typeface="Arial MT"/>
                <a:cs typeface="Arial MT"/>
              </a:rPr>
              <a:t> </a:t>
            </a:r>
            <a:r>
              <a:rPr sz="1800" spc="-5" dirty="0">
                <a:latin typeface="Arial MT"/>
                <a:cs typeface="Arial MT"/>
              </a:rPr>
              <a:t>Tourniquet Conversion </a:t>
            </a:r>
            <a:r>
              <a:rPr sz="1800" dirty="0">
                <a:latin typeface="Arial MT"/>
                <a:cs typeface="Arial MT"/>
              </a:rPr>
              <a:t> </a:t>
            </a:r>
            <a:r>
              <a:rPr sz="1800" spc="-5" dirty="0">
                <a:latin typeface="Arial MT"/>
                <a:cs typeface="Arial MT"/>
              </a:rPr>
              <a:t>Wound</a:t>
            </a:r>
            <a:r>
              <a:rPr sz="1800" spc="-15" dirty="0">
                <a:latin typeface="Arial MT"/>
                <a:cs typeface="Arial MT"/>
              </a:rPr>
              <a:t> </a:t>
            </a:r>
            <a:r>
              <a:rPr sz="1800" spc="-5" dirty="0">
                <a:latin typeface="Arial MT"/>
                <a:cs typeface="Arial MT"/>
              </a:rPr>
              <a:t>Packing</a:t>
            </a:r>
            <a:endParaRPr sz="1800">
              <a:latin typeface="Arial MT"/>
              <a:cs typeface="Arial MT"/>
            </a:endParaRPr>
          </a:p>
          <a:p>
            <a:pPr marL="12700">
              <a:lnSpc>
                <a:spcPct val="100000"/>
              </a:lnSpc>
              <a:spcBef>
                <a:spcPts val="795"/>
              </a:spcBef>
            </a:pPr>
            <a:r>
              <a:rPr sz="1800" spc="-5" dirty="0">
                <a:latin typeface="Arial MT"/>
                <a:cs typeface="Arial MT"/>
              </a:rPr>
              <a:t>Pressure</a:t>
            </a:r>
            <a:r>
              <a:rPr sz="1800" spc="-10" dirty="0">
                <a:latin typeface="Arial MT"/>
                <a:cs typeface="Arial MT"/>
              </a:rPr>
              <a:t> </a:t>
            </a:r>
            <a:r>
              <a:rPr sz="1800" spc="-5" dirty="0">
                <a:latin typeface="Arial MT"/>
                <a:cs typeface="Arial MT"/>
              </a:rPr>
              <a:t>Bandage</a:t>
            </a:r>
            <a:r>
              <a:rPr sz="1800" spc="-10" dirty="0">
                <a:latin typeface="Arial MT"/>
                <a:cs typeface="Arial MT"/>
              </a:rPr>
              <a:t> </a:t>
            </a:r>
            <a:r>
              <a:rPr sz="1800" spc="-5" dirty="0">
                <a:latin typeface="Arial MT"/>
                <a:cs typeface="Arial MT"/>
              </a:rPr>
              <a:t>application</a:t>
            </a:r>
            <a:endParaRPr sz="1800">
              <a:latin typeface="Arial MT"/>
              <a:cs typeface="Arial MT"/>
            </a:endParaRPr>
          </a:p>
          <a:p>
            <a:pPr marL="12700" marR="5080">
              <a:lnSpc>
                <a:spcPct val="100000"/>
              </a:lnSpc>
              <a:spcBef>
                <a:spcPts val="800"/>
              </a:spcBef>
            </a:pPr>
            <a:r>
              <a:rPr sz="1800" dirty="0">
                <a:latin typeface="Arial MT"/>
                <a:cs typeface="Arial MT"/>
              </a:rPr>
              <a:t>Commercial </a:t>
            </a:r>
            <a:r>
              <a:rPr sz="1800" spc="-5" dirty="0">
                <a:latin typeface="Arial MT"/>
                <a:cs typeface="Arial MT"/>
              </a:rPr>
              <a:t>pelvic compression device </a:t>
            </a:r>
            <a:r>
              <a:rPr sz="1800" spc="-490" dirty="0">
                <a:latin typeface="Arial MT"/>
                <a:cs typeface="Arial MT"/>
              </a:rPr>
              <a:t> </a:t>
            </a:r>
            <a:r>
              <a:rPr sz="1800" spc="-5" dirty="0">
                <a:latin typeface="Arial MT"/>
                <a:cs typeface="Arial MT"/>
              </a:rPr>
              <a:t>application</a:t>
            </a:r>
            <a:endParaRPr sz="1800">
              <a:latin typeface="Arial MT"/>
              <a:cs typeface="Arial MT"/>
            </a:endParaRPr>
          </a:p>
          <a:p>
            <a:pPr marL="12700" marR="106680">
              <a:lnSpc>
                <a:spcPct val="100000"/>
              </a:lnSpc>
              <a:spcBef>
                <a:spcPts val="805"/>
              </a:spcBef>
            </a:pPr>
            <a:r>
              <a:rPr sz="1800" spc="-5" dirty="0">
                <a:latin typeface="Arial MT"/>
                <a:cs typeface="Arial MT"/>
              </a:rPr>
              <a:t>Improvised pelvic</a:t>
            </a:r>
            <a:r>
              <a:rPr sz="1800" dirty="0">
                <a:latin typeface="Arial MT"/>
                <a:cs typeface="Arial MT"/>
              </a:rPr>
              <a:t> </a:t>
            </a:r>
            <a:r>
              <a:rPr sz="1800" spc="-5" dirty="0">
                <a:latin typeface="Arial MT"/>
                <a:cs typeface="Arial MT"/>
              </a:rPr>
              <a:t>compression device </a:t>
            </a:r>
            <a:r>
              <a:rPr sz="1800" spc="-484" dirty="0">
                <a:latin typeface="Arial MT"/>
                <a:cs typeface="Arial MT"/>
              </a:rPr>
              <a:t> </a:t>
            </a:r>
            <a:r>
              <a:rPr sz="1800" spc="-5" dirty="0">
                <a:latin typeface="Arial MT"/>
                <a:cs typeface="Arial MT"/>
              </a:rPr>
              <a:t>application</a:t>
            </a:r>
            <a:endParaRPr sz="1800">
              <a:latin typeface="Arial MT"/>
              <a:cs typeface="Arial MT"/>
            </a:endParaRPr>
          </a:p>
        </p:txBody>
      </p:sp>
      <p:sp>
        <p:nvSpPr>
          <p:cNvPr id="9" name="object 9"/>
          <p:cNvSpPr txBox="1"/>
          <p:nvPr/>
        </p:nvSpPr>
        <p:spPr>
          <a:xfrm>
            <a:off x="994403" y="1579793"/>
            <a:ext cx="9187180" cy="452755"/>
          </a:xfrm>
          <a:prstGeom prst="rect">
            <a:avLst/>
          </a:prstGeom>
        </p:spPr>
        <p:txBody>
          <a:bodyPr vert="horz" wrap="square" lIns="0" tIns="12700" rIns="0" bIns="0" rtlCol="0">
            <a:spAutoFit/>
          </a:bodyPr>
          <a:lstStyle/>
          <a:p>
            <a:pPr marL="12700">
              <a:lnSpc>
                <a:spcPct val="100000"/>
              </a:lnSpc>
              <a:spcBef>
                <a:spcPts val="100"/>
              </a:spcBef>
              <a:tabLst>
                <a:tab pos="6029960" algn="l"/>
              </a:tabLst>
            </a:pPr>
            <a:r>
              <a:rPr sz="2800" b="1" spc="-5" dirty="0">
                <a:latin typeface="Arial"/>
                <a:cs typeface="Arial"/>
              </a:rPr>
              <a:t>Knowledge</a:t>
            </a:r>
            <a:r>
              <a:rPr sz="2800" b="1" spc="25" dirty="0">
                <a:latin typeface="Arial"/>
                <a:cs typeface="Arial"/>
              </a:rPr>
              <a:t> </a:t>
            </a:r>
            <a:r>
              <a:rPr sz="2800" b="1" spc="-5" dirty="0">
                <a:latin typeface="Arial"/>
                <a:cs typeface="Arial"/>
              </a:rPr>
              <a:t>Topics	</a:t>
            </a:r>
            <a:r>
              <a:rPr sz="2800" b="1" dirty="0">
                <a:latin typeface="Arial"/>
                <a:cs typeface="Arial"/>
              </a:rPr>
              <a:t>Skills</a:t>
            </a:r>
            <a:r>
              <a:rPr sz="2800" b="1" spc="-35" dirty="0">
                <a:latin typeface="Arial"/>
                <a:cs typeface="Arial"/>
              </a:rPr>
              <a:t> </a:t>
            </a:r>
            <a:r>
              <a:rPr sz="2800" b="1" spc="-5" dirty="0">
                <a:latin typeface="Arial"/>
                <a:cs typeface="Arial"/>
              </a:rPr>
              <a:t>and</a:t>
            </a:r>
            <a:r>
              <a:rPr sz="2800" b="1" spc="-20" dirty="0">
                <a:latin typeface="Arial"/>
                <a:cs typeface="Arial"/>
              </a:rPr>
              <a:t> </a:t>
            </a:r>
            <a:r>
              <a:rPr sz="2800" b="1" spc="-5" dirty="0">
                <a:latin typeface="Arial"/>
                <a:cs typeface="Arial"/>
              </a:rPr>
              <a:t>Abilities</a:t>
            </a:r>
            <a:endParaRPr sz="2800">
              <a:latin typeface="Arial"/>
              <a:cs typeface="Arial"/>
            </a:endParaRPr>
          </a:p>
        </p:txBody>
      </p:sp>
      <p:sp>
        <p:nvSpPr>
          <p:cNvPr id="10" name="object 10"/>
          <p:cNvSpPr txBox="1"/>
          <p:nvPr/>
        </p:nvSpPr>
        <p:spPr>
          <a:xfrm>
            <a:off x="1269485" y="2111669"/>
            <a:ext cx="5538470" cy="3551554"/>
          </a:xfrm>
          <a:prstGeom prst="rect">
            <a:avLst/>
          </a:prstGeom>
        </p:spPr>
        <p:txBody>
          <a:bodyPr vert="horz" wrap="square" lIns="0" tIns="12700" rIns="0" bIns="0" rtlCol="0">
            <a:spAutoFit/>
          </a:bodyPr>
          <a:lstStyle/>
          <a:p>
            <a:pPr marL="12700" marR="944880">
              <a:lnSpc>
                <a:spcPct val="100000"/>
              </a:lnSpc>
              <a:spcBef>
                <a:spcPts val="100"/>
              </a:spcBef>
            </a:pPr>
            <a:r>
              <a:rPr sz="1800" spc="-5" dirty="0">
                <a:latin typeface="Arial MT"/>
                <a:cs typeface="Arial MT"/>
              </a:rPr>
              <a:t>Progressive</a:t>
            </a:r>
            <a:r>
              <a:rPr sz="1800" spc="5" dirty="0">
                <a:latin typeface="Arial MT"/>
                <a:cs typeface="Arial MT"/>
              </a:rPr>
              <a:t> </a:t>
            </a:r>
            <a:r>
              <a:rPr sz="1800" spc="-5" dirty="0">
                <a:latin typeface="Arial MT"/>
                <a:cs typeface="Arial MT"/>
              </a:rPr>
              <a:t>strategies</a:t>
            </a:r>
            <a:r>
              <a:rPr sz="1800" spc="5" dirty="0">
                <a:latin typeface="Arial MT"/>
                <a:cs typeface="Arial MT"/>
              </a:rPr>
              <a:t> </a:t>
            </a:r>
            <a:r>
              <a:rPr sz="1800" spc="-5" dirty="0">
                <a:latin typeface="Arial MT"/>
                <a:cs typeface="Arial MT"/>
              </a:rPr>
              <a:t>for</a:t>
            </a:r>
            <a:r>
              <a:rPr sz="1800" spc="15" dirty="0">
                <a:latin typeface="Arial MT"/>
                <a:cs typeface="Arial MT"/>
              </a:rPr>
              <a:t> </a:t>
            </a:r>
            <a:r>
              <a:rPr sz="1800" spc="-5" dirty="0">
                <a:latin typeface="Arial MT"/>
                <a:cs typeface="Arial MT"/>
              </a:rPr>
              <a:t>controlling</a:t>
            </a:r>
            <a:r>
              <a:rPr sz="1800" dirty="0">
                <a:latin typeface="Arial MT"/>
                <a:cs typeface="Arial MT"/>
              </a:rPr>
              <a:t> </a:t>
            </a:r>
            <a:r>
              <a:rPr sz="1800" spc="-5" dirty="0">
                <a:latin typeface="Arial MT"/>
                <a:cs typeface="Arial MT"/>
              </a:rPr>
              <a:t>external </a:t>
            </a:r>
            <a:r>
              <a:rPr sz="1800" spc="-484" dirty="0">
                <a:latin typeface="Arial MT"/>
                <a:cs typeface="Arial MT"/>
              </a:rPr>
              <a:t> </a:t>
            </a:r>
            <a:r>
              <a:rPr sz="1800" dirty="0">
                <a:latin typeface="Arial MT"/>
                <a:cs typeface="Arial MT"/>
              </a:rPr>
              <a:t>hemorrhage</a:t>
            </a:r>
            <a:endParaRPr sz="1800">
              <a:latin typeface="Arial MT"/>
              <a:cs typeface="Arial MT"/>
            </a:endParaRPr>
          </a:p>
          <a:p>
            <a:pPr marL="12700">
              <a:lnSpc>
                <a:spcPct val="100000"/>
              </a:lnSpc>
              <a:spcBef>
                <a:spcPts val="795"/>
              </a:spcBef>
            </a:pPr>
            <a:r>
              <a:rPr sz="1800" spc="-5" dirty="0">
                <a:latin typeface="Arial MT"/>
                <a:cs typeface="Arial MT"/>
              </a:rPr>
              <a:t>Signs</a:t>
            </a:r>
            <a:r>
              <a:rPr sz="1800" spc="-10" dirty="0">
                <a:latin typeface="Arial MT"/>
                <a:cs typeface="Arial MT"/>
              </a:rPr>
              <a:t> </a:t>
            </a:r>
            <a:r>
              <a:rPr sz="1800" dirty="0">
                <a:latin typeface="Arial MT"/>
                <a:cs typeface="Arial MT"/>
              </a:rPr>
              <a:t>and</a:t>
            </a:r>
            <a:r>
              <a:rPr sz="1800" spc="-5" dirty="0">
                <a:latin typeface="Arial MT"/>
                <a:cs typeface="Arial MT"/>
              </a:rPr>
              <a:t> symptoms </a:t>
            </a:r>
            <a:r>
              <a:rPr sz="1800" dirty="0">
                <a:latin typeface="Arial MT"/>
                <a:cs typeface="Arial MT"/>
              </a:rPr>
              <a:t>of</a:t>
            </a:r>
            <a:r>
              <a:rPr sz="1800" spc="-5" dirty="0">
                <a:latin typeface="Arial MT"/>
                <a:cs typeface="Arial MT"/>
              </a:rPr>
              <a:t> </a:t>
            </a:r>
            <a:r>
              <a:rPr sz="1800" dirty="0">
                <a:latin typeface="Arial MT"/>
                <a:cs typeface="Arial MT"/>
              </a:rPr>
              <a:t>a</a:t>
            </a:r>
            <a:r>
              <a:rPr sz="1800" spc="-5" dirty="0">
                <a:latin typeface="Arial MT"/>
                <a:cs typeface="Arial MT"/>
              </a:rPr>
              <a:t> pelvic</a:t>
            </a:r>
            <a:r>
              <a:rPr sz="1800" spc="-10" dirty="0">
                <a:latin typeface="Arial MT"/>
                <a:cs typeface="Arial MT"/>
              </a:rPr>
              <a:t> </a:t>
            </a:r>
            <a:r>
              <a:rPr sz="1800" spc="-5" dirty="0">
                <a:latin typeface="Arial MT"/>
                <a:cs typeface="Arial MT"/>
              </a:rPr>
              <a:t>fracture</a:t>
            </a:r>
            <a:endParaRPr sz="1800">
              <a:latin typeface="Arial MT"/>
              <a:cs typeface="Arial MT"/>
            </a:endParaRPr>
          </a:p>
          <a:p>
            <a:pPr marL="12700">
              <a:lnSpc>
                <a:spcPct val="100000"/>
              </a:lnSpc>
              <a:spcBef>
                <a:spcPts val="805"/>
              </a:spcBef>
            </a:pPr>
            <a:r>
              <a:rPr sz="1800" spc="-5" dirty="0">
                <a:latin typeface="Arial MT"/>
                <a:cs typeface="Arial MT"/>
              </a:rPr>
              <a:t>Principles </a:t>
            </a:r>
            <a:r>
              <a:rPr sz="1800" dirty="0">
                <a:latin typeface="Arial MT"/>
                <a:cs typeface="Arial MT"/>
              </a:rPr>
              <a:t>of</a:t>
            </a:r>
            <a:r>
              <a:rPr sz="1800" spc="10" dirty="0">
                <a:latin typeface="Arial MT"/>
                <a:cs typeface="Arial MT"/>
              </a:rPr>
              <a:t> </a:t>
            </a:r>
            <a:r>
              <a:rPr sz="1800" spc="-5" dirty="0">
                <a:latin typeface="Arial MT"/>
                <a:cs typeface="Arial MT"/>
              </a:rPr>
              <a:t>pelvic</a:t>
            </a:r>
            <a:r>
              <a:rPr sz="1800" spc="5" dirty="0">
                <a:latin typeface="Arial MT"/>
                <a:cs typeface="Arial MT"/>
              </a:rPr>
              <a:t> </a:t>
            </a:r>
            <a:r>
              <a:rPr sz="1800" spc="-5" dirty="0">
                <a:latin typeface="Arial MT"/>
                <a:cs typeface="Arial MT"/>
              </a:rPr>
              <a:t>compression device</a:t>
            </a:r>
            <a:r>
              <a:rPr sz="1800" spc="5" dirty="0">
                <a:latin typeface="Arial MT"/>
                <a:cs typeface="Arial MT"/>
              </a:rPr>
              <a:t> </a:t>
            </a:r>
            <a:r>
              <a:rPr sz="1800" spc="-5" dirty="0">
                <a:latin typeface="Arial MT"/>
                <a:cs typeface="Arial MT"/>
              </a:rPr>
              <a:t>placement</a:t>
            </a:r>
            <a:endParaRPr sz="1800">
              <a:latin typeface="Arial MT"/>
              <a:cs typeface="Arial MT"/>
            </a:endParaRPr>
          </a:p>
          <a:p>
            <a:pPr marL="12700" marR="652145" algn="just">
              <a:lnSpc>
                <a:spcPct val="100000"/>
              </a:lnSpc>
              <a:spcBef>
                <a:spcPts val="800"/>
              </a:spcBef>
            </a:pPr>
            <a:r>
              <a:rPr sz="1800" spc="-5" dirty="0">
                <a:latin typeface="Arial MT"/>
                <a:cs typeface="Arial MT"/>
              </a:rPr>
              <a:t>Indications </a:t>
            </a:r>
            <a:r>
              <a:rPr sz="1800" dirty="0">
                <a:latin typeface="Arial MT"/>
                <a:cs typeface="Arial MT"/>
              </a:rPr>
              <a:t>and </a:t>
            </a:r>
            <a:r>
              <a:rPr sz="1800" spc="-5" dirty="0">
                <a:latin typeface="Arial MT"/>
                <a:cs typeface="Arial MT"/>
              </a:rPr>
              <a:t>methods for </a:t>
            </a:r>
            <a:r>
              <a:rPr sz="1800" dirty="0">
                <a:latin typeface="Arial MT"/>
                <a:cs typeface="Arial MT"/>
              </a:rPr>
              <a:t>wound </a:t>
            </a:r>
            <a:r>
              <a:rPr sz="1800" spc="-5" dirty="0">
                <a:latin typeface="Arial MT"/>
                <a:cs typeface="Arial MT"/>
              </a:rPr>
              <a:t>packing </a:t>
            </a:r>
            <a:r>
              <a:rPr sz="1800" dirty="0">
                <a:latin typeface="Arial MT"/>
                <a:cs typeface="Arial MT"/>
              </a:rPr>
              <a:t>and </a:t>
            </a:r>
            <a:r>
              <a:rPr sz="1800" spc="-490" dirty="0">
                <a:latin typeface="Arial MT"/>
                <a:cs typeface="Arial MT"/>
              </a:rPr>
              <a:t> </a:t>
            </a:r>
            <a:r>
              <a:rPr sz="1800" spc="-5" dirty="0">
                <a:latin typeface="Arial MT"/>
                <a:cs typeface="Arial MT"/>
              </a:rPr>
              <a:t>pressure bandages, tourniquet replacement </a:t>
            </a:r>
            <a:r>
              <a:rPr sz="1800" dirty="0">
                <a:latin typeface="Arial MT"/>
                <a:cs typeface="Arial MT"/>
              </a:rPr>
              <a:t>and </a:t>
            </a:r>
            <a:r>
              <a:rPr sz="1800" spc="-490" dirty="0">
                <a:latin typeface="Arial MT"/>
                <a:cs typeface="Arial MT"/>
              </a:rPr>
              <a:t> </a:t>
            </a:r>
            <a:r>
              <a:rPr sz="1800" spc="-5" dirty="0">
                <a:latin typeface="Arial MT"/>
                <a:cs typeface="Arial MT"/>
              </a:rPr>
              <a:t>tourniquet</a:t>
            </a:r>
            <a:r>
              <a:rPr sz="1800" spc="-20" dirty="0">
                <a:latin typeface="Arial MT"/>
                <a:cs typeface="Arial MT"/>
              </a:rPr>
              <a:t> </a:t>
            </a:r>
            <a:r>
              <a:rPr sz="1800" spc="-5" dirty="0">
                <a:latin typeface="Arial MT"/>
                <a:cs typeface="Arial MT"/>
              </a:rPr>
              <a:t>conversion</a:t>
            </a:r>
            <a:endParaRPr sz="1800">
              <a:latin typeface="Arial MT"/>
              <a:cs typeface="Arial MT"/>
            </a:endParaRPr>
          </a:p>
          <a:p>
            <a:pPr marL="12700" marR="5080">
              <a:lnSpc>
                <a:spcPct val="100000"/>
              </a:lnSpc>
              <a:spcBef>
                <a:spcPts val="795"/>
              </a:spcBef>
            </a:pPr>
            <a:r>
              <a:rPr sz="1800" spc="-5" dirty="0">
                <a:latin typeface="Arial MT"/>
                <a:cs typeface="Arial MT"/>
              </a:rPr>
              <a:t>Non-compressible</a:t>
            </a:r>
            <a:r>
              <a:rPr sz="1800" spc="-10" dirty="0">
                <a:latin typeface="Arial MT"/>
                <a:cs typeface="Arial MT"/>
              </a:rPr>
              <a:t> </a:t>
            </a:r>
            <a:r>
              <a:rPr sz="1800" spc="-5" dirty="0">
                <a:latin typeface="Arial MT"/>
                <a:cs typeface="Arial MT"/>
              </a:rPr>
              <a:t>torso</a:t>
            </a:r>
            <a:r>
              <a:rPr sz="1800" spc="10" dirty="0">
                <a:latin typeface="Arial MT"/>
                <a:cs typeface="Arial MT"/>
              </a:rPr>
              <a:t> </a:t>
            </a:r>
            <a:r>
              <a:rPr sz="1800" dirty="0">
                <a:latin typeface="Arial MT"/>
                <a:cs typeface="Arial MT"/>
              </a:rPr>
              <a:t>hemorrhage</a:t>
            </a:r>
            <a:r>
              <a:rPr sz="1800" spc="-5" dirty="0">
                <a:latin typeface="Arial MT"/>
                <a:cs typeface="Arial MT"/>
              </a:rPr>
              <a:t> advanced</a:t>
            </a:r>
            <a:r>
              <a:rPr sz="1800" dirty="0">
                <a:latin typeface="Arial MT"/>
                <a:cs typeface="Arial MT"/>
              </a:rPr>
              <a:t> </a:t>
            </a:r>
            <a:r>
              <a:rPr sz="1800" spc="-5" dirty="0">
                <a:latin typeface="Arial MT"/>
                <a:cs typeface="Arial MT"/>
              </a:rPr>
              <a:t>control </a:t>
            </a:r>
            <a:r>
              <a:rPr sz="1800" spc="-484" dirty="0">
                <a:latin typeface="Arial MT"/>
                <a:cs typeface="Arial MT"/>
              </a:rPr>
              <a:t> </a:t>
            </a:r>
            <a:r>
              <a:rPr sz="1800" spc="-5" dirty="0">
                <a:latin typeface="Arial MT"/>
                <a:cs typeface="Arial MT"/>
              </a:rPr>
              <a:t>procedures</a:t>
            </a:r>
            <a:endParaRPr sz="1800">
              <a:latin typeface="Arial MT"/>
              <a:cs typeface="Arial MT"/>
            </a:endParaRPr>
          </a:p>
          <a:p>
            <a:pPr marL="12700" marR="1400810">
              <a:lnSpc>
                <a:spcPct val="100000"/>
              </a:lnSpc>
              <a:spcBef>
                <a:spcPts val="805"/>
              </a:spcBef>
            </a:pPr>
            <a:r>
              <a:rPr sz="1800" spc="-5" dirty="0">
                <a:latin typeface="Arial MT"/>
                <a:cs typeface="Arial MT"/>
              </a:rPr>
              <a:t>Levels</a:t>
            </a:r>
            <a:r>
              <a:rPr sz="1800" dirty="0">
                <a:latin typeface="Arial MT"/>
                <a:cs typeface="Arial MT"/>
              </a:rPr>
              <a:t> of</a:t>
            </a:r>
            <a:r>
              <a:rPr sz="1800" spc="5" dirty="0">
                <a:latin typeface="Arial MT"/>
                <a:cs typeface="Arial MT"/>
              </a:rPr>
              <a:t> </a:t>
            </a:r>
            <a:r>
              <a:rPr sz="1800" spc="-5" dirty="0">
                <a:latin typeface="Arial MT"/>
                <a:cs typeface="Arial MT"/>
              </a:rPr>
              <a:t>evidence</a:t>
            </a:r>
            <a:r>
              <a:rPr sz="1800" spc="5" dirty="0">
                <a:latin typeface="Arial MT"/>
                <a:cs typeface="Arial MT"/>
              </a:rPr>
              <a:t> </a:t>
            </a:r>
            <a:r>
              <a:rPr sz="1800" spc="-5" dirty="0">
                <a:latin typeface="Arial MT"/>
                <a:cs typeface="Arial MT"/>
              </a:rPr>
              <a:t>supporting circulation </a:t>
            </a:r>
            <a:r>
              <a:rPr sz="1800" spc="-484" dirty="0">
                <a:latin typeface="Arial MT"/>
                <a:cs typeface="Arial MT"/>
              </a:rPr>
              <a:t> </a:t>
            </a:r>
            <a:r>
              <a:rPr sz="1800" spc="-5" dirty="0">
                <a:latin typeface="Arial MT"/>
                <a:cs typeface="Arial MT"/>
              </a:rPr>
              <a:t>principles/interventions</a:t>
            </a:r>
            <a:endParaRPr sz="1800">
              <a:latin typeface="Arial MT"/>
              <a:cs typeface="Arial MT"/>
            </a:endParaRPr>
          </a:p>
        </p:txBody>
      </p:sp>
      <p:sp>
        <p:nvSpPr>
          <p:cNvPr id="11" name="object 11"/>
          <p:cNvSpPr/>
          <p:nvPr/>
        </p:nvSpPr>
        <p:spPr>
          <a:xfrm>
            <a:off x="1004316" y="4522470"/>
            <a:ext cx="114300" cy="502920"/>
          </a:xfrm>
          <a:custGeom>
            <a:avLst/>
            <a:gdLst/>
            <a:ahLst/>
            <a:cxnLst/>
            <a:rect l="l" t="t" r="r" b="b"/>
            <a:pathLst>
              <a:path w="114300" h="502920">
                <a:moveTo>
                  <a:pt x="0" y="502919"/>
                </a:moveTo>
                <a:lnTo>
                  <a:pt x="114300" y="502919"/>
                </a:lnTo>
                <a:lnTo>
                  <a:pt x="114300" y="0"/>
                </a:lnTo>
                <a:lnTo>
                  <a:pt x="0" y="0"/>
                </a:lnTo>
                <a:lnTo>
                  <a:pt x="0" y="502919"/>
                </a:lnTo>
                <a:close/>
              </a:path>
            </a:pathLst>
          </a:custGeom>
          <a:solidFill>
            <a:srgbClr val="BB8542"/>
          </a:solidFill>
        </p:spPr>
        <p:txBody>
          <a:bodyPr wrap="square" lIns="0" tIns="0" rIns="0" bIns="0" rtlCol="0"/>
          <a:lstStyle/>
          <a:p>
            <a:endParaRPr/>
          </a:p>
        </p:txBody>
      </p:sp>
      <p:sp>
        <p:nvSpPr>
          <p:cNvPr id="12" name="object 12"/>
          <p:cNvSpPr/>
          <p:nvPr/>
        </p:nvSpPr>
        <p:spPr>
          <a:xfrm>
            <a:off x="1004316" y="3566159"/>
            <a:ext cx="114300" cy="731520"/>
          </a:xfrm>
          <a:custGeom>
            <a:avLst/>
            <a:gdLst/>
            <a:ahLst/>
            <a:cxnLst/>
            <a:rect l="l" t="t" r="r" b="b"/>
            <a:pathLst>
              <a:path w="114300" h="731520">
                <a:moveTo>
                  <a:pt x="0" y="731519"/>
                </a:moveTo>
                <a:lnTo>
                  <a:pt x="114300" y="731519"/>
                </a:lnTo>
                <a:lnTo>
                  <a:pt x="114300" y="0"/>
                </a:lnTo>
                <a:lnTo>
                  <a:pt x="0" y="0"/>
                </a:lnTo>
                <a:lnTo>
                  <a:pt x="0" y="731519"/>
                </a:lnTo>
                <a:close/>
              </a:path>
            </a:pathLst>
          </a:custGeom>
          <a:solidFill>
            <a:srgbClr val="BB8542"/>
          </a:solidFill>
        </p:spPr>
        <p:txBody>
          <a:bodyPr wrap="square" lIns="0" tIns="0" rIns="0" bIns="0" rtlCol="0"/>
          <a:lstStyle/>
          <a:p>
            <a:endParaRPr/>
          </a:p>
        </p:txBody>
      </p:sp>
      <p:sp>
        <p:nvSpPr>
          <p:cNvPr id="13" name="object 13"/>
          <p:cNvSpPr/>
          <p:nvPr/>
        </p:nvSpPr>
        <p:spPr>
          <a:xfrm>
            <a:off x="1004316" y="2800350"/>
            <a:ext cx="114300" cy="274320"/>
          </a:xfrm>
          <a:custGeom>
            <a:avLst/>
            <a:gdLst/>
            <a:ahLst/>
            <a:cxnLst/>
            <a:rect l="l" t="t" r="r" b="b"/>
            <a:pathLst>
              <a:path w="114300" h="274319">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sp>
        <p:nvSpPr>
          <p:cNvPr id="14" name="object 14"/>
          <p:cNvSpPr/>
          <p:nvPr/>
        </p:nvSpPr>
        <p:spPr>
          <a:xfrm>
            <a:off x="1004316" y="2160270"/>
            <a:ext cx="114300" cy="502920"/>
          </a:xfrm>
          <a:custGeom>
            <a:avLst/>
            <a:gdLst/>
            <a:ahLst/>
            <a:cxnLst/>
            <a:rect l="l" t="t" r="r" b="b"/>
            <a:pathLst>
              <a:path w="114300" h="502919">
                <a:moveTo>
                  <a:pt x="0" y="502920"/>
                </a:moveTo>
                <a:lnTo>
                  <a:pt x="114300" y="502920"/>
                </a:lnTo>
                <a:lnTo>
                  <a:pt x="114300" y="0"/>
                </a:lnTo>
                <a:lnTo>
                  <a:pt x="0" y="0"/>
                </a:lnTo>
                <a:lnTo>
                  <a:pt x="0" y="502920"/>
                </a:lnTo>
                <a:close/>
              </a:path>
            </a:pathLst>
          </a:custGeom>
          <a:solidFill>
            <a:srgbClr val="BB8542"/>
          </a:solidFill>
        </p:spPr>
        <p:txBody>
          <a:bodyPr wrap="square" lIns="0" tIns="0" rIns="0" bIns="0" rtlCol="0"/>
          <a:lstStyle/>
          <a:p>
            <a:endParaRPr/>
          </a:p>
        </p:txBody>
      </p:sp>
      <p:sp>
        <p:nvSpPr>
          <p:cNvPr id="15" name="object 15"/>
          <p:cNvSpPr/>
          <p:nvPr/>
        </p:nvSpPr>
        <p:spPr>
          <a:xfrm>
            <a:off x="7079742" y="2526029"/>
            <a:ext cx="114300" cy="274320"/>
          </a:xfrm>
          <a:custGeom>
            <a:avLst/>
            <a:gdLst/>
            <a:ahLst/>
            <a:cxnLst/>
            <a:rect l="l" t="t" r="r" b="b"/>
            <a:pathLst>
              <a:path w="114300" h="274319">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sp>
        <p:nvSpPr>
          <p:cNvPr id="16" name="object 16"/>
          <p:cNvSpPr/>
          <p:nvPr/>
        </p:nvSpPr>
        <p:spPr>
          <a:xfrm>
            <a:off x="7079742" y="2955798"/>
            <a:ext cx="114300" cy="274320"/>
          </a:xfrm>
          <a:custGeom>
            <a:avLst/>
            <a:gdLst/>
            <a:ahLst/>
            <a:cxnLst/>
            <a:rect l="l" t="t" r="r" b="b"/>
            <a:pathLst>
              <a:path w="114300" h="274319">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sp>
        <p:nvSpPr>
          <p:cNvPr id="17" name="object 17"/>
          <p:cNvSpPr/>
          <p:nvPr/>
        </p:nvSpPr>
        <p:spPr>
          <a:xfrm>
            <a:off x="7079742" y="3291840"/>
            <a:ext cx="114300" cy="274320"/>
          </a:xfrm>
          <a:custGeom>
            <a:avLst/>
            <a:gdLst/>
            <a:ahLst/>
            <a:cxnLst/>
            <a:rect l="l" t="t" r="r" b="b"/>
            <a:pathLst>
              <a:path w="114300" h="274320">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sp>
        <p:nvSpPr>
          <p:cNvPr id="18" name="object 18"/>
          <p:cNvSpPr/>
          <p:nvPr/>
        </p:nvSpPr>
        <p:spPr>
          <a:xfrm>
            <a:off x="7079742" y="4296917"/>
            <a:ext cx="114300" cy="502920"/>
          </a:xfrm>
          <a:custGeom>
            <a:avLst/>
            <a:gdLst/>
            <a:ahLst/>
            <a:cxnLst/>
            <a:rect l="l" t="t" r="r" b="b"/>
            <a:pathLst>
              <a:path w="114300" h="502920">
                <a:moveTo>
                  <a:pt x="0" y="502919"/>
                </a:moveTo>
                <a:lnTo>
                  <a:pt x="114300" y="502919"/>
                </a:lnTo>
                <a:lnTo>
                  <a:pt x="114300" y="0"/>
                </a:lnTo>
                <a:lnTo>
                  <a:pt x="0" y="0"/>
                </a:lnTo>
                <a:lnTo>
                  <a:pt x="0" y="502919"/>
                </a:lnTo>
                <a:close/>
              </a:path>
            </a:pathLst>
          </a:custGeom>
          <a:solidFill>
            <a:srgbClr val="BB8542"/>
          </a:solidFill>
        </p:spPr>
        <p:txBody>
          <a:bodyPr wrap="square" lIns="0" tIns="0" rIns="0" bIns="0" rtlCol="0"/>
          <a:lstStyle/>
          <a:p>
            <a:endParaRPr/>
          </a:p>
        </p:txBody>
      </p:sp>
      <p:sp>
        <p:nvSpPr>
          <p:cNvPr id="19" name="object 19"/>
          <p:cNvSpPr/>
          <p:nvPr/>
        </p:nvSpPr>
        <p:spPr>
          <a:xfrm>
            <a:off x="1004316" y="3154679"/>
            <a:ext cx="114300" cy="274320"/>
          </a:xfrm>
          <a:custGeom>
            <a:avLst/>
            <a:gdLst/>
            <a:ahLst/>
            <a:cxnLst/>
            <a:rect l="l" t="t" r="r" b="b"/>
            <a:pathLst>
              <a:path w="114300" h="274320">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sp>
        <p:nvSpPr>
          <p:cNvPr id="20" name="object 20"/>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27</a:t>
            </a:fld>
            <a:endParaRPr sz="12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D3334"/>
          </a:solidFill>
        </p:spPr>
        <p:txBody>
          <a:bodyPr wrap="square" lIns="0" tIns="0" rIns="0" bIns="0" rtlCol="0"/>
          <a:lstStyle/>
          <a:p>
            <a:endParaRPr/>
          </a:p>
        </p:txBody>
      </p:sp>
      <p:sp>
        <p:nvSpPr>
          <p:cNvPr id="3" name="object 3"/>
          <p:cNvSpPr txBox="1">
            <a:spLocks noGrp="1"/>
          </p:cNvSpPr>
          <p:nvPr>
            <p:ph type="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4" name="object 4"/>
          <p:cNvPicPr/>
          <p:nvPr/>
        </p:nvPicPr>
        <p:blipFill>
          <a:blip r:embed="rId3" cstate="print"/>
          <a:stretch>
            <a:fillRect/>
          </a:stretch>
        </p:blipFill>
        <p:spPr>
          <a:xfrm>
            <a:off x="309372" y="255270"/>
            <a:ext cx="1172717" cy="656081"/>
          </a:xfrm>
          <a:prstGeom prst="rect">
            <a:avLst/>
          </a:prstGeom>
        </p:spPr>
      </p:pic>
      <p:sp>
        <p:nvSpPr>
          <p:cNvPr id="5" name="object 5"/>
          <p:cNvSpPr txBox="1"/>
          <p:nvPr/>
        </p:nvSpPr>
        <p:spPr>
          <a:xfrm>
            <a:off x="2913103" y="1844273"/>
            <a:ext cx="7498715" cy="4291965"/>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FFFFFF"/>
                </a:solidFill>
                <a:latin typeface="Arial"/>
                <a:cs typeface="Arial"/>
              </a:rPr>
              <a:t>What signs</a:t>
            </a:r>
            <a:r>
              <a:rPr sz="2000" b="1" dirty="0">
                <a:solidFill>
                  <a:srgbClr val="FFFFFF"/>
                </a:solidFill>
                <a:latin typeface="Arial"/>
                <a:cs typeface="Arial"/>
              </a:rPr>
              <a:t> </a:t>
            </a:r>
            <a:r>
              <a:rPr sz="2000" b="1" spc="-5" dirty="0">
                <a:solidFill>
                  <a:srgbClr val="FFFFFF"/>
                </a:solidFill>
                <a:latin typeface="Arial"/>
                <a:cs typeface="Arial"/>
              </a:rPr>
              <a:t>or</a:t>
            </a:r>
            <a:r>
              <a:rPr sz="2000" b="1" spc="-10" dirty="0">
                <a:solidFill>
                  <a:srgbClr val="FFFFFF"/>
                </a:solidFill>
                <a:latin typeface="Arial"/>
                <a:cs typeface="Arial"/>
              </a:rPr>
              <a:t> </a:t>
            </a:r>
            <a:r>
              <a:rPr sz="2000" b="1" spc="-5" dirty="0">
                <a:solidFill>
                  <a:srgbClr val="FFFFFF"/>
                </a:solidFill>
                <a:latin typeface="Arial"/>
                <a:cs typeface="Arial"/>
              </a:rPr>
              <a:t>symptoms</a:t>
            </a:r>
            <a:r>
              <a:rPr sz="2000" b="1" dirty="0">
                <a:solidFill>
                  <a:srgbClr val="FFFFFF"/>
                </a:solidFill>
                <a:latin typeface="Arial"/>
                <a:cs typeface="Arial"/>
              </a:rPr>
              <a:t> </a:t>
            </a:r>
            <a:r>
              <a:rPr sz="2000" b="1" spc="-5" dirty="0">
                <a:solidFill>
                  <a:srgbClr val="FFFFFF"/>
                </a:solidFill>
                <a:latin typeface="Arial"/>
                <a:cs typeface="Arial"/>
              </a:rPr>
              <a:t>are</a:t>
            </a:r>
            <a:r>
              <a:rPr sz="2000" b="1" spc="-15" dirty="0">
                <a:solidFill>
                  <a:srgbClr val="FFFFFF"/>
                </a:solidFill>
                <a:latin typeface="Arial"/>
                <a:cs typeface="Arial"/>
              </a:rPr>
              <a:t> </a:t>
            </a:r>
            <a:r>
              <a:rPr sz="2000" b="1" spc="-5" dirty="0">
                <a:solidFill>
                  <a:srgbClr val="FFFFFF"/>
                </a:solidFill>
                <a:latin typeface="Arial"/>
                <a:cs typeface="Arial"/>
              </a:rPr>
              <a:t>suspicious</a:t>
            </a:r>
            <a:r>
              <a:rPr sz="2000" b="1" spc="10" dirty="0">
                <a:solidFill>
                  <a:srgbClr val="FFFFFF"/>
                </a:solidFill>
                <a:latin typeface="Arial"/>
                <a:cs typeface="Arial"/>
              </a:rPr>
              <a:t> </a:t>
            </a:r>
            <a:r>
              <a:rPr sz="2000" b="1" spc="-5" dirty="0">
                <a:solidFill>
                  <a:srgbClr val="FFFFFF"/>
                </a:solidFill>
                <a:latin typeface="Arial"/>
                <a:cs typeface="Arial"/>
              </a:rPr>
              <a:t>for</a:t>
            </a:r>
            <a:r>
              <a:rPr sz="2000" b="1" spc="-10" dirty="0">
                <a:solidFill>
                  <a:srgbClr val="FFFFFF"/>
                </a:solidFill>
                <a:latin typeface="Arial"/>
                <a:cs typeface="Arial"/>
              </a:rPr>
              <a:t> </a:t>
            </a:r>
            <a:r>
              <a:rPr sz="2000" b="1" spc="-5" dirty="0">
                <a:solidFill>
                  <a:srgbClr val="FFFFFF"/>
                </a:solidFill>
                <a:latin typeface="Arial"/>
                <a:cs typeface="Arial"/>
              </a:rPr>
              <a:t>pelvic</a:t>
            </a:r>
            <a:r>
              <a:rPr sz="2000" b="1" spc="-20" dirty="0">
                <a:solidFill>
                  <a:srgbClr val="FFFFFF"/>
                </a:solidFill>
                <a:latin typeface="Arial"/>
                <a:cs typeface="Arial"/>
              </a:rPr>
              <a:t> </a:t>
            </a:r>
            <a:r>
              <a:rPr sz="2000" b="1" spc="-5" dirty="0">
                <a:solidFill>
                  <a:srgbClr val="FFFFFF"/>
                </a:solidFill>
                <a:latin typeface="Arial"/>
                <a:cs typeface="Arial"/>
              </a:rPr>
              <a:t>instability?</a:t>
            </a:r>
            <a:endParaRPr sz="2000">
              <a:latin typeface="Arial"/>
              <a:cs typeface="Arial"/>
            </a:endParaRPr>
          </a:p>
          <a:p>
            <a:pPr>
              <a:lnSpc>
                <a:spcPct val="100000"/>
              </a:lnSpc>
              <a:spcBef>
                <a:spcPts val="40"/>
              </a:spcBef>
            </a:pPr>
            <a:endParaRPr sz="2050">
              <a:latin typeface="Arial"/>
              <a:cs typeface="Arial"/>
            </a:endParaRPr>
          </a:p>
          <a:p>
            <a:pPr marL="12700" marR="610235">
              <a:lnSpc>
                <a:spcPct val="100000"/>
              </a:lnSpc>
              <a:spcBef>
                <a:spcPts val="5"/>
              </a:spcBef>
            </a:pPr>
            <a:r>
              <a:rPr sz="2000" b="1" spc="-5" dirty="0">
                <a:solidFill>
                  <a:srgbClr val="FFFFFF"/>
                </a:solidFill>
                <a:latin typeface="Arial"/>
                <a:cs typeface="Arial"/>
              </a:rPr>
              <a:t>How do</a:t>
            </a:r>
            <a:r>
              <a:rPr sz="2000" b="1" dirty="0">
                <a:solidFill>
                  <a:srgbClr val="FFFFFF"/>
                </a:solidFill>
                <a:latin typeface="Arial"/>
                <a:cs typeface="Arial"/>
              </a:rPr>
              <a:t> </a:t>
            </a:r>
            <a:r>
              <a:rPr sz="2000" b="1" spc="-5" dirty="0">
                <a:solidFill>
                  <a:srgbClr val="FFFFFF"/>
                </a:solidFill>
                <a:latin typeface="Arial"/>
                <a:cs typeface="Arial"/>
              </a:rPr>
              <a:t>you</a:t>
            </a:r>
            <a:r>
              <a:rPr sz="2000" b="1" dirty="0">
                <a:solidFill>
                  <a:srgbClr val="FFFFFF"/>
                </a:solidFill>
                <a:latin typeface="Arial"/>
                <a:cs typeface="Arial"/>
              </a:rPr>
              <a:t> </a:t>
            </a:r>
            <a:r>
              <a:rPr sz="2000" b="1" spc="-5" dirty="0">
                <a:solidFill>
                  <a:srgbClr val="FFFFFF"/>
                </a:solidFill>
                <a:latin typeface="Arial"/>
                <a:cs typeface="Arial"/>
              </a:rPr>
              <a:t>prevent</a:t>
            </a:r>
            <a:r>
              <a:rPr sz="2000" b="1" dirty="0">
                <a:solidFill>
                  <a:srgbClr val="FFFFFF"/>
                </a:solidFill>
                <a:latin typeface="Arial"/>
                <a:cs typeface="Arial"/>
              </a:rPr>
              <a:t> </a:t>
            </a:r>
            <a:r>
              <a:rPr sz="2000" b="1" spc="-5" dirty="0">
                <a:solidFill>
                  <a:srgbClr val="FFFFFF"/>
                </a:solidFill>
                <a:latin typeface="Arial"/>
                <a:cs typeface="Arial"/>
              </a:rPr>
              <a:t>dislocation of</a:t>
            </a:r>
            <a:r>
              <a:rPr sz="2000" b="1" spc="-10" dirty="0">
                <a:solidFill>
                  <a:srgbClr val="FFFFFF"/>
                </a:solidFill>
                <a:latin typeface="Arial"/>
                <a:cs typeface="Arial"/>
              </a:rPr>
              <a:t> </a:t>
            </a:r>
            <a:r>
              <a:rPr sz="2000" b="1" spc="-5" dirty="0">
                <a:solidFill>
                  <a:srgbClr val="FFFFFF"/>
                </a:solidFill>
                <a:latin typeface="Arial"/>
                <a:cs typeface="Arial"/>
              </a:rPr>
              <a:t>pelvic</a:t>
            </a:r>
            <a:r>
              <a:rPr sz="2000" b="1" spc="-15" dirty="0">
                <a:solidFill>
                  <a:srgbClr val="FFFFFF"/>
                </a:solidFill>
                <a:latin typeface="Arial"/>
                <a:cs typeface="Arial"/>
              </a:rPr>
              <a:t> </a:t>
            </a:r>
            <a:r>
              <a:rPr sz="2000" b="1" spc="-5" dirty="0">
                <a:solidFill>
                  <a:srgbClr val="FFFFFF"/>
                </a:solidFill>
                <a:latin typeface="Arial"/>
                <a:cs typeface="Arial"/>
              </a:rPr>
              <a:t>fragments from </a:t>
            </a:r>
            <a:r>
              <a:rPr sz="2000" b="1" spc="-540" dirty="0">
                <a:solidFill>
                  <a:srgbClr val="FFFFFF"/>
                </a:solidFill>
                <a:latin typeface="Arial"/>
                <a:cs typeface="Arial"/>
              </a:rPr>
              <a:t> </a:t>
            </a:r>
            <a:r>
              <a:rPr sz="2000" b="1" spc="-5" dirty="0">
                <a:solidFill>
                  <a:srgbClr val="FFFFFF"/>
                </a:solidFill>
                <a:latin typeface="Arial"/>
                <a:cs typeface="Arial"/>
              </a:rPr>
              <a:t>external</a:t>
            </a:r>
            <a:r>
              <a:rPr sz="2000" b="1" spc="-10" dirty="0">
                <a:solidFill>
                  <a:srgbClr val="FFFFFF"/>
                </a:solidFill>
                <a:latin typeface="Arial"/>
                <a:cs typeface="Arial"/>
              </a:rPr>
              <a:t> </a:t>
            </a:r>
            <a:r>
              <a:rPr sz="2000" b="1" spc="-5" dirty="0">
                <a:solidFill>
                  <a:srgbClr val="FFFFFF"/>
                </a:solidFill>
                <a:latin typeface="Arial"/>
                <a:cs typeface="Arial"/>
              </a:rPr>
              <a:t>rotation</a:t>
            </a:r>
            <a:r>
              <a:rPr sz="2000" b="1" spc="-10" dirty="0">
                <a:solidFill>
                  <a:srgbClr val="FFFFFF"/>
                </a:solidFill>
                <a:latin typeface="Arial"/>
                <a:cs typeface="Arial"/>
              </a:rPr>
              <a:t> </a:t>
            </a:r>
            <a:r>
              <a:rPr sz="2000" b="1" spc="-5" dirty="0">
                <a:solidFill>
                  <a:srgbClr val="FFFFFF"/>
                </a:solidFill>
                <a:latin typeface="Arial"/>
                <a:cs typeface="Arial"/>
              </a:rPr>
              <a:t>of the lower</a:t>
            </a:r>
            <a:r>
              <a:rPr sz="2000" b="1" spc="-15" dirty="0">
                <a:solidFill>
                  <a:srgbClr val="FFFFFF"/>
                </a:solidFill>
                <a:latin typeface="Arial"/>
                <a:cs typeface="Arial"/>
              </a:rPr>
              <a:t> </a:t>
            </a:r>
            <a:r>
              <a:rPr sz="2000" b="1" spc="-5" dirty="0">
                <a:solidFill>
                  <a:srgbClr val="FFFFFF"/>
                </a:solidFill>
                <a:latin typeface="Arial"/>
                <a:cs typeface="Arial"/>
              </a:rPr>
              <a:t>extremities?</a:t>
            </a:r>
            <a:endParaRPr sz="2000">
              <a:latin typeface="Arial"/>
              <a:cs typeface="Arial"/>
            </a:endParaRPr>
          </a:p>
          <a:p>
            <a:pPr>
              <a:lnSpc>
                <a:spcPct val="100000"/>
              </a:lnSpc>
              <a:spcBef>
                <a:spcPts val="40"/>
              </a:spcBef>
            </a:pPr>
            <a:endParaRPr sz="2050">
              <a:latin typeface="Arial"/>
              <a:cs typeface="Arial"/>
            </a:endParaRPr>
          </a:p>
          <a:p>
            <a:pPr marL="12700" marR="415925">
              <a:lnSpc>
                <a:spcPct val="100000"/>
              </a:lnSpc>
            </a:pPr>
            <a:r>
              <a:rPr sz="2000" b="1" spc="-5" dirty="0">
                <a:solidFill>
                  <a:srgbClr val="FFFFFF"/>
                </a:solidFill>
                <a:latin typeface="Arial"/>
                <a:cs typeface="Arial"/>
              </a:rPr>
              <a:t>Where should</a:t>
            </a:r>
            <a:r>
              <a:rPr sz="2000" b="1" spc="10" dirty="0">
                <a:solidFill>
                  <a:srgbClr val="FFFFFF"/>
                </a:solidFill>
                <a:latin typeface="Arial"/>
                <a:cs typeface="Arial"/>
              </a:rPr>
              <a:t> </a:t>
            </a:r>
            <a:r>
              <a:rPr sz="2000" b="1" spc="-5" dirty="0">
                <a:solidFill>
                  <a:srgbClr val="FFFFFF"/>
                </a:solidFill>
                <a:latin typeface="Arial"/>
                <a:cs typeface="Arial"/>
              </a:rPr>
              <a:t>you</a:t>
            </a:r>
            <a:r>
              <a:rPr sz="2000" b="1" dirty="0">
                <a:solidFill>
                  <a:srgbClr val="FFFFFF"/>
                </a:solidFill>
                <a:latin typeface="Arial"/>
                <a:cs typeface="Arial"/>
              </a:rPr>
              <a:t> </a:t>
            </a:r>
            <a:r>
              <a:rPr sz="2000" b="1" spc="-5" dirty="0">
                <a:solidFill>
                  <a:srgbClr val="FFFFFF"/>
                </a:solidFill>
                <a:latin typeface="Arial"/>
                <a:cs typeface="Arial"/>
              </a:rPr>
              <a:t>apply</a:t>
            </a:r>
            <a:r>
              <a:rPr sz="2000" b="1" spc="5" dirty="0">
                <a:solidFill>
                  <a:srgbClr val="FFFFFF"/>
                </a:solidFill>
                <a:latin typeface="Arial"/>
                <a:cs typeface="Arial"/>
              </a:rPr>
              <a:t> </a:t>
            </a:r>
            <a:r>
              <a:rPr sz="2000" b="1" spc="-5" dirty="0">
                <a:solidFill>
                  <a:srgbClr val="FFFFFF"/>
                </a:solidFill>
                <a:latin typeface="Arial"/>
                <a:cs typeface="Arial"/>
              </a:rPr>
              <a:t>a</a:t>
            </a:r>
            <a:r>
              <a:rPr sz="2000" b="1" spc="-10" dirty="0">
                <a:solidFill>
                  <a:srgbClr val="FFFFFF"/>
                </a:solidFill>
                <a:latin typeface="Arial"/>
                <a:cs typeface="Arial"/>
              </a:rPr>
              <a:t> </a:t>
            </a:r>
            <a:r>
              <a:rPr sz="2000" b="1" spc="-5" dirty="0">
                <a:solidFill>
                  <a:srgbClr val="FFFFFF"/>
                </a:solidFill>
                <a:latin typeface="Arial"/>
                <a:cs typeface="Arial"/>
              </a:rPr>
              <a:t>deliberate</a:t>
            </a:r>
            <a:r>
              <a:rPr sz="2000" b="1" spc="-20" dirty="0">
                <a:solidFill>
                  <a:srgbClr val="FFFFFF"/>
                </a:solidFill>
                <a:latin typeface="Arial"/>
                <a:cs typeface="Arial"/>
              </a:rPr>
              <a:t> </a:t>
            </a:r>
            <a:r>
              <a:rPr sz="2000" b="1" spc="-5" dirty="0">
                <a:solidFill>
                  <a:srgbClr val="FFFFFF"/>
                </a:solidFill>
                <a:latin typeface="Arial"/>
                <a:cs typeface="Arial"/>
              </a:rPr>
              <a:t>tourniquet</a:t>
            </a:r>
            <a:r>
              <a:rPr sz="2000" b="1" spc="5" dirty="0">
                <a:solidFill>
                  <a:srgbClr val="FFFFFF"/>
                </a:solidFill>
                <a:latin typeface="Arial"/>
                <a:cs typeface="Arial"/>
              </a:rPr>
              <a:t> </a:t>
            </a:r>
            <a:r>
              <a:rPr sz="2000" b="1" spc="-5" dirty="0">
                <a:solidFill>
                  <a:srgbClr val="FFFFFF"/>
                </a:solidFill>
                <a:latin typeface="Arial"/>
                <a:cs typeface="Arial"/>
              </a:rPr>
              <a:t>when </a:t>
            </a:r>
            <a:r>
              <a:rPr sz="2000" b="1" dirty="0">
                <a:solidFill>
                  <a:srgbClr val="FFFFFF"/>
                </a:solidFill>
                <a:latin typeface="Arial"/>
                <a:cs typeface="Arial"/>
              </a:rPr>
              <a:t> </a:t>
            </a:r>
            <a:r>
              <a:rPr sz="2000" b="1" spc="-5" dirty="0">
                <a:solidFill>
                  <a:srgbClr val="FFFFFF"/>
                </a:solidFill>
                <a:latin typeface="Arial"/>
                <a:cs typeface="Arial"/>
              </a:rPr>
              <a:t>replacing one that was placed over the uniform, like a high </a:t>
            </a:r>
            <a:r>
              <a:rPr sz="2000" b="1" spc="-545" dirty="0">
                <a:solidFill>
                  <a:srgbClr val="FFFFFF"/>
                </a:solidFill>
                <a:latin typeface="Arial"/>
                <a:cs typeface="Arial"/>
              </a:rPr>
              <a:t> </a:t>
            </a:r>
            <a:r>
              <a:rPr sz="2000" b="1" spc="-5" dirty="0">
                <a:solidFill>
                  <a:srgbClr val="FFFFFF"/>
                </a:solidFill>
                <a:latin typeface="Arial"/>
                <a:cs typeface="Arial"/>
              </a:rPr>
              <a:t>and</a:t>
            </a:r>
            <a:r>
              <a:rPr sz="2000" b="1" dirty="0">
                <a:solidFill>
                  <a:srgbClr val="FFFFFF"/>
                </a:solidFill>
                <a:latin typeface="Arial"/>
                <a:cs typeface="Arial"/>
              </a:rPr>
              <a:t> </a:t>
            </a:r>
            <a:r>
              <a:rPr sz="2000" b="1" spc="-5" dirty="0">
                <a:solidFill>
                  <a:srgbClr val="FFFFFF"/>
                </a:solidFill>
                <a:latin typeface="Arial"/>
                <a:cs typeface="Arial"/>
              </a:rPr>
              <a:t>tight tourniquet</a:t>
            </a:r>
            <a:r>
              <a:rPr sz="2000" b="1" spc="15" dirty="0">
                <a:solidFill>
                  <a:srgbClr val="FFFFFF"/>
                </a:solidFill>
                <a:latin typeface="Arial"/>
                <a:cs typeface="Arial"/>
              </a:rPr>
              <a:t> </a:t>
            </a:r>
            <a:r>
              <a:rPr sz="2000" b="1" spc="-5" dirty="0">
                <a:solidFill>
                  <a:srgbClr val="FFFFFF"/>
                </a:solidFill>
                <a:latin typeface="Arial"/>
                <a:cs typeface="Arial"/>
              </a:rPr>
              <a:t>from</a:t>
            </a:r>
            <a:r>
              <a:rPr sz="2000" b="1" spc="-15" dirty="0">
                <a:solidFill>
                  <a:srgbClr val="FFFFFF"/>
                </a:solidFill>
                <a:latin typeface="Arial"/>
                <a:cs typeface="Arial"/>
              </a:rPr>
              <a:t> </a:t>
            </a:r>
            <a:r>
              <a:rPr sz="2000" b="1" spc="-5" dirty="0">
                <a:solidFill>
                  <a:srgbClr val="FFFFFF"/>
                </a:solidFill>
                <a:latin typeface="Arial"/>
                <a:cs typeface="Arial"/>
              </a:rPr>
              <a:t>Care </a:t>
            </a:r>
            <a:r>
              <a:rPr sz="2000" b="1" spc="-10" dirty="0">
                <a:solidFill>
                  <a:srgbClr val="FFFFFF"/>
                </a:solidFill>
                <a:latin typeface="Arial"/>
                <a:cs typeface="Arial"/>
              </a:rPr>
              <a:t>Under</a:t>
            </a:r>
            <a:r>
              <a:rPr sz="2000" b="1" spc="15" dirty="0">
                <a:solidFill>
                  <a:srgbClr val="FFFFFF"/>
                </a:solidFill>
                <a:latin typeface="Arial"/>
                <a:cs typeface="Arial"/>
              </a:rPr>
              <a:t> </a:t>
            </a:r>
            <a:r>
              <a:rPr sz="2000" b="1" spc="-5" dirty="0">
                <a:solidFill>
                  <a:srgbClr val="FFFFFF"/>
                </a:solidFill>
                <a:latin typeface="Arial"/>
                <a:cs typeface="Arial"/>
              </a:rPr>
              <a:t>Fire?</a:t>
            </a:r>
            <a:endParaRPr sz="2000">
              <a:latin typeface="Arial"/>
              <a:cs typeface="Arial"/>
            </a:endParaRPr>
          </a:p>
          <a:p>
            <a:pPr>
              <a:lnSpc>
                <a:spcPct val="100000"/>
              </a:lnSpc>
              <a:spcBef>
                <a:spcPts val="40"/>
              </a:spcBef>
            </a:pPr>
            <a:endParaRPr sz="2050">
              <a:latin typeface="Arial"/>
              <a:cs typeface="Arial"/>
            </a:endParaRPr>
          </a:p>
          <a:p>
            <a:pPr marL="12700" marR="695325">
              <a:lnSpc>
                <a:spcPct val="100000"/>
              </a:lnSpc>
            </a:pPr>
            <a:r>
              <a:rPr sz="2000" b="1" spc="-5" dirty="0">
                <a:solidFill>
                  <a:srgbClr val="FFFFFF"/>
                </a:solidFill>
                <a:latin typeface="Arial"/>
                <a:cs typeface="Arial"/>
              </a:rPr>
              <a:t>What are contraindications to converting a tourniquet to </a:t>
            </a:r>
            <a:r>
              <a:rPr sz="2000" b="1" spc="-545" dirty="0">
                <a:solidFill>
                  <a:srgbClr val="FFFFFF"/>
                </a:solidFill>
                <a:latin typeface="Arial"/>
                <a:cs typeface="Arial"/>
              </a:rPr>
              <a:t> </a:t>
            </a:r>
            <a:r>
              <a:rPr sz="2000" b="1" spc="-10" dirty="0">
                <a:solidFill>
                  <a:srgbClr val="FFFFFF"/>
                </a:solidFill>
                <a:latin typeface="Arial"/>
                <a:cs typeface="Arial"/>
              </a:rPr>
              <a:t>wound</a:t>
            </a:r>
            <a:r>
              <a:rPr sz="2000" b="1" spc="10" dirty="0">
                <a:solidFill>
                  <a:srgbClr val="FFFFFF"/>
                </a:solidFill>
                <a:latin typeface="Arial"/>
                <a:cs typeface="Arial"/>
              </a:rPr>
              <a:t> </a:t>
            </a:r>
            <a:r>
              <a:rPr sz="2000" b="1" spc="-5" dirty="0">
                <a:solidFill>
                  <a:srgbClr val="FFFFFF"/>
                </a:solidFill>
                <a:latin typeface="Arial"/>
                <a:cs typeface="Arial"/>
              </a:rPr>
              <a:t>packing</a:t>
            </a:r>
            <a:r>
              <a:rPr sz="2000" b="1" spc="10" dirty="0">
                <a:solidFill>
                  <a:srgbClr val="FFFFFF"/>
                </a:solidFill>
                <a:latin typeface="Arial"/>
                <a:cs typeface="Arial"/>
              </a:rPr>
              <a:t> </a:t>
            </a:r>
            <a:r>
              <a:rPr sz="2000" b="1" spc="-5" dirty="0">
                <a:solidFill>
                  <a:srgbClr val="FFFFFF"/>
                </a:solidFill>
                <a:latin typeface="Arial"/>
                <a:cs typeface="Arial"/>
              </a:rPr>
              <a:t>and</a:t>
            </a:r>
            <a:r>
              <a:rPr sz="2000" b="1" spc="5" dirty="0">
                <a:solidFill>
                  <a:srgbClr val="FFFFFF"/>
                </a:solidFill>
                <a:latin typeface="Arial"/>
                <a:cs typeface="Arial"/>
              </a:rPr>
              <a:t> </a:t>
            </a:r>
            <a:r>
              <a:rPr sz="2000" b="1" spc="-5" dirty="0">
                <a:solidFill>
                  <a:srgbClr val="FFFFFF"/>
                </a:solidFill>
                <a:latin typeface="Arial"/>
                <a:cs typeface="Arial"/>
              </a:rPr>
              <a:t>a</a:t>
            </a:r>
            <a:r>
              <a:rPr sz="2000" b="1" spc="-10" dirty="0">
                <a:solidFill>
                  <a:srgbClr val="FFFFFF"/>
                </a:solidFill>
                <a:latin typeface="Arial"/>
                <a:cs typeface="Arial"/>
              </a:rPr>
              <a:t> </a:t>
            </a:r>
            <a:r>
              <a:rPr sz="2000" b="1" spc="-5" dirty="0">
                <a:solidFill>
                  <a:srgbClr val="FFFFFF"/>
                </a:solidFill>
                <a:latin typeface="Arial"/>
                <a:cs typeface="Arial"/>
              </a:rPr>
              <a:t>pressure</a:t>
            </a:r>
            <a:r>
              <a:rPr sz="2000" b="1" spc="5" dirty="0">
                <a:solidFill>
                  <a:srgbClr val="FFFFFF"/>
                </a:solidFill>
                <a:latin typeface="Arial"/>
                <a:cs typeface="Arial"/>
              </a:rPr>
              <a:t> </a:t>
            </a:r>
            <a:r>
              <a:rPr sz="2000" b="1" spc="-5" dirty="0">
                <a:solidFill>
                  <a:srgbClr val="FFFFFF"/>
                </a:solidFill>
                <a:latin typeface="Arial"/>
                <a:cs typeface="Arial"/>
              </a:rPr>
              <a:t>bandage?</a:t>
            </a:r>
            <a:endParaRPr sz="2000">
              <a:latin typeface="Arial"/>
              <a:cs typeface="Arial"/>
            </a:endParaRPr>
          </a:p>
          <a:p>
            <a:pPr>
              <a:lnSpc>
                <a:spcPct val="100000"/>
              </a:lnSpc>
              <a:spcBef>
                <a:spcPts val="40"/>
              </a:spcBef>
            </a:pPr>
            <a:endParaRPr sz="2050">
              <a:latin typeface="Arial"/>
              <a:cs typeface="Arial"/>
            </a:endParaRPr>
          </a:p>
          <a:p>
            <a:pPr marL="12700" marR="1499235">
              <a:lnSpc>
                <a:spcPct val="100000"/>
              </a:lnSpc>
            </a:pPr>
            <a:r>
              <a:rPr sz="2000" b="1" spc="-5" dirty="0">
                <a:solidFill>
                  <a:srgbClr val="FFFFFF"/>
                </a:solidFill>
                <a:latin typeface="Arial"/>
                <a:cs typeface="Arial"/>
              </a:rPr>
              <a:t>What is the definition of Non-Compressible Torso </a:t>
            </a:r>
            <a:r>
              <a:rPr sz="2000" b="1" spc="-545" dirty="0">
                <a:solidFill>
                  <a:srgbClr val="FFFFFF"/>
                </a:solidFill>
                <a:latin typeface="Arial"/>
                <a:cs typeface="Arial"/>
              </a:rPr>
              <a:t> </a:t>
            </a:r>
            <a:r>
              <a:rPr sz="2000" b="1" spc="-5" dirty="0">
                <a:solidFill>
                  <a:srgbClr val="FFFFFF"/>
                </a:solidFill>
                <a:latin typeface="Arial"/>
                <a:cs typeface="Arial"/>
              </a:rPr>
              <a:t>Hemorrhage</a:t>
            </a:r>
            <a:r>
              <a:rPr sz="2000" b="1" spc="10" dirty="0">
                <a:solidFill>
                  <a:srgbClr val="FFFFFF"/>
                </a:solidFill>
                <a:latin typeface="Arial"/>
                <a:cs typeface="Arial"/>
              </a:rPr>
              <a:t> </a:t>
            </a:r>
            <a:r>
              <a:rPr sz="2000" b="1" spc="-5" dirty="0">
                <a:solidFill>
                  <a:srgbClr val="FFFFFF"/>
                </a:solidFill>
                <a:latin typeface="Arial"/>
                <a:cs typeface="Arial"/>
              </a:rPr>
              <a:t>(NCTH)?</a:t>
            </a:r>
            <a:endParaRPr sz="2000">
              <a:latin typeface="Arial"/>
              <a:cs typeface="Arial"/>
            </a:endParaRPr>
          </a:p>
        </p:txBody>
      </p:sp>
      <p:sp>
        <p:nvSpPr>
          <p:cNvPr id="6" name="object 6"/>
          <p:cNvSpPr txBox="1"/>
          <p:nvPr/>
        </p:nvSpPr>
        <p:spPr>
          <a:xfrm>
            <a:off x="3609394" y="829289"/>
            <a:ext cx="4979670" cy="574040"/>
          </a:xfrm>
          <a:prstGeom prst="rect">
            <a:avLst/>
          </a:prstGeom>
        </p:spPr>
        <p:txBody>
          <a:bodyPr vert="horz" wrap="square" lIns="0" tIns="12700" rIns="0" bIns="0" rtlCol="0">
            <a:spAutoFit/>
          </a:bodyPr>
          <a:lstStyle/>
          <a:p>
            <a:pPr marL="12700">
              <a:lnSpc>
                <a:spcPct val="100000"/>
              </a:lnSpc>
              <a:spcBef>
                <a:spcPts val="100"/>
              </a:spcBef>
            </a:pPr>
            <a:r>
              <a:rPr sz="3600" b="1" spc="-5" dirty="0">
                <a:solidFill>
                  <a:srgbClr val="FFFFFF"/>
                </a:solidFill>
                <a:latin typeface="Arial"/>
                <a:cs typeface="Arial"/>
              </a:rPr>
              <a:t>CHECK</a:t>
            </a:r>
            <a:r>
              <a:rPr sz="3600" b="1" spc="-40" dirty="0">
                <a:solidFill>
                  <a:srgbClr val="FFFFFF"/>
                </a:solidFill>
                <a:latin typeface="Arial"/>
                <a:cs typeface="Arial"/>
              </a:rPr>
              <a:t> </a:t>
            </a:r>
            <a:r>
              <a:rPr sz="3600" b="1" dirty="0">
                <a:solidFill>
                  <a:srgbClr val="FFFFFF"/>
                </a:solidFill>
                <a:latin typeface="Arial"/>
                <a:cs typeface="Arial"/>
              </a:rPr>
              <a:t>ON</a:t>
            </a:r>
            <a:r>
              <a:rPr sz="3600" b="1" spc="-45" dirty="0">
                <a:solidFill>
                  <a:srgbClr val="FFFFFF"/>
                </a:solidFill>
                <a:latin typeface="Arial"/>
                <a:cs typeface="Arial"/>
              </a:rPr>
              <a:t> </a:t>
            </a:r>
            <a:r>
              <a:rPr sz="3600" b="1" dirty="0">
                <a:solidFill>
                  <a:srgbClr val="FFFFFF"/>
                </a:solidFill>
                <a:latin typeface="Arial"/>
                <a:cs typeface="Arial"/>
              </a:rPr>
              <a:t>LEARNING</a:t>
            </a:r>
            <a:endParaRPr sz="3600">
              <a:latin typeface="Arial"/>
              <a:cs typeface="Arial"/>
            </a:endParaRPr>
          </a:p>
        </p:txBody>
      </p:sp>
      <p:pic>
        <p:nvPicPr>
          <p:cNvPr id="7" name="object 7"/>
          <p:cNvPicPr/>
          <p:nvPr/>
        </p:nvPicPr>
        <p:blipFill>
          <a:blip r:embed="rId4" cstate="print"/>
          <a:stretch>
            <a:fillRect/>
          </a:stretch>
        </p:blipFill>
        <p:spPr>
          <a:xfrm>
            <a:off x="2157983" y="2495550"/>
            <a:ext cx="637793" cy="675893"/>
          </a:xfrm>
          <a:prstGeom prst="rect">
            <a:avLst/>
          </a:prstGeom>
        </p:spPr>
      </p:pic>
      <p:pic>
        <p:nvPicPr>
          <p:cNvPr id="8" name="object 8"/>
          <p:cNvPicPr/>
          <p:nvPr/>
        </p:nvPicPr>
        <p:blipFill>
          <a:blip r:embed="rId4" cstate="print"/>
          <a:stretch>
            <a:fillRect/>
          </a:stretch>
        </p:blipFill>
        <p:spPr>
          <a:xfrm>
            <a:off x="2155698" y="3496817"/>
            <a:ext cx="638555" cy="675893"/>
          </a:xfrm>
          <a:prstGeom prst="rect">
            <a:avLst/>
          </a:prstGeom>
        </p:spPr>
      </p:pic>
      <p:pic>
        <p:nvPicPr>
          <p:cNvPr id="9" name="object 9"/>
          <p:cNvPicPr/>
          <p:nvPr/>
        </p:nvPicPr>
        <p:blipFill>
          <a:blip r:embed="rId4" cstate="print"/>
          <a:stretch>
            <a:fillRect/>
          </a:stretch>
        </p:blipFill>
        <p:spPr>
          <a:xfrm>
            <a:off x="2155698" y="4569714"/>
            <a:ext cx="638555" cy="675893"/>
          </a:xfrm>
          <a:prstGeom prst="rect">
            <a:avLst/>
          </a:prstGeom>
        </p:spPr>
      </p:pic>
      <p:pic>
        <p:nvPicPr>
          <p:cNvPr id="10" name="object 10"/>
          <p:cNvPicPr/>
          <p:nvPr/>
        </p:nvPicPr>
        <p:blipFill>
          <a:blip r:embed="rId4" cstate="print"/>
          <a:stretch>
            <a:fillRect/>
          </a:stretch>
        </p:blipFill>
        <p:spPr>
          <a:xfrm>
            <a:off x="2155698" y="5546597"/>
            <a:ext cx="638555" cy="675893"/>
          </a:xfrm>
          <a:prstGeom prst="rect">
            <a:avLst/>
          </a:prstGeom>
        </p:spPr>
      </p:pic>
      <p:pic>
        <p:nvPicPr>
          <p:cNvPr id="11" name="object 11"/>
          <p:cNvPicPr/>
          <p:nvPr/>
        </p:nvPicPr>
        <p:blipFill>
          <a:blip r:embed="rId4" cstate="print"/>
          <a:stretch>
            <a:fillRect/>
          </a:stretch>
        </p:blipFill>
        <p:spPr>
          <a:xfrm>
            <a:off x="2155698" y="1657350"/>
            <a:ext cx="638555" cy="675893"/>
          </a:xfrm>
          <a:prstGeom prst="rect">
            <a:avLst/>
          </a:prstGeom>
        </p:spPr>
      </p:pic>
      <p:sp>
        <p:nvSpPr>
          <p:cNvPr id="12" name="object 12"/>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28</a:t>
            </a:fld>
            <a:endParaRPr sz="12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970">
              <a:lnSpc>
                <a:spcPct val="100000"/>
              </a:lnSpc>
              <a:spcBef>
                <a:spcPts val="95"/>
              </a:spcBef>
            </a:pPr>
            <a:r>
              <a:rPr spc="-5" dirty="0"/>
              <a:t>Module 9:</a:t>
            </a:r>
            <a:r>
              <a:rPr spc="-10" dirty="0"/>
              <a:t> </a:t>
            </a:r>
            <a:r>
              <a:rPr spc="-5" dirty="0"/>
              <a:t>Circulation</a:t>
            </a:r>
            <a:r>
              <a:rPr spc="-20" dirty="0"/>
              <a:t> </a:t>
            </a:r>
            <a:r>
              <a:rPr spc="-5" dirty="0"/>
              <a:t>Hemorrhage</a:t>
            </a:r>
            <a:r>
              <a:rPr spc="10" dirty="0"/>
              <a:t> </a:t>
            </a:r>
            <a:r>
              <a:rPr spc="-5" dirty="0"/>
              <a:t>Control</a:t>
            </a:r>
            <a:r>
              <a:rPr dirty="0"/>
              <a:t> </a:t>
            </a:r>
            <a:r>
              <a:rPr spc="-5" dirty="0"/>
              <a:t>in</a:t>
            </a:r>
            <a:r>
              <a:rPr spc="-15" dirty="0"/>
              <a:t> </a:t>
            </a:r>
            <a:r>
              <a:rPr spc="-10" dirty="0"/>
              <a:t>TFC</a:t>
            </a: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2695320" y="2915902"/>
            <a:ext cx="6800850" cy="939800"/>
          </a:xfrm>
          <a:prstGeom prst="rect">
            <a:avLst/>
          </a:prstGeom>
        </p:spPr>
        <p:txBody>
          <a:bodyPr vert="horz" wrap="square" lIns="0" tIns="12700" rIns="0" bIns="0" rtlCol="0">
            <a:spAutoFit/>
          </a:bodyPr>
          <a:lstStyle/>
          <a:p>
            <a:pPr marL="12700">
              <a:lnSpc>
                <a:spcPct val="100000"/>
              </a:lnSpc>
              <a:spcBef>
                <a:spcPts val="100"/>
              </a:spcBef>
            </a:pPr>
            <a:r>
              <a:rPr sz="6000" b="1" spc="-5" dirty="0">
                <a:solidFill>
                  <a:srgbClr val="FFFFFF"/>
                </a:solidFill>
                <a:latin typeface="Arial"/>
                <a:cs typeface="Arial"/>
              </a:rPr>
              <a:t>ANY</a:t>
            </a:r>
            <a:r>
              <a:rPr sz="6000" b="1" spc="-85" dirty="0">
                <a:solidFill>
                  <a:srgbClr val="FFFFFF"/>
                </a:solidFill>
                <a:latin typeface="Arial"/>
                <a:cs typeface="Arial"/>
              </a:rPr>
              <a:t> </a:t>
            </a:r>
            <a:r>
              <a:rPr sz="6000" b="1" dirty="0">
                <a:solidFill>
                  <a:srgbClr val="FFFFFF"/>
                </a:solidFill>
                <a:latin typeface="Arial"/>
                <a:cs typeface="Arial"/>
              </a:rPr>
              <a:t>QUESTIONS?</a:t>
            </a:r>
            <a:endParaRPr sz="6000">
              <a:latin typeface="Arial"/>
              <a:cs typeface="Arial"/>
            </a:endParaRPr>
          </a:p>
        </p:txBody>
      </p:sp>
      <p:pic>
        <p:nvPicPr>
          <p:cNvPr id="5" name="object 5"/>
          <p:cNvPicPr/>
          <p:nvPr/>
        </p:nvPicPr>
        <p:blipFill>
          <a:blip r:embed="rId4" cstate="print"/>
          <a:stretch>
            <a:fillRect/>
          </a:stretch>
        </p:blipFill>
        <p:spPr>
          <a:xfrm>
            <a:off x="8596121" y="1441703"/>
            <a:ext cx="1523998" cy="1434845"/>
          </a:xfrm>
          <a:prstGeom prst="rect">
            <a:avLst/>
          </a:prstGeom>
        </p:spPr>
      </p:pic>
      <p:pic>
        <p:nvPicPr>
          <p:cNvPr id="6" name="object 6"/>
          <p:cNvPicPr/>
          <p:nvPr/>
        </p:nvPicPr>
        <p:blipFill>
          <a:blip r:embed="rId5" cstate="print"/>
          <a:stretch>
            <a:fillRect/>
          </a:stretch>
        </p:blipFill>
        <p:spPr>
          <a:xfrm>
            <a:off x="7223759" y="4335018"/>
            <a:ext cx="2514599" cy="1828799"/>
          </a:xfrm>
          <a:prstGeom prst="rect">
            <a:avLst/>
          </a:prstGeom>
        </p:spPr>
      </p:pic>
      <p:grpSp>
        <p:nvGrpSpPr>
          <p:cNvPr id="7" name="object 7"/>
          <p:cNvGrpSpPr/>
          <p:nvPr/>
        </p:nvGrpSpPr>
        <p:grpSpPr>
          <a:xfrm>
            <a:off x="198745" y="1300128"/>
            <a:ext cx="3277870" cy="3007360"/>
            <a:chOff x="198745" y="1300128"/>
            <a:chExt cx="3277870" cy="3007360"/>
          </a:xfrm>
        </p:grpSpPr>
        <p:pic>
          <p:nvPicPr>
            <p:cNvPr id="8" name="object 8"/>
            <p:cNvPicPr/>
            <p:nvPr/>
          </p:nvPicPr>
          <p:blipFill>
            <a:blip r:embed="rId6" cstate="print"/>
            <a:stretch>
              <a:fillRect/>
            </a:stretch>
          </p:blipFill>
          <p:spPr>
            <a:xfrm>
              <a:off x="1329842" y="1300128"/>
              <a:ext cx="2146246" cy="2128871"/>
            </a:xfrm>
            <a:prstGeom prst="rect">
              <a:avLst/>
            </a:prstGeom>
          </p:spPr>
        </p:pic>
        <p:pic>
          <p:nvPicPr>
            <p:cNvPr id="9" name="object 9"/>
            <p:cNvPicPr/>
            <p:nvPr/>
          </p:nvPicPr>
          <p:blipFill>
            <a:blip r:embed="rId7" cstate="print"/>
            <a:stretch>
              <a:fillRect/>
            </a:stretch>
          </p:blipFill>
          <p:spPr>
            <a:xfrm>
              <a:off x="198745" y="2094814"/>
              <a:ext cx="2204208" cy="2212657"/>
            </a:xfrm>
            <a:prstGeom prst="rect">
              <a:avLst/>
            </a:prstGeom>
          </p:spPr>
        </p:pic>
      </p:gr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29</a:t>
            </a:fld>
            <a:endParaRPr sz="12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4640" y="289778"/>
            <a:ext cx="60045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 9:</a:t>
            </a:r>
            <a:r>
              <a:rPr sz="2000" b="1" spc="-10" dirty="0">
                <a:solidFill>
                  <a:srgbClr val="756F6F"/>
                </a:solidFill>
                <a:latin typeface="Arial"/>
                <a:cs typeface="Arial"/>
              </a:rPr>
              <a:t> </a:t>
            </a:r>
            <a:r>
              <a:rPr sz="2000" b="1" spc="-5" dirty="0">
                <a:solidFill>
                  <a:srgbClr val="756F6F"/>
                </a:solidFill>
                <a:latin typeface="Arial"/>
                <a:cs typeface="Arial"/>
              </a:rPr>
              <a:t>Circulation</a:t>
            </a:r>
            <a:r>
              <a:rPr sz="2000" b="1" spc="-20" dirty="0">
                <a:solidFill>
                  <a:srgbClr val="756F6F"/>
                </a:solidFill>
                <a:latin typeface="Arial"/>
                <a:cs typeface="Arial"/>
              </a:rPr>
              <a:t> </a:t>
            </a:r>
            <a:r>
              <a:rPr sz="2000" b="1" spc="-5" dirty="0">
                <a:solidFill>
                  <a:srgbClr val="756F6F"/>
                </a:solidFill>
                <a:latin typeface="Arial"/>
                <a:cs typeface="Arial"/>
              </a:rPr>
              <a:t>Hemorrhage</a:t>
            </a:r>
            <a:r>
              <a:rPr sz="2000" b="1" spc="10" dirty="0">
                <a:solidFill>
                  <a:srgbClr val="756F6F"/>
                </a:solidFill>
                <a:latin typeface="Arial"/>
                <a:cs typeface="Arial"/>
              </a:rPr>
              <a:t> </a:t>
            </a:r>
            <a:r>
              <a:rPr sz="2000" b="1" spc="-5" dirty="0">
                <a:solidFill>
                  <a:srgbClr val="756F6F"/>
                </a:solidFill>
                <a:latin typeface="Arial"/>
                <a:cs typeface="Arial"/>
              </a:rPr>
              <a:t>Control</a:t>
            </a:r>
            <a:r>
              <a:rPr sz="2000" b="1" dirty="0">
                <a:solidFill>
                  <a:srgbClr val="756F6F"/>
                </a:solidFill>
                <a:latin typeface="Arial"/>
                <a:cs typeface="Arial"/>
              </a:rPr>
              <a:t> </a:t>
            </a:r>
            <a:r>
              <a:rPr sz="2000" b="1" spc="-5" dirty="0">
                <a:solidFill>
                  <a:srgbClr val="756F6F"/>
                </a:solidFill>
                <a:latin typeface="Arial"/>
                <a:cs typeface="Arial"/>
              </a:rPr>
              <a:t>in</a:t>
            </a:r>
            <a:r>
              <a:rPr sz="2000" b="1" spc="-15" dirty="0">
                <a:solidFill>
                  <a:srgbClr val="756F6F"/>
                </a:solidFill>
                <a:latin typeface="Arial"/>
                <a:cs typeface="Arial"/>
              </a:rPr>
              <a:t> </a:t>
            </a:r>
            <a:r>
              <a:rPr sz="2000" b="1" spc="-10" dirty="0">
                <a:solidFill>
                  <a:srgbClr val="756F6F"/>
                </a:solidFill>
                <a:latin typeface="Arial"/>
                <a:cs typeface="Arial"/>
              </a:rPr>
              <a:t>TFC</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647700" y="1779775"/>
            <a:ext cx="5946140" cy="4467225"/>
            <a:chOff x="647700" y="1779775"/>
            <a:chExt cx="5946140" cy="4467225"/>
          </a:xfrm>
        </p:grpSpPr>
        <p:pic>
          <p:nvPicPr>
            <p:cNvPr id="5" name="object 5"/>
            <p:cNvPicPr/>
            <p:nvPr/>
          </p:nvPicPr>
          <p:blipFill>
            <a:blip r:embed="rId4" cstate="print"/>
            <a:stretch>
              <a:fillRect/>
            </a:stretch>
          </p:blipFill>
          <p:spPr>
            <a:xfrm>
              <a:off x="647700" y="1779775"/>
              <a:ext cx="5945873" cy="4466882"/>
            </a:xfrm>
            <a:prstGeom prst="rect">
              <a:avLst/>
            </a:prstGeom>
          </p:spPr>
        </p:pic>
        <p:pic>
          <p:nvPicPr>
            <p:cNvPr id="6" name="object 6"/>
            <p:cNvPicPr/>
            <p:nvPr/>
          </p:nvPicPr>
          <p:blipFill>
            <a:blip r:embed="rId5" cstate="print"/>
            <a:stretch>
              <a:fillRect/>
            </a:stretch>
          </p:blipFill>
          <p:spPr>
            <a:xfrm>
              <a:off x="3786366" y="4936877"/>
              <a:ext cx="1542707" cy="484860"/>
            </a:xfrm>
            <a:prstGeom prst="rect">
              <a:avLst/>
            </a:prstGeom>
          </p:spPr>
        </p:pic>
      </p:grpSp>
      <p:sp>
        <p:nvSpPr>
          <p:cNvPr id="7" name="object 7"/>
          <p:cNvSpPr txBox="1"/>
          <p:nvPr/>
        </p:nvSpPr>
        <p:spPr>
          <a:xfrm>
            <a:off x="6271180" y="1885252"/>
            <a:ext cx="5377180" cy="4300220"/>
          </a:xfrm>
          <a:prstGeom prst="rect">
            <a:avLst/>
          </a:prstGeom>
        </p:spPr>
        <p:txBody>
          <a:bodyPr vert="horz" wrap="square" lIns="0" tIns="12700" rIns="0" bIns="0" rtlCol="0">
            <a:spAutoFit/>
          </a:bodyPr>
          <a:lstStyle/>
          <a:p>
            <a:pPr marL="12700">
              <a:lnSpc>
                <a:spcPct val="100000"/>
              </a:lnSpc>
              <a:spcBef>
                <a:spcPts val="100"/>
              </a:spcBef>
            </a:pPr>
            <a:r>
              <a:rPr sz="2400" b="1" spc="-5" dirty="0">
                <a:latin typeface="Arial"/>
                <a:cs typeface="Arial"/>
              </a:rPr>
              <a:t>TCCC:</a:t>
            </a:r>
            <a:r>
              <a:rPr sz="2400" b="1" spc="-45" dirty="0">
                <a:latin typeface="Arial"/>
                <a:cs typeface="Arial"/>
              </a:rPr>
              <a:t> </a:t>
            </a:r>
            <a:r>
              <a:rPr sz="2400" b="1" spc="-5" dirty="0">
                <a:latin typeface="Arial"/>
                <a:cs typeface="Arial"/>
              </a:rPr>
              <a:t>Guidelines</a:t>
            </a:r>
            <a:endParaRPr sz="2400">
              <a:latin typeface="Arial"/>
              <a:cs typeface="Arial"/>
            </a:endParaRPr>
          </a:p>
          <a:p>
            <a:pPr marL="12700">
              <a:lnSpc>
                <a:spcPct val="100000"/>
              </a:lnSpc>
              <a:spcBef>
                <a:spcPts val="15"/>
              </a:spcBef>
            </a:pPr>
            <a:r>
              <a:rPr sz="1800" dirty="0">
                <a:latin typeface="Arial MT"/>
                <a:cs typeface="Arial MT"/>
              </a:rPr>
              <a:t>by</a:t>
            </a:r>
            <a:r>
              <a:rPr sz="1800" spc="-40" dirty="0">
                <a:latin typeface="Arial MT"/>
                <a:cs typeface="Arial MT"/>
              </a:rPr>
              <a:t> </a:t>
            </a:r>
            <a:r>
              <a:rPr sz="1800" spc="-5" dirty="0">
                <a:latin typeface="Arial MT"/>
                <a:cs typeface="Arial MT"/>
              </a:rPr>
              <a:t>JTS/CoTCCC</a:t>
            </a:r>
            <a:endParaRPr sz="1800">
              <a:latin typeface="Arial MT"/>
              <a:cs typeface="Arial MT"/>
            </a:endParaRPr>
          </a:p>
          <a:p>
            <a:pPr marL="12700" marR="5080">
              <a:lnSpc>
                <a:spcPct val="100400"/>
              </a:lnSpc>
              <a:spcBef>
                <a:spcPts val="990"/>
              </a:spcBef>
            </a:pPr>
            <a:r>
              <a:rPr sz="2000" spc="-5" dirty="0">
                <a:latin typeface="Calibri"/>
                <a:cs typeface="Calibri"/>
              </a:rPr>
              <a:t>These</a:t>
            </a:r>
            <a:r>
              <a:rPr sz="2000" spc="10" dirty="0">
                <a:latin typeface="Calibri"/>
                <a:cs typeface="Calibri"/>
              </a:rPr>
              <a:t> </a:t>
            </a:r>
            <a:r>
              <a:rPr sz="2000" spc="-5" dirty="0">
                <a:latin typeface="Calibri"/>
                <a:cs typeface="Calibri"/>
              </a:rPr>
              <a:t>guidelines,</a:t>
            </a:r>
            <a:r>
              <a:rPr sz="2000" spc="25" dirty="0">
                <a:latin typeface="Calibri"/>
                <a:cs typeface="Calibri"/>
              </a:rPr>
              <a:t> </a:t>
            </a:r>
            <a:r>
              <a:rPr sz="2000" spc="-5" dirty="0">
                <a:latin typeface="Calibri"/>
                <a:cs typeface="Calibri"/>
              </a:rPr>
              <a:t>updated</a:t>
            </a:r>
            <a:r>
              <a:rPr sz="2000" spc="5" dirty="0">
                <a:latin typeface="Calibri"/>
                <a:cs typeface="Calibri"/>
              </a:rPr>
              <a:t> </a:t>
            </a:r>
            <a:r>
              <a:rPr sz="2000" spc="-5" dirty="0">
                <a:latin typeface="Calibri"/>
                <a:cs typeface="Calibri"/>
              </a:rPr>
              <a:t>regularly,</a:t>
            </a:r>
            <a:r>
              <a:rPr sz="2000" spc="15" dirty="0">
                <a:latin typeface="Calibri"/>
                <a:cs typeface="Calibri"/>
              </a:rPr>
              <a:t> </a:t>
            </a:r>
            <a:r>
              <a:rPr sz="2000" spc="-5" dirty="0">
                <a:latin typeface="Calibri"/>
                <a:cs typeface="Calibri"/>
              </a:rPr>
              <a:t>are</a:t>
            </a:r>
            <a:r>
              <a:rPr sz="2000" spc="10" dirty="0">
                <a:latin typeface="Calibri"/>
                <a:cs typeface="Calibri"/>
              </a:rPr>
              <a:t> </a:t>
            </a:r>
            <a:r>
              <a:rPr sz="2000" spc="-5" dirty="0">
                <a:latin typeface="Calibri"/>
                <a:cs typeface="Calibri"/>
              </a:rPr>
              <a:t>the result </a:t>
            </a:r>
            <a:r>
              <a:rPr sz="2000" dirty="0">
                <a:latin typeface="Calibri"/>
                <a:cs typeface="Calibri"/>
              </a:rPr>
              <a:t> </a:t>
            </a:r>
            <a:r>
              <a:rPr sz="2000" spc="-5" dirty="0">
                <a:latin typeface="Calibri"/>
                <a:cs typeface="Calibri"/>
              </a:rPr>
              <a:t>of</a:t>
            </a:r>
            <a:r>
              <a:rPr sz="2000" spc="-10" dirty="0">
                <a:latin typeface="Calibri"/>
                <a:cs typeface="Calibri"/>
              </a:rPr>
              <a:t> </a:t>
            </a:r>
            <a:r>
              <a:rPr sz="2000" spc="-5" dirty="0">
                <a:latin typeface="Calibri"/>
                <a:cs typeface="Calibri"/>
              </a:rPr>
              <a:t>decisions</a:t>
            </a:r>
            <a:r>
              <a:rPr sz="2000" spc="30" dirty="0">
                <a:latin typeface="Calibri"/>
                <a:cs typeface="Calibri"/>
              </a:rPr>
              <a:t> </a:t>
            </a:r>
            <a:r>
              <a:rPr sz="2000" spc="-5" dirty="0">
                <a:latin typeface="Calibri"/>
                <a:cs typeface="Calibri"/>
              </a:rPr>
              <a:t>made</a:t>
            </a:r>
            <a:r>
              <a:rPr sz="2000" spc="15" dirty="0">
                <a:latin typeface="Calibri"/>
                <a:cs typeface="Calibri"/>
              </a:rPr>
              <a:t> </a:t>
            </a:r>
            <a:r>
              <a:rPr sz="2000" spc="-5" dirty="0">
                <a:latin typeface="Calibri"/>
                <a:cs typeface="Calibri"/>
              </a:rPr>
              <a:t>by CoTCCC</a:t>
            </a:r>
            <a:r>
              <a:rPr sz="2000" spc="-20" dirty="0">
                <a:latin typeface="Calibri"/>
                <a:cs typeface="Calibri"/>
              </a:rPr>
              <a:t> </a:t>
            </a:r>
            <a:r>
              <a:rPr sz="2000" spc="-5" dirty="0">
                <a:latin typeface="Calibri"/>
                <a:cs typeface="Calibri"/>
              </a:rPr>
              <a:t>in</a:t>
            </a:r>
            <a:r>
              <a:rPr sz="2000" spc="5" dirty="0">
                <a:latin typeface="Calibri"/>
                <a:cs typeface="Calibri"/>
              </a:rPr>
              <a:t> </a:t>
            </a:r>
            <a:r>
              <a:rPr sz="2000" spc="-5" dirty="0">
                <a:latin typeface="Calibri"/>
                <a:cs typeface="Calibri"/>
              </a:rPr>
              <a:t>exploring</a:t>
            </a:r>
            <a:r>
              <a:rPr sz="2000" spc="10" dirty="0">
                <a:latin typeface="Calibri"/>
                <a:cs typeface="Calibri"/>
              </a:rPr>
              <a:t> </a:t>
            </a:r>
            <a:r>
              <a:rPr sz="2000" spc="-5" dirty="0">
                <a:latin typeface="Calibri"/>
                <a:cs typeface="Calibri"/>
              </a:rPr>
              <a:t>evidence- </a:t>
            </a:r>
            <a:r>
              <a:rPr sz="2000" spc="-440" dirty="0">
                <a:latin typeface="Calibri"/>
                <a:cs typeface="Calibri"/>
              </a:rPr>
              <a:t> </a:t>
            </a:r>
            <a:r>
              <a:rPr sz="2000" spc="-5" dirty="0">
                <a:latin typeface="Calibri"/>
                <a:cs typeface="Calibri"/>
              </a:rPr>
              <a:t>based</a:t>
            </a:r>
            <a:r>
              <a:rPr sz="2000" spc="5" dirty="0">
                <a:latin typeface="Calibri"/>
                <a:cs typeface="Calibri"/>
              </a:rPr>
              <a:t> </a:t>
            </a:r>
            <a:r>
              <a:rPr sz="2000" spc="-5" dirty="0">
                <a:latin typeface="Calibri"/>
                <a:cs typeface="Calibri"/>
              </a:rPr>
              <a:t>research</a:t>
            </a:r>
            <a:r>
              <a:rPr sz="2000" spc="25" dirty="0">
                <a:latin typeface="Calibri"/>
                <a:cs typeface="Calibri"/>
              </a:rPr>
              <a:t> </a:t>
            </a:r>
            <a:r>
              <a:rPr sz="2000" spc="-5" dirty="0">
                <a:latin typeface="Calibri"/>
                <a:cs typeface="Calibri"/>
              </a:rPr>
              <a:t>on</a:t>
            </a:r>
            <a:r>
              <a:rPr sz="2000" spc="-10" dirty="0">
                <a:latin typeface="Calibri"/>
                <a:cs typeface="Calibri"/>
              </a:rPr>
              <a:t> </a:t>
            </a:r>
            <a:r>
              <a:rPr sz="2000" spc="-5" dirty="0">
                <a:latin typeface="Calibri"/>
                <a:cs typeface="Calibri"/>
              </a:rPr>
              <a:t>best</a:t>
            </a:r>
            <a:r>
              <a:rPr sz="2000" spc="15" dirty="0">
                <a:latin typeface="Calibri"/>
                <a:cs typeface="Calibri"/>
              </a:rPr>
              <a:t> </a:t>
            </a:r>
            <a:r>
              <a:rPr sz="2000" spc="-5" dirty="0">
                <a:latin typeface="Calibri"/>
                <a:cs typeface="Calibri"/>
              </a:rPr>
              <a:t>practices.</a:t>
            </a:r>
            <a:endParaRPr sz="2000">
              <a:latin typeface="Calibri"/>
              <a:cs typeface="Calibri"/>
            </a:endParaRPr>
          </a:p>
          <a:p>
            <a:pPr>
              <a:lnSpc>
                <a:spcPct val="100000"/>
              </a:lnSpc>
            </a:pPr>
            <a:endParaRPr sz="2000">
              <a:latin typeface="Calibri"/>
              <a:cs typeface="Calibri"/>
            </a:endParaRPr>
          </a:p>
          <a:p>
            <a:pPr>
              <a:lnSpc>
                <a:spcPct val="100000"/>
              </a:lnSpc>
              <a:spcBef>
                <a:spcPts val="50"/>
              </a:spcBef>
            </a:pPr>
            <a:endParaRPr sz="2550">
              <a:latin typeface="Calibri"/>
              <a:cs typeface="Calibri"/>
            </a:endParaRPr>
          </a:p>
          <a:p>
            <a:pPr marL="12700">
              <a:lnSpc>
                <a:spcPct val="100000"/>
              </a:lnSpc>
              <a:spcBef>
                <a:spcPts val="5"/>
              </a:spcBef>
            </a:pPr>
            <a:r>
              <a:rPr sz="2400" b="1" spc="-5" dirty="0">
                <a:latin typeface="Arial"/>
                <a:cs typeface="Arial"/>
              </a:rPr>
              <a:t>PHTLS:</a:t>
            </a:r>
            <a:r>
              <a:rPr sz="2400" b="1" spc="-20" dirty="0">
                <a:latin typeface="Arial"/>
                <a:cs typeface="Arial"/>
              </a:rPr>
              <a:t> </a:t>
            </a:r>
            <a:r>
              <a:rPr sz="2400" b="1" spc="-5" dirty="0">
                <a:latin typeface="Arial"/>
                <a:cs typeface="Arial"/>
              </a:rPr>
              <a:t>Military</a:t>
            </a:r>
            <a:r>
              <a:rPr sz="2400" b="1" spc="-10" dirty="0">
                <a:latin typeface="Arial"/>
                <a:cs typeface="Arial"/>
              </a:rPr>
              <a:t> </a:t>
            </a:r>
            <a:r>
              <a:rPr sz="2400" b="1" spc="-5" dirty="0">
                <a:latin typeface="Arial"/>
                <a:cs typeface="Arial"/>
              </a:rPr>
              <a:t>Edition,</a:t>
            </a:r>
            <a:r>
              <a:rPr sz="2400" b="1" spc="-30" dirty="0">
                <a:latin typeface="Arial"/>
                <a:cs typeface="Arial"/>
              </a:rPr>
              <a:t> </a:t>
            </a:r>
            <a:r>
              <a:rPr sz="2400" b="1" spc="-5" dirty="0">
                <a:latin typeface="Arial"/>
                <a:cs typeface="Arial"/>
              </a:rPr>
              <a:t>Chapter 25</a:t>
            </a:r>
            <a:endParaRPr sz="2400">
              <a:latin typeface="Arial"/>
              <a:cs typeface="Arial"/>
            </a:endParaRPr>
          </a:p>
          <a:p>
            <a:pPr marL="12700">
              <a:lnSpc>
                <a:spcPct val="100000"/>
              </a:lnSpc>
              <a:spcBef>
                <a:spcPts val="15"/>
              </a:spcBef>
            </a:pPr>
            <a:r>
              <a:rPr sz="1800" dirty="0">
                <a:latin typeface="Arial MT"/>
                <a:cs typeface="Arial MT"/>
              </a:rPr>
              <a:t>by</a:t>
            </a:r>
            <a:r>
              <a:rPr sz="1800" spc="-55" dirty="0">
                <a:latin typeface="Arial MT"/>
                <a:cs typeface="Arial MT"/>
              </a:rPr>
              <a:t> </a:t>
            </a:r>
            <a:r>
              <a:rPr sz="1800" dirty="0">
                <a:latin typeface="Arial MT"/>
                <a:cs typeface="Arial MT"/>
              </a:rPr>
              <a:t>NAEMT</a:t>
            </a:r>
            <a:endParaRPr sz="1800">
              <a:latin typeface="Arial MT"/>
              <a:cs typeface="Arial MT"/>
            </a:endParaRPr>
          </a:p>
          <a:p>
            <a:pPr marL="12700" marR="198120">
              <a:lnSpc>
                <a:spcPct val="100000"/>
              </a:lnSpc>
              <a:spcBef>
                <a:spcPts val="1080"/>
              </a:spcBef>
            </a:pPr>
            <a:r>
              <a:rPr sz="1800" spc="-5" dirty="0">
                <a:latin typeface="Arial MT"/>
                <a:cs typeface="Arial MT"/>
              </a:rPr>
              <a:t>Prehospital Trauma</a:t>
            </a:r>
            <a:r>
              <a:rPr sz="1800" spc="5" dirty="0">
                <a:latin typeface="Arial MT"/>
                <a:cs typeface="Arial MT"/>
              </a:rPr>
              <a:t> </a:t>
            </a:r>
            <a:r>
              <a:rPr sz="1800" spc="-5" dirty="0">
                <a:latin typeface="Arial MT"/>
                <a:cs typeface="Arial MT"/>
              </a:rPr>
              <a:t>Life</a:t>
            </a:r>
            <a:r>
              <a:rPr sz="1800" spc="5" dirty="0">
                <a:latin typeface="Arial MT"/>
                <a:cs typeface="Arial MT"/>
              </a:rPr>
              <a:t> </a:t>
            </a:r>
            <a:r>
              <a:rPr sz="1800" spc="-5" dirty="0">
                <a:latin typeface="Arial MT"/>
                <a:cs typeface="Arial MT"/>
              </a:rPr>
              <a:t>Support (PHTLS),</a:t>
            </a:r>
            <a:r>
              <a:rPr sz="1800" spc="10" dirty="0">
                <a:latin typeface="Arial MT"/>
                <a:cs typeface="Arial MT"/>
              </a:rPr>
              <a:t> </a:t>
            </a:r>
            <a:r>
              <a:rPr sz="1800" spc="-5" dirty="0">
                <a:latin typeface="Arial MT"/>
                <a:cs typeface="Arial MT"/>
              </a:rPr>
              <a:t>Military </a:t>
            </a:r>
            <a:r>
              <a:rPr sz="1800" dirty="0">
                <a:latin typeface="Arial MT"/>
                <a:cs typeface="Arial MT"/>
              </a:rPr>
              <a:t> </a:t>
            </a:r>
            <a:r>
              <a:rPr sz="1800" spc="-5" dirty="0">
                <a:latin typeface="Arial MT"/>
                <a:cs typeface="Arial MT"/>
              </a:rPr>
              <a:t>Edition, teaches </a:t>
            </a:r>
            <a:r>
              <a:rPr sz="1800" dirty="0">
                <a:latin typeface="Arial MT"/>
                <a:cs typeface="Arial MT"/>
              </a:rPr>
              <a:t>and </a:t>
            </a:r>
            <a:r>
              <a:rPr sz="1800" spc="-5" dirty="0">
                <a:latin typeface="Arial MT"/>
                <a:cs typeface="Arial MT"/>
              </a:rPr>
              <a:t>reinforces the principles </a:t>
            </a:r>
            <a:r>
              <a:rPr sz="1800" dirty="0">
                <a:latin typeface="Arial MT"/>
                <a:cs typeface="Arial MT"/>
              </a:rPr>
              <a:t>of </a:t>
            </a:r>
            <a:r>
              <a:rPr sz="1800" spc="5" dirty="0">
                <a:latin typeface="Arial MT"/>
                <a:cs typeface="Arial MT"/>
              </a:rPr>
              <a:t> </a:t>
            </a:r>
            <a:r>
              <a:rPr sz="1800" dirty="0">
                <a:latin typeface="Arial MT"/>
                <a:cs typeface="Arial MT"/>
              </a:rPr>
              <a:t>rapidly </a:t>
            </a:r>
            <a:r>
              <a:rPr sz="1800" spc="-5" dirty="0">
                <a:latin typeface="Arial MT"/>
                <a:cs typeface="Arial MT"/>
              </a:rPr>
              <a:t>assessing </a:t>
            </a:r>
            <a:r>
              <a:rPr sz="1800" dirty="0">
                <a:latin typeface="Arial MT"/>
                <a:cs typeface="Arial MT"/>
              </a:rPr>
              <a:t>a </a:t>
            </a:r>
            <a:r>
              <a:rPr sz="1800" spc="-5" dirty="0">
                <a:latin typeface="Arial MT"/>
                <a:cs typeface="Arial MT"/>
              </a:rPr>
              <a:t>trauma patient using </a:t>
            </a:r>
            <a:r>
              <a:rPr sz="1800" dirty="0">
                <a:latin typeface="Arial MT"/>
                <a:cs typeface="Arial MT"/>
              </a:rPr>
              <a:t>an orderly </a:t>
            </a:r>
            <a:r>
              <a:rPr sz="1800" spc="-490" dirty="0">
                <a:latin typeface="Arial MT"/>
                <a:cs typeface="Arial MT"/>
              </a:rPr>
              <a:t> </a:t>
            </a:r>
            <a:r>
              <a:rPr sz="1800" spc="-5" dirty="0">
                <a:latin typeface="Arial MT"/>
                <a:cs typeface="Arial MT"/>
              </a:rPr>
              <a:t>approach.</a:t>
            </a:r>
            <a:endParaRPr sz="1800">
              <a:latin typeface="Arial MT"/>
              <a:cs typeface="Arial MT"/>
            </a:endParaRPr>
          </a:p>
        </p:txBody>
      </p:sp>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12700">
              <a:lnSpc>
                <a:spcPct val="100000"/>
              </a:lnSpc>
              <a:tabLst>
                <a:tab pos="2243455" algn="l"/>
              </a:tabLst>
            </a:pPr>
            <a:r>
              <a:rPr spc="-5" dirty="0"/>
              <a:t>#TCCC-CPP-PPT-09</a:t>
            </a:r>
            <a:r>
              <a:rPr spc="325" dirty="0"/>
              <a:t> </a:t>
            </a:r>
            <a:r>
              <a:rPr spc="-5" dirty="0"/>
              <a:t>08</a:t>
            </a:r>
            <a:r>
              <a:rPr spc="15" dirty="0"/>
              <a:t> </a:t>
            </a:r>
            <a:r>
              <a:rPr spc="-5" dirty="0"/>
              <a:t>AUG</a:t>
            </a:r>
            <a:r>
              <a:rPr spc="5" dirty="0"/>
              <a:t> </a:t>
            </a:r>
            <a:r>
              <a:rPr spc="-5" dirty="0"/>
              <a:t>23	</a:t>
            </a:r>
            <a:fld id="{81D60167-4931-47E6-BA6A-407CBD079E47}" type="slidenum">
              <a:rPr sz="1200" dirty="0">
                <a:solidFill>
                  <a:srgbClr val="767070"/>
                </a:solidFill>
              </a:rPr>
              <a:t>30</a:t>
            </a:fld>
            <a:endParaRPr sz="1200"/>
          </a:p>
        </p:txBody>
      </p:sp>
      <p:sp>
        <p:nvSpPr>
          <p:cNvPr id="8" name="object 8"/>
          <p:cNvSpPr txBox="1">
            <a:spLocks noGrp="1"/>
          </p:cNvSpPr>
          <p:nvPr>
            <p:ph type="title"/>
          </p:nvPr>
        </p:nvSpPr>
        <p:spPr>
          <a:xfrm>
            <a:off x="4442381" y="658352"/>
            <a:ext cx="3150235"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REFERENCES</a:t>
            </a:r>
            <a:endParaRPr sz="36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TotalTime>
  <Words>15470</Words>
  <Application>Microsoft Office PowerPoint</Application>
  <PresentationFormat>Widescreen</PresentationFormat>
  <Paragraphs>708</Paragraphs>
  <Slides>30</Slides>
  <Notes>30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Arial Black</vt:lpstr>
      <vt:lpstr>Arial MT</vt:lpstr>
      <vt:lpstr>Calibri</vt:lpstr>
      <vt:lpstr>Times New Roman</vt:lpstr>
      <vt:lpstr>Office Theme</vt:lpstr>
      <vt:lpstr>TACTICAL COMBAT  CASUALTY CARE COURSE</vt:lpstr>
      <vt:lpstr>Module 9: Circulation Hemorrhage Control in TFC</vt:lpstr>
      <vt:lpstr>1 x TERMINAL LEARNING OBJECTIVES</vt:lpstr>
      <vt:lpstr>1 x TERMINAL LEARNING OBJECTIVES</vt:lpstr>
      <vt:lpstr>MARCH PAWS</vt:lpstr>
      <vt:lpstr>Module 9: Circulation Hemorrhage Control in TFC</vt:lpstr>
      <vt:lpstr>SIGNS &amp; SYMPTOMS OF  PELVIC FRACTURES</vt:lpstr>
      <vt:lpstr>INDICATIONS AND APPLICATION  METHODS OF PELVIC COMPRESSION DEVICES</vt:lpstr>
      <vt:lpstr>IMPROVISED PELVIC COMPRESSION DEVICES</vt:lpstr>
      <vt:lpstr>Module 9: Circulation Hemorrhage Control in TFC</vt:lpstr>
      <vt:lpstr>Module 9: Circulation Hemorrhage Control in TFC</vt:lpstr>
      <vt:lpstr>SKILL STATION</vt:lpstr>
      <vt:lpstr>WOUND EXPOSURE &amp; ASSESSMENT</vt:lpstr>
      <vt:lpstr>TOURNIQUET REPLACEMENT  INDICATIONS AND METHODS</vt:lpstr>
      <vt:lpstr>Module 9: Circulation Hemorrhage Control in TFC</vt:lpstr>
      <vt:lpstr>TOURNIQUET CONVERSION  INDICATIONS AND METHODS</vt:lpstr>
      <vt:lpstr>Module 9: Circulation Hemorrhage Control in TFC</vt:lpstr>
      <vt:lpstr>Module 9: Circulation Hemorrhage Control in TFC</vt:lpstr>
      <vt:lpstr>Module 9: Circulation Hemorrhage Control in TFC</vt:lpstr>
      <vt:lpstr>Module 9: Circulation Hemorrhage Control in TFC</vt:lpstr>
      <vt:lpstr>SKILL STATION Tourniquet Replacement and Tourniquet Conversion</vt:lpstr>
      <vt:lpstr>Module 9: Circulation Hemorrhage Control in TFC</vt:lpstr>
      <vt:lpstr>Module 9: Circulation Hemorrhage Control in TFC</vt:lpstr>
      <vt:lpstr>Module 9: Circulation Hemorrhage Control in TFC</vt:lpstr>
      <vt:lpstr>Module 9: Circulation Hemorrhage Control in TFC</vt:lpstr>
      <vt:lpstr>Module 9: Circulation Hemorrhage Control in TFC</vt:lpstr>
      <vt:lpstr>SUMMARY</vt:lpstr>
      <vt:lpstr>Module 9: Circulation Hemorrhage Control in TFC</vt:lpstr>
      <vt:lpstr>Module 9: Circulation Hemorrhage Control in TFC</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Eakins, Michael</dc:creator>
  <cp:lastModifiedBy>adam rafferty</cp:lastModifiedBy>
  <cp:revision>1</cp:revision>
  <dcterms:created xsi:type="dcterms:W3CDTF">2024-01-08T20:21:18Z</dcterms:created>
  <dcterms:modified xsi:type="dcterms:W3CDTF">2024-01-14T16:37:50Z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2023-11-22T00:00:00Z</vt:filetime>
  </property>
  <property fmtid="{D5CDD505-2E9C-101B-9397-08002B2CF9AE}" pid="3" name="Creator">
    <vt:lpwstr>Acrobat PDFMaker 20 for PowerPoint</vt:lpwstr>
  </property>
  <property fmtid="{D5CDD505-2E9C-101B-9397-08002B2CF9AE}" pid="4" name="LastSaved">
    <vt:filetime>2024-01-08T00:00:00Z</vt:filetime>
  </property>
</Properties>
</file>